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24"/>
  </p:notesMasterIdLst>
  <p:sldIdLst>
    <p:sldId id="423" r:id="rId6"/>
    <p:sldId id="257" r:id="rId7"/>
    <p:sldId id="424" r:id="rId8"/>
    <p:sldId id="425" r:id="rId9"/>
    <p:sldId id="426" r:id="rId10"/>
    <p:sldId id="427" r:id="rId11"/>
    <p:sldId id="428" r:id="rId12"/>
    <p:sldId id="295" r:id="rId13"/>
    <p:sldId id="306" r:id="rId14"/>
    <p:sldId id="298" r:id="rId15"/>
    <p:sldId id="297" r:id="rId16"/>
    <p:sldId id="429" r:id="rId17"/>
    <p:sldId id="430" r:id="rId18"/>
    <p:sldId id="431" r:id="rId19"/>
    <p:sldId id="432" r:id="rId20"/>
    <p:sldId id="433" r:id="rId21"/>
    <p:sldId id="286" r:id="rId22"/>
    <p:sldId id="422"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5A7E83"/>
    <a:srgbClr val="FF99CC"/>
    <a:srgbClr val="663300"/>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8AA640C-CB7B-477D-9EDD-F950C8F52E47}" v="3" dt="2026-02-02T18:50:16.55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66" d="100"/>
          <a:sy n="66" d="100"/>
        </p:scale>
        <p:origin x="1253" y="6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notesMaster" Target="notesMasters/notesMaster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2/2/2026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dirty="0"/>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This lesson will consider the major factors that influence and shift demand and supply.</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92341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dirty="0">
                <a:solidFill>
                  <a:schemeClr val="bg1"/>
                </a:solidFill>
              </a:rPr>
              <a:t>Changes in weather and climate will affect the cost of production for many agricultural products. If natural conditions are favorable, supply will increase, and the curve will shift right. If conditions are not favorable, supply will be hampered, and the curve will shift left.</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dirty="0">
              <a:solidFill>
                <a:schemeClr val="bg1"/>
              </a:solidFill>
            </a:endParaRPr>
          </a:p>
          <a:p>
            <a:pPr marL="342900" indent="-342900">
              <a:buFont typeface="Arial" panose="020B0604020202020204" pitchFamily="34" charset="0"/>
              <a:buChar char="•"/>
            </a:pPr>
            <a:endParaRPr lang="en-US" sz="1200" dirty="0">
              <a:solidFill>
                <a:schemeClr val="bg1"/>
              </a:solidFill>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834705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a:t>
            </a:r>
            <a:r>
              <a:rPr lang="en-US" sz="1200" b="1" kern="1200" dirty="0">
                <a:solidFill>
                  <a:schemeClr val="tx1"/>
                </a:solidFill>
                <a:effectLst/>
                <a:latin typeface="+mn-lt"/>
                <a:ea typeface="+mn-ea"/>
                <a:cs typeface="+mn-cs"/>
              </a:rPr>
              <a:t>shift in supply</a:t>
            </a:r>
            <a:r>
              <a:rPr lang="en-US" sz="1200" kern="1200" dirty="0">
                <a:solidFill>
                  <a:schemeClr val="tx1"/>
                </a:solidFill>
                <a:effectLst/>
                <a:latin typeface="+mn-lt"/>
                <a:ea typeface="+mn-ea"/>
                <a:cs typeface="+mn-cs"/>
              </a:rPr>
              <a:t> means a change in the quantity supplied at every price. </a:t>
            </a:r>
            <a:r>
              <a:rPr lang="en-US" sz="1200" dirty="0">
                <a:solidFill>
                  <a:schemeClr val="bg1"/>
                </a:solidFill>
              </a:rPr>
              <a:t>A firm produces goods and services using combinations of labor, materials, and machinery (</a:t>
            </a:r>
            <a:r>
              <a:rPr lang="en-US" sz="1200" b="1" dirty="0">
                <a:solidFill>
                  <a:schemeClr val="bg1"/>
                </a:solidFill>
              </a:rPr>
              <a:t>inputs</a:t>
            </a:r>
            <a:r>
              <a:rPr lang="en-US" sz="1200" dirty="0">
                <a:solidFill>
                  <a:schemeClr val="bg1"/>
                </a:solidFill>
              </a:rPr>
              <a:t> or </a:t>
            </a:r>
            <a:r>
              <a:rPr lang="en-US" sz="1200" b="1" dirty="0">
                <a:solidFill>
                  <a:schemeClr val="bg1"/>
                </a:solidFill>
              </a:rPr>
              <a:t>factors of production</a:t>
            </a:r>
            <a:r>
              <a:rPr lang="en-US" sz="1200" b="0" dirty="0">
                <a:solidFill>
                  <a:schemeClr val="bg1"/>
                </a:solidFill>
              </a:rPr>
              <a:t>).</a:t>
            </a:r>
            <a:r>
              <a:rPr lang="en-US" sz="1200" b="1" dirty="0">
                <a:solidFill>
                  <a:schemeClr val="bg1"/>
                </a:solidFill>
              </a:rPr>
              <a:t> </a:t>
            </a:r>
            <a:r>
              <a:rPr lang="en-US" sz="1200" dirty="0">
                <a:solidFill>
                  <a:schemeClr val="bg1"/>
                </a:solidFill>
              </a:rPr>
              <a:t>When a firm's profits increase, it is more motivated to increase output since the more it produces, the more profit it will earn. When costs of production fall, a firm will tend to supply a larger quantity at any given price for its output.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1" dirty="0">
              <a:solidFill>
                <a:schemeClr val="bg1"/>
              </a:solidFill>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8251420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When costs of production fall, a firm will tend to supply a larger quantity at any given price for its output. We can show this with a rightward shift in the supply curve.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1" dirty="0">
              <a:solidFill>
                <a:schemeClr val="bg1"/>
              </a:solidFill>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0301785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dirty="0">
                <a:solidFill>
                  <a:schemeClr val="bg1"/>
                </a:solidFill>
              </a:rPr>
              <a:t>When a firm discovers a new technology that allows the firm to produce at a lower cost, the supply curve will shift to the right as well. For instance, in the 1960s a major scientific effort, nicknamed the Green Revolution, focused on breeding improved seeds for basic crops like wheat and rice. By the early 1990s, more than two-thirds of the wheat and rice in low-income countries around the world used these Green Revolution seeds—and the harvest was twice as high per acre.</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2272468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dirty="0">
                <a:solidFill>
                  <a:schemeClr val="bg1"/>
                </a:solidFill>
              </a:rPr>
              <a:t>Government policies can affect the cost of production and the supply curve through taxes, regulations, and subsidies. Businesses treat taxes as costs, and higher costs decrease supply and shift the supply curve leftward. Complying with regulations, like requiring firms to spend money to provide a cleaner environment, also shift the supply curve leftward. Government subsidies reduce the cost of production and increase supply at every given price, shifting the supply curve rightward.</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dirty="0">
              <a:solidFill>
                <a:schemeClr val="bg1"/>
              </a:solidFill>
            </a:endParaRPr>
          </a:p>
          <a:p>
            <a:pPr marL="0" indent="0">
              <a:buFont typeface="Arial" panose="020B0604020202020204" pitchFamily="34" charset="0"/>
              <a:buNone/>
            </a:pPr>
            <a:endParaRPr lang="en-US" sz="1200" dirty="0">
              <a:solidFill>
                <a:schemeClr val="bg1"/>
              </a:solidFill>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5721680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200" dirty="0">
                <a:solidFill>
                  <a:schemeClr val="bg1"/>
                </a:solidFill>
              </a:rPr>
              <a:t>Suppose you are hosting a barbeque at your house this weekend and plan to grill hamburgers and hot dogs. When hamburgers go on sale at the grocery store, you decide to buy more hamburgers. As a result, what happens to the demand for ketchup? At the same time, new hot dog packaging regulations have increased the costs for producers. As a result, what will happen to the supply of hot dogs?</a:t>
            </a:r>
            <a:endParaRPr lang="en-US" sz="1100"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6178013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200" dirty="0">
                <a:solidFill>
                  <a:schemeClr val="bg1"/>
                </a:solidFill>
              </a:rPr>
              <a:t>The sale on hamburgers leads to an increase in the quantity of hamburgers demanded. Since ketchup and hamburgers are complements, the demand for ketchup will increase, shifting its demand to the right. At the same time, the increased packaging costs will decrease the supply of hot dogs, shifting the supply curve to the left.</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9613838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sz="1200" dirty="0">
                <a:solidFill>
                  <a:schemeClr val="bg1"/>
                </a:solidFill>
              </a:rPr>
              <a:t>Economists often use the </a:t>
            </a:r>
            <a:r>
              <a:rPr lang="en-US" sz="1200" i="1" dirty="0">
                <a:solidFill>
                  <a:schemeClr val="bg1"/>
                </a:solidFill>
              </a:rPr>
              <a:t>ceteris paribus </a:t>
            </a:r>
            <a:r>
              <a:rPr lang="en-US" sz="1200" dirty="0">
                <a:solidFill>
                  <a:schemeClr val="bg1"/>
                </a:solidFill>
              </a:rPr>
              <a:t>or "other things being equal" assumption.</a:t>
            </a:r>
          </a:p>
          <a:p>
            <a:pPr marL="0" indent="0">
              <a:buFont typeface="Arial" panose="020B0604020202020204" pitchFamily="34" charset="0"/>
              <a:buNone/>
            </a:pPr>
            <a:r>
              <a:rPr lang="en-US" sz="1200" dirty="0">
                <a:solidFill>
                  <a:schemeClr val="bg1"/>
                </a:solidFill>
              </a:rPr>
              <a:t>When the demand curve shifts, there is a different quantity demanded at any given price.</a:t>
            </a:r>
          </a:p>
          <a:p>
            <a:pPr marL="0" indent="0">
              <a:buFont typeface="Arial" panose="020B0604020202020204" pitchFamily="34" charset="0"/>
              <a:buNone/>
            </a:pPr>
            <a:r>
              <a:rPr lang="en-US" sz="1200" dirty="0">
                <a:solidFill>
                  <a:schemeClr val="bg1"/>
                </a:solidFill>
              </a:rPr>
              <a:t>Factors that can shift the demand curve for goods and services include changes in income, changes in tastes and preferences, changes in population composition, change in the price of a substitute, change in the price of a complement, and changes in future expectations.</a:t>
            </a:r>
          </a:p>
          <a:p>
            <a:pPr marL="0" indent="0">
              <a:buFont typeface="Arial" panose="020B0604020202020204" pitchFamily="34" charset="0"/>
              <a:buNone/>
            </a:pPr>
            <a:r>
              <a:rPr lang="en-US" sz="1200" dirty="0">
                <a:solidFill>
                  <a:schemeClr val="bg1"/>
                </a:solidFill>
              </a:rPr>
              <a:t>When the supply curve shifts, there is a different quantity supplied at any given price.</a:t>
            </a:r>
          </a:p>
          <a:p>
            <a:pPr marL="0" indent="0">
              <a:buFont typeface="Arial" panose="020B0604020202020204" pitchFamily="34" charset="0"/>
              <a:buNone/>
            </a:pPr>
            <a:r>
              <a:rPr lang="en-US" sz="1200" dirty="0">
                <a:solidFill>
                  <a:schemeClr val="bg1"/>
                </a:solidFill>
              </a:rPr>
              <a:t>Factors that can shift the supply curve for goods and services include changes in conditions for production, changes in input prices, technological changes, changes in regulations, and changes in the number of sellers.</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342892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Before discussing the factors that shift demand and supply, we have to ensure that the </a:t>
            </a:r>
            <a:r>
              <a:rPr lang="en-US" sz="1200" i="1" kern="1200" dirty="0">
                <a:solidFill>
                  <a:schemeClr val="tx1"/>
                </a:solidFill>
                <a:effectLst/>
                <a:latin typeface="+mn-lt"/>
                <a:ea typeface="+mn-ea"/>
                <a:cs typeface="+mn-cs"/>
              </a:rPr>
              <a:t>ceteris paribus</a:t>
            </a:r>
            <a:r>
              <a:rPr lang="en-US" sz="1200" kern="1200" dirty="0">
                <a:solidFill>
                  <a:schemeClr val="tx1"/>
                </a:solidFill>
                <a:effectLst/>
                <a:latin typeface="+mn-lt"/>
                <a:ea typeface="+mn-ea"/>
                <a:cs typeface="+mn-cs"/>
              </a:rPr>
              <a:t> rule is in place. A demand curve or a supply curve is a relationship between two, and only two, variables when all other variables are kept constant or equal: </a:t>
            </a:r>
            <a:r>
              <a:rPr lang="en-US" sz="1200" i="1" kern="1200" dirty="0">
                <a:solidFill>
                  <a:schemeClr val="tx1"/>
                </a:solidFill>
                <a:effectLst/>
                <a:latin typeface="+mn-lt"/>
                <a:ea typeface="+mn-ea"/>
                <a:cs typeface="+mn-cs"/>
              </a:rPr>
              <a:t>ceteris paribus</a:t>
            </a:r>
            <a:r>
              <a:rPr lang="en-US" sz="1200" kern="1200" dirty="0">
                <a:solidFill>
                  <a:schemeClr val="tx1"/>
                </a:solidFill>
                <a:effectLst/>
                <a:latin typeface="+mn-lt"/>
                <a:ea typeface="+mn-ea"/>
                <a:cs typeface="+mn-cs"/>
              </a:rPr>
              <a:t>. If all else is not held equal, then the laws of demand and supply will not hold.</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kern="1200" dirty="0">
                <a:solidFill>
                  <a:schemeClr val="tx1"/>
                </a:solidFill>
                <a:effectLst/>
                <a:latin typeface="+mn-lt"/>
                <a:ea typeface="+mn-ea"/>
                <a:cs typeface="+mn-cs"/>
              </a:rPr>
              <a:t>Demand</a:t>
            </a:r>
            <a:r>
              <a:rPr lang="en-US" sz="1200" kern="1200" dirty="0">
                <a:solidFill>
                  <a:schemeClr val="tx1"/>
                </a:solidFill>
                <a:effectLst/>
                <a:latin typeface="+mn-lt"/>
                <a:ea typeface="+mn-ea"/>
                <a:cs typeface="+mn-cs"/>
              </a:rPr>
              <a:t> is defined as the amount of some product a consumer is willing and able to purchase at each price. When the demand curve shifts left or right, there is a different quantity demanded at any given price. The following six factors can affect demand: changes in income, changes in tastes and preferences, changes in population composition, change in the price of a substitute, change in the price of a complement, and changes in future expectations.</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271664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One would assume that an increase in income would increase demand for all goods. A product that’s demand rises when income rises, and vice versa, is called a normal good. A few exceptions to this pattern do exist. As incomes rise, many people will buy fewer generic-brand groceries and more name-brand groceries. A product that’s demand falls when income rises, and vice versa, is called an inferior good. In other words, when income increases, the demand curve shifts to the left.</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293450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dirty="0">
                <a:solidFill>
                  <a:schemeClr val="tx1"/>
                </a:solidFill>
                <a:effectLst/>
                <a:latin typeface="+mn-lt"/>
                <a:ea typeface="+mn-ea"/>
                <a:cs typeface="+mn-cs"/>
              </a:rPr>
              <a:t>From 1980 to 2021, the per-person consumption of chicken by Americans rose from 48 pounds per year to 85 pounds per year, and consumption of beef fell from 77 pounds per year to 54 pounds per year, according to the U.S. Department of Agriculture (USDA). Changes like these are largely due to movements in taste, which change the quantity of a good demanded at every price. That is, they shift the demand curve for that good, right for chicken and left for beef.</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754162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dirty="0">
                <a:solidFill>
                  <a:schemeClr val="tx1"/>
                </a:solidFill>
                <a:effectLst/>
                <a:latin typeface="+mn-lt"/>
                <a:ea typeface="+mn-ea"/>
                <a:cs typeface="+mn-cs"/>
              </a:rPr>
              <a:t>Population composition can have a large impact on the types of goods demanded. A society with relatively more children will have greater demand for goods and services like tricycles and day care facilities. A society with relatively more elderly persons has a higher demand for nursing homes and hearing aids. Changes in the size of the population can affect the demand for housing and many other goods. Each of these changes in demand is shown as a shift in the demand curve because there is change in some factor other than price.</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583320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4D4D4D"/>
                </a:solidFill>
                <a:effectLst/>
                <a:latin typeface="Times New Roman" panose="02020603050405020304" pitchFamily="18" charset="0"/>
              </a:rPr>
              <a:t>Changes in the prices of related goods, such as substitutes or complements, can also affect the demand for a product. </a:t>
            </a:r>
            <a:r>
              <a:rPr lang="en-US" sz="1200" dirty="0">
                <a:solidFill>
                  <a:schemeClr val="bg1"/>
                </a:solidFill>
              </a:rPr>
              <a:t>A </a:t>
            </a:r>
            <a:r>
              <a:rPr lang="en-US" sz="1200" b="1" dirty="0">
                <a:solidFill>
                  <a:schemeClr val="bg1"/>
                </a:solidFill>
              </a:rPr>
              <a:t>substitute</a:t>
            </a:r>
            <a:r>
              <a:rPr lang="en-US" sz="1200" dirty="0">
                <a:solidFill>
                  <a:schemeClr val="bg1"/>
                </a:solidFill>
              </a:rPr>
              <a:t> is a good or service that we can use in place of another good or service, like electronic books and printed books. </a:t>
            </a:r>
            <a:r>
              <a:rPr lang="en-US" sz="1200" b="1" dirty="0">
                <a:solidFill>
                  <a:schemeClr val="bg1"/>
                </a:solidFill>
              </a:rPr>
              <a:t>Complements</a:t>
            </a:r>
            <a:r>
              <a:rPr lang="en-US" sz="1200" dirty="0">
                <a:solidFill>
                  <a:schemeClr val="bg1"/>
                </a:solidFill>
              </a:rPr>
              <a:t> are goods that are often used together so that consumption of one good tends to enhance consumption of the other, like peanut butter and jelly. If the price of one good increases, the demand for a substitute good will increase as more consumers make the switch. If the price of a good that complements another good increases, the demand for the complement good will decrease, as consumers typically would consume the goods together.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562122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Future expectations can affect demand. For example, if people hear that a hurricane is coming, they may rush to the store to buy flashlight batteries and bottled water. If people learn that the price of a good like coffee is likely to rise in the future, they may head to the store to stock up on coffee now. A </a:t>
            </a:r>
            <a:r>
              <a:rPr lang="en-US" sz="1200" b="1" kern="1200" dirty="0">
                <a:solidFill>
                  <a:schemeClr val="tx1"/>
                </a:solidFill>
                <a:effectLst/>
                <a:latin typeface="+mn-lt"/>
                <a:ea typeface="+mn-ea"/>
                <a:cs typeface="+mn-cs"/>
              </a:rPr>
              <a:t>shift in demand </a:t>
            </a:r>
            <a:r>
              <a:rPr lang="en-US" sz="1200" kern="1200" dirty="0">
                <a:solidFill>
                  <a:schemeClr val="tx1"/>
                </a:solidFill>
                <a:effectLst/>
                <a:latin typeface="+mn-lt"/>
                <a:ea typeface="+mn-ea"/>
                <a:cs typeface="+mn-cs"/>
              </a:rPr>
              <a:t>happens when a change in some economic factor (other than price) causes a different quantity to be demanded at every price.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12445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kern="1200" dirty="0">
                <a:solidFill>
                  <a:schemeClr val="tx1"/>
                </a:solidFill>
                <a:effectLst/>
                <a:latin typeface="+mn-lt"/>
                <a:ea typeface="+mn-ea"/>
                <a:cs typeface="+mn-cs"/>
              </a:rPr>
              <a:t>Supply is defined as the amount of some product a producer is willing and able to supply at each price</a:t>
            </a:r>
            <a:r>
              <a:rPr lang="en-US" sz="1200" kern="1200" dirty="0">
                <a:solidFill>
                  <a:schemeClr val="tx1"/>
                </a:solidFill>
                <a:effectLst/>
                <a:latin typeface="+mn-lt"/>
                <a:ea typeface="+mn-ea"/>
                <a:cs typeface="+mn-cs"/>
              </a:rPr>
              <a:t>. The following factors can affect supply: changes in conditions for production, changes in input prices, technological change, changes in regulations, taxes, etc., and changes in the number of sellers. Again, we assume </a:t>
            </a:r>
            <a:r>
              <a:rPr lang="en-US" sz="1200" i="1" kern="1200" dirty="0">
                <a:solidFill>
                  <a:schemeClr val="tx1"/>
                </a:solidFill>
                <a:effectLst/>
                <a:latin typeface="+mn-lt"/>
                <a:ea typeface="+mn-ea"/>
                <a:cs typeface="+mn-cs"/>
              </a:rPr>
              <a:t>ceteris paribus</a:t>
            </a:r>
            <a:r>
              <a:rPr lang="en-US" sz="1200" kern="1200" dirty="0">
                <a:solidFill>
                  <a:schemeClr val="tx1"/>
                </a:solidFill>
                <a:effectLst/>
                <a:latin typeface="+mn-lt"/>
                <a:ea typeface="+mn-ea"/>
                <a:cs typeface="+mn-cs"/>
              </a:rPr>
              <a:t>.</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897876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2/2/2026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2/2/2026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2/2/2026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2/2/2026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2/2/2026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2/2/2026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2/2/2026</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dirty="0"/>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2/2/2026</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dirty="0"/>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11.sv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13.png"/></Relationships>
</file>

<file path=ppt/slides/_rels/slide13.xml.rels><?xml version="1.0" encoding="UTF-8" standalone="yes"?>
<Relationships xmlns="http://schemas.openxmlformats.org/package/2006/relationships"><Relationship Id="rId3" Type="http://schemas.openxmlformats.org/officeDocument/2006/relationships/image" Target="../media/image14.jp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12.xml"/><Relationship Id="rId5" Type="http://schemas.openxmlformats.org/officeDocument/2006/relationships/image" Target="../media/image18.png"/><Relationship Id="rId4" Type="http://schemas.openxmlformats.org/officeDocument/2006/relationships/image" Target="../media/image17.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lumMod val="75000"/>
                  <a:lumOff val="25000"/>
                </a:prstClr>
              </a:solidFill>
              <a:effectLst/>
              <a:uLnTx/>
              <a:uFillTx/>
              <a:latin typeface="Calibri" panose="020F0502020204030204"/>
              <a:ea typeface="+mn-ea"/>
              <a:cs typeface="+mn-cs"/>
            </a:endParaRPr>
          </a:p>
        </p:txBody>
      </p:sp>
      <p:cxnSp>
        <p:nvCxnSpPr>
          <p:cNvPr id="11" name="Straight Connector 10">
            <a:extLst>
              <a:ext uri="{C183D7F6-B498-43B3-948B-1728B52AA6E4}">
                <adec:decorative xmlns:adec="http://schemas.microsoft.com/office/drawing/2017/decorative" val="1"/>
              </a:ext>
            </a:extLst>
          </p:cNvPr>
          <p:cNvCxnSpPr/>
          <p:nvPr/>
        </p:nvCxnSpPr>
        <p:spPr>
          <a:xfrm>
            <a:off x="3071446" y="2057672"/>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itle 8"/>
          <p:cNvSpPr txBox="1">
            <a:spLocks noGrp="1"/>
          </p:cNvSpPr>
          <p:nvPr>
            <p:ph type="title" idx="4294967295"/>
          </p:nvPr>
        </p:nvSpPr>
        <p:spPr>
          <a:xfrm>
            <a:off x="1379440" y="2214037"/>
            <a:ext cx="9715789" cy="175432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prstClr val="black">
                    <a:lumMod val="75000"/>
                    <a:lumOff val="25000"/>
                  </a:prstClr>
                </a:solidFill>
                <a:effectLst/>
                <a:uLnTx/>
                <a:uFillTx/>
                <a:latin typeface="Century Gothic" panose="020B0502020202020204" pitchFamily="34" charset="0"/>
                <a:ea typeface="+mn-ea"/>
                <a:cs typeface="+mn-cs"/>
              </a:rPr>
              <a:t>Shifts in Demand and Supply for Goods and Services</a:t>
            </a:r>
            <a:endParaRPr kumimoji="0" lang="en-US" sz="5400" b="0" i="0" u="none" strike="noStrike" kern="1200" cap="none" spc="0" normalizeH="0" baseline="0" noProof="0" dirty="0">
              <a:ln>
                <a:noFill/>
              </a:ln>
              <a:solidFill>
                <a:schemeClr val="tx1">
                  <a:lumMod val="75000"/>
                  <a:lumOff val="25000"/>
                </a:schemeClr>
              </a:solidFill>
              <a:effectLst/>
              <a:uLnTx/>
              <a:uFillTx/>
              <a:latin typeface="Century Gothic" panose="020B0502020202020204" pitchFamily="34" charset="0"/>
              <a:ea typeface="+mn-ea"/>
              <a:cs typeface="+mn-cs"/>
            </a:endParaRPr>
          </a:p>
        </p:txBody>
      </p:sp>
      <p:cxnSp>
        <p:nvCxnSpPr>
          <p:cNvPr id="14" name="Straight Connector 13">
            <a:extLst>
              <a:ext uri="{C183D7F6-B498-43B3-948B-1728B52AA6E4}">
                <adec:decorative xmlns:adec="http://schemas.microsoft.com/office/drawing/2017/decorative" val="1"/>
              </a:ext>
            </a:extLst>
          </p:cNvPr>
          <p:cNvCxnSpPr/>
          <p:nvPr/>
        </p:nvCxnSpPr>
        <p:spPr>
          <a:xfrm>
            <a:off x="3071446" y="416405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spTree>
    <p:extLst>
      <p:ext uri="{BB962C8B-B14F-4D97-AF65-F5344CB8AC3E}">
        <p14:creationId xmlns:p14="http://schemas.microsoft.com/office/powerpoint/2010/main" val="19127910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Changes in Conditions for Production</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descr="Changes in weather and climate will affect the cost of production for many agricultural products.">
            <a:extLst>
              <a:ext uri="{FF2B5EF4-FFF2-40B4-BE49-F238E27FC236}">
                <a16:creationId xmlns:a16="http://schemas.microsoft.com/office/drawing/2014/main" id="{A74F78B8-C0BE-4D63-9805-FDDBB68B60AC}"/>
              </a:ext>
            </a:extLst>
          </p:cNvPr>
          <p:cNvGrpSpPr/>
          <p:nvPr/>
        </p:nvGrpSpPr>
        <p:grpSpPr>
          <a:xfrm>
            <a:off x="2066922" y="1574776"/>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69F2B0E6-E6A8-41D4-882A-F0EAC844B9E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0AFE2302-2395-4F07-89E4-09B27E87056B}"/>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Changes in weather and climate will affect the cost of production for many agricultural products.</a:t>
              </a:r>
            </a:p>
          </p:txBody>
        </p:sp>
      </p:grpSp>
      <p:grpSp>
        <p:nvGrpSpPr>
          <p:cNvPr id="12" name="Group 11" descr="If natural conditions are favorable, supply will increase, and the curve will shift right.">
            <a:extLst>
              <a:ext uri="{FF2B5EF4-FFF2-40B4-BE49-F238E27FC236}">
                <a16:creationId xmlns:a16="http://schemas.microsoft.com/office/drawing/2014/main" id="{61B97139-AA32-4AE5-9AB6-7B56E462DDA2}"/>
              </a:ext>
            </a:extLst>
          </p:cNvPr>
          <p:cNvGrpSpPr/>
          <p:nvPr/>
        </p:nvGrpSpPr>
        <p:grpSpPr>
          <a:xfrm>
            <a:off x="2066922" y="2484364"/>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DF192599-1014-4749-A69D-CFFDCB20B6C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 name="TextBox 13">
              <a:extLst>
                <a:ext uri="{FF2B5EF4-FFF2-40B4-BE49-F238E27FC236}">
                  <a16:creationId xmlns:a16="http://schemas.microsoft.com/office/drawing/2014/main" id="{F60D7097-04EB-487E-A2DD-D54EE52F8AE7}"/>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If natural conditions are favorable, supply will increase, and the curve will shift right.</a:t>
              </a:r>
            </a:p>
          </p:txBody>
        </p:sp>
      </p:grpSp>
      <p:grpSp>
        <p:nvGrpSpPr>
          <p:cNvPr id="5" name="Group 4" descr="If conditions are not favorable, supply will be hampered, and the curve will shift left.">
            <a:extLst>
              <a:ext uri="{FF2B5EF4-FFF2-40B4-BE49-F238E27FC236}">
                <a16:creationId xmlns:a16="http://schemas.microsoft.com/office/drawing/2014/main" id="{197DD407-CF0E-4377-892F-69230E69FE4C}"/>
              </a:ext>
            </a:extLst>
          </p:cNvPr>
          <p:cNvGrpSpPr/>
          <p:nvPr/>
        </p:nvGrpSpPr>
        <p:grpSpPr>
          <a:xfrm>
            <a:off x="2066922" y="3399995"/>
            <a:ext cx="8058155" cy="806935"/>
            <a:chOff x="542922" y="1736761"/>
            <a:chExt cx="8058155" cy="806935"/>
          </a:xfrm>
          <a:solidFill>
            <a:srgbClr val="627981"/>
          </a:solidFill>
        </p:grpSpPr>
        <p:sp>
          <p:nvSpPr>
            <p:cNvPr id="6" name="Rectangle 5">
              <a:extLst>
                <a:ext uri="{FF2B5EF4-FFF2-40B4-BE49-F238E27FC236}">
                  <a16:creationId xmlns:a16="http://schemas.microsoft.com/office/drawing/2014/main" id="{60F8A513-04AD-4789-9CC3-6CAE379FE07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D2EBFFF0-894F-416C-A7C8-2F57AD419020}"/>
                </a:ext>
              </a:extLst>
            </p:cNvPr>
            <p:cNvSpPr txBox="1"/>
            <p:nvPr/>
          </p:nvSpPr>
          <p:spPr>
            <a:xfrm>
              <a:off x="542922" y="175795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If conditions are not favorable, supply will be hampered, and the curve will shift left.</a:t>
              </a:r>
            </a:p>
          </p:txBody>
        </p:sp>
      </p:grpSp>
      <p:pic>
        <p:nvPicPr>
          <p:cNvPr id="8" name="Graphic 7">
            <a:extLst>
              <a:ext uri="{FF2B5EF4-FFF2-40B4-BE49-F238E27FC236}">
                <a16:creationId xmlns:a16="http://schemas.microsoft.com/office/drawing/2014/main" id="{902793FA-98DB-47CD-B555-DAE05A0BF612}"/>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696402" y="4336820"/>
            <a:ext cx="2548610" cy="2548610"/>
          </a:xfrm>
          <a:prstGeom prst="rect">
            <a:avLst/>
          </a:prstGeom>
        </p:spPr>
      </p:pic>
    </p:spTree>
    <p:extLst>
      <p:ext uri="{BB962C8B-B14F-4D97-AF65-F5344CB8AC3E}">
        <p14:creationId xmlns:p14="http://schemas.microsoft.com/office/powerpoint/2010/main" val="21739929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How Production Costs Affect Supply</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A shift in supply means a change in the quantity supplied at every price.">
            <a:extLst>
              <a:ext uri="{FF2B5EF4-FFF2-40B4-BE49-F238E27FC236}">
                <a16:creationId xmlns:a16="http://schemas.microsoft.com/office/drawing/2014/main" id="{B0E6D90C-2CAD-4FB1-AA4F-B28128D9A197}"/>
              </a:ext>
            </a:extLst>
          </p:cNvPr>
          <p:cNvGrpSpPr/>
          <p:nvPr/>
        </p:nvGrpSpPr>
        <p:grpSpPr>
          <a:xfrm>
            <a:off x="2066922" y="1580912"/>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2499E1D4-7F31-4E25-BBD2-5494C90DA1B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 name="TextBox 9">
              <a:extLst>
                <a:ext uri="{FF2B5EF4-FFF2-40B4-BE49-F238E27FC236}">
                  <a16:creationId xmlns:a16="http://schemas.microsoft.com/office/drawing/2014/main" id="{441B4D2D-31BA-42D2-9BC7-416B7AAC7753}"/>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shift in supply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means a change in the quantity supplied at every price.</a:t>
              </a:r>
            </a:p>
          </p:txBody>
        </p:sp>
      </p:grpSp>
      <p:grpSp>
        <p:nvGrpSpPr>
          <p:cNvPr id="11" name="Group 10" descr="A firm produces goods and services using combinations of labor, materials, and machinery (inputs or factors of production).">
            <a:extLst>
              <a:ext uri="{FF2B5EF4-FFF2-40B4-BE49-F238E27FC236}">
                <a16:creationId xmlns:a16="http://schemas.microsoft.com/office/drawing/2014/main" id="{26198C46-F16E-4773-B27F-CA3E3892B34D}"/>
              </a:ext>
            </a:extLst>
          </p:cNvPr>
          <p:cNvGrpSpPr/>
          <p:nvPr/>
        </p:nvGrpSpPr>
        <p:grpSpPr>
          <a:xfrm>
            <a:off x="2066922" y="2504956"/>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4D2C5D0B-B401-4AE3-9162-553DB2BF45D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CF524B31-A393-4E4C-8ABF-848187B32BD6}"/>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firm produces goods and services using combinations of labor, materials, and machinery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inputs</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or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factors of production</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r>
            </a:p>
          </p:txBody>
        </p:sp>
      </p:grpSp>
      <p:grpSp>
        <p:nvGrpSpPr>
          <p:cNvPr id="14" name="Group 13" descr="When a firm's profits increase, it is more motivated to increase output since the more it produces, the more profit it will earn.">
            <a:extLst>
              <a:ext uri="{FF2B5EF4-FFF2-40B4-BE49-F238E27FC236}">
                <a16:creationId xmlns:a16="http://schemas.microsoft.com/office/drawing/2014/main" id="{6CEEE5F4-DB50-4F93-9880-99BFEE10D736}"/>
              </a:ext>
            </a:extLst>
          </p:cNvPr>
          <p:cNvGrpSpPr/>
          <p:nvPr/>
        </p:nvGrpSpPr>
        <p:grpSpPr>
          <a:xfrm>
            <a:off x="2066922" y="3429000"/>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054A2FA1-6B3C-4220-B014-677A6E00C27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AA39B58F-A0EE-4DCE-9709-3EBE6CB6742F}"/>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When a firm's profits increase, it is more motivated to increase output since the more it produces, the more profit it will earn.</a:t>
              </a:r>
            </a:p>
          </p:txBody>
        </p:sp>
      </p:grpSp>
      <p:grpSp>
        <p:nvGrpSpPr>
          <p:cNvPr id="17" name="Group 16" descr="When costs of production fall, a firm will tend to supply a larger quantity at any given price for its output.">
            <a:extLst>
              <a:ext uri="{FF2B5EF4-FFF2-40B4-BE49-F238E27FC236}">
                <a16:creationId xmlns:a16="http://schemas.microsoft.com/office/drawing/2014/main" id="{E7402011-72CE-4BDD-8DBF-2F461A963E82}"/>
              </a:ext>
            </a:extLst>
          </p:cNvPr>
          <p:cNvGrpSpPr/>
          <p:nvPr/>
        </p:nvGrpSpPr>
        <p:grpSpPr>
          <a:xfrm>
            <a:off x="2066922" y="4353338"/>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346D76FA-BD67-4938-8B75-58ADF52B796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8637355D-85DC-41DD-8200-805FBDCCA43B}"/>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When costs of production fall, a firm will tend to supply a larger quantity at any given price for its output.</a:t>
              </a:r>
            </a:p>
          </p:txBody>
        </p:sp>
      </p:grpSp>
    </p:spTree>
    <p:extLst>
      <p:ext uri="{BB962C8B-B14F-4D97-AF65-F5344CB8AC3E}">
        <p14:creationId xmlns:p14="http://schemas.microsoft.com/office/powerpoint/2010/main" val="15181247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How Production Costs Affect Supply</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Picture 2" descr="Graph showing the supply for cars and two possible shifts of the supply curve based on changes in costs of production.">
            <a:extLst>
              <a:ext uri="{FF2B5EF4-FFF2-40B4-BE49-F238E27FC236}">
                <a16:creationId xmlns:a16="http://schemas.microsoft.com/office/drawing/2014/main" id="{1073532F-266A-ADD1-6BD3-62717242B6EB}"/>
              </a:ext>
            </a:extLst>
          </p:cNvPr>
          <p:cNvPicPr>
            <a:picLocks noChangeAspect="1"/>
          </p:cNvPicPr>
          <p:nvPr/>
        </p:nvPicPr>
        <p:blipFill>
          <a:blip r:embed="rId3"/>
          <a:stretch>
            <a:fillRect/>
          </a:stretch>
        </p:blipFill>
        <p:spPr>
          <a:xfrm>
            <a:off x="843343" y="1326179"/>
            <a:ext cx="5577777" cy="3946592"/>
          </a:xfrm>
          <a:prstGeom prst="rect">
            <a:avLst/>
          </a:prstGeom>
        </p:spPr>
      </p:pic>
      <p:pic>
        <p:nvPicPr>
          <p:cNvPr id="1028" name="Picture 4" descr="Graphic that describes the effects of a decrease in production costs and an increase in production costs.">
            <a:extLst>
              <a:ext uri="{FF2B5EF4-FFF2-40B4-BE49-F238E27FC236}">
                <a16:creationId xmlns:a16="http://schemas.microsoft.com/office/drawing/2014/main" id="{BB1FB424-0CE2-4089-88DB-8B2EA9952AE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71238" y="1686910"/>
            <a:ext cx="3825768" cy="2945840"/>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21" name="Rectangle 20">
            <a:extLst>
              <a:ext uri="{FF2B5EF4-FFF2-40B4-BE49-F238E27FC236}">
                <a16:creationId xmlns:a16="http://schemas.microsoft.com/office/drawing/2014/main" id="{6267A43A-2D6D-4161-ACFF-FB4B71380DB4}"/>
              </a:ext>
            </a:extLst>
          </p:cNvPr>
          <p:cNvSpPr/>
          <p:nvPr/>
        </p:nvSpPr>
        <p:spPr>
          <a:xfrm>
            <a:off x="2110858" y="5518237"/>
            <a:ext cx="8058154" cy="100131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When costs of production fall, a firm will tend to supply a larger quantity at any given price for its output. We can show this with a rightward shift in the supply curve.</a:t>
            </a:r>
          </a:p>
        </p:txBody>
      </p:sp>
    </p:spTree>
    <p:extLst>
      <p:ext uri="{BB962C8B-B14F-4D97-AF65-F5344CB8AC3E}">
        <p14:creationId xmlns:p14="http://schemas.microsoft.com/office/powerpoint/2010/main" val="20619622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Technological Change</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descr="When a firm discovers a new technology that allows the firm to produce at a lower cost, the supply curve will shift to the right as well.">
            <a:extLst>
              <a:ext uri="{FF2B5EF4-FFF2-40B4-BE49-F238E27FC236}">
                <a16:creationId xmlns:a16="http://schemas.microsoft.com/office/drawing/2014/main" id="{A74F78B8-C0BE-4D63-9805-FDDBB68B60AC}"/>
              </a:ext>
            </a:extLst>
          </p:cNvPr>
          <p:cNvGrpSpPr/>
          <p:nvPr/>
        </p:nvGrpSpPr>
        <p:grpSpPr>
          <a:xfrm>
            <a:off x="2066922" y="1574776"/>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69F2B0E6-E6A8-41D4-882A-F0EAC844B9E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0AFE2302-2395-4F07-89E4-09B27E87056B}"/>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When a firm discovers a new technology that allows the firm to produce at a lower cost, the supply curve will shift to the right as well.</a:t>
              </a:r>
            </a:p>
          </p:txBody>
        </p:sp>
      </p:grpSp>
      <p:grpSp>
        <p:nvGrpSpPr>
          <p:cNvPr id="12" name="Group 11" descr="The Green Revolution, focused on breeding improved seeds for basic crops, doubled production per acre in some counties.">
            <a:extLst>
              <a:ext uri="{FF2B5EF4-FFF2-40B4-BE49-F238E27FC236}">
                <a16:creationId xmlns:a16="http://schemas.microsoft.com/office/drawing/2014/main" id="{61B97139-AA32-4AE5-9AB6-7B56E462DDA2}"/>
              </a:ext>
            </a:extLst>
          </p:cNvPr>
          <p:cNvGrpSpPr/>
          <p:nvPr/>
        </p:nvGrpSpPr>
        <p:grpSpPr>
          <a:xfrm>
            <a:off x="2066922" y="2484364"/>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DF192599-1014-4749-A69D-CFFDCB20B6C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 name="TextBox 13">
              <a:extLst>
                <a:ext uri="{FF2B5EF4-FFF2-40B4-BE49-F238E27FC236}">
                  <a16:creationId xmlns:a16="http://schemas.microsoft.com/office/drawing/2014/main" id="{F60D7097-04EB-487E-A2DD-D54EE52F8AE7}"/>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Green Revolution, focused on breeding improved seeds for basic crops, doubled production per acre in some countries.</a:t>
              </a:r>
            </a:p>
          </p:txBody>
        </p:sp>
      </p:grpSp>
      <p:pic>
        <p:nvPicPr>
          <p:cNvPr id="17" name="Picture 16" descr="A farmer carrying crops on a stick">
            <a:extLst>
              <a:ext uri="{FF2B5EF4-FFF2-40B4-BE49-F238E27FC236}">
                <a16:creationId xmlns:a16="http://schemas.microsoft.com/office/drawing/2014/main" id="{C0A721BE-7857-44F2-B74C-A91E98076F5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15827" y="3566702"/>
            <a:ext cx="4309760" cy="2875418"/>
          </a:xfrm>
          <a:prstGeom prst="rect">
            <a:avLst/>
          </a:prstGeom>
        </p:spPr>
      </p:pic>
    </p:spTree>
    <p:extLst>
      <p:ext uri="{BB962C8B-B14F-4D97-AF65-F5344CB8AC3E}">
        <p14:creationId xmlns:p14="http://schemas.microsoft.com/office/powerpoint/2010/main" val="2189699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Changes in Regulation, Taxes, Etc.</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Government policies can affect the cost of production and the supply curve through taxes, regulations, and subsidies.">
            <a:extLst>
              <a:ext uri="{FF2B5EF4-FFF2-40B4-BE49-F238E27FC236}">
                <a16:creationId xmlns:a16="http://schemas.microsoft.com/office/drawing/2014/main" id="{090B772C-55DF-4ACC-AA62-CDD77361DF3D}"/>
              </a:ext>
            </a:extLst>
          </p:cNvPr>
          <p:cNvGrpSpPr/>
          <p:nvPr/>
        </p:nvGrpSpPr>
        <p:grpSpPr>
          <a:xfrm>
            <a:off x="2066922" y="1574776"/>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4510B6D2-A96B-465E-88B6-29B95BFAC80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 name="TextBox 9">
              <a:extLst>
                <a:ext uri="{FF2B5EF4-FFF2-40B4-BE49-F238E27FC236}">
                  <a16:creationId xmlns:a16="http://schemas.microsoft.com/office/drawing/2014/main" id="{205147DC-5237-4742-BF0F-27F5D27B6B54}"/>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Government policies can affect the cost of production and the supply curve through taxes, regulations, and subsidies.</a:t>
              </a:r>
            </a:p>
          </p:txBody>
        </p:sp>
      </p:grpSp>
      <p:grpSp>
        <p:nvGrpSpPr>
          <p:cNvPr id="11" name="Group 10" descr="Businesses treat taxes as costs, and higher costs decrease supply and shift the supply curve leftward.">
            <a:extLst>
              <a:ext uri="{FF2B5EF4-FFF2-40B4-BE49-F238E27FC236}">
                <a16:creationId xmlns:a16="http://schemas.microsoft.com/office/drawing/2014/main" id="{726E57BF-FF45-40BB-9FFF-8B3F912F3FB1}"/>
              </a:ext>
            </a:extLst>
          </p:cNvPr>
          <p:cNvGrpSpPr/>
          <p:nvPr/>
        </p:nvGrpSpPr>
        <p:grpSpPr>
          <a:xfrm>
            <a:off x="2066922" y="2484364"/>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3EA22AD2-E604-4A84-A429-654B56AE461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D86DB831-8D90-4911-A9FB-DF6645F2BD40}"/>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Businesses treat taxes as costs, and higher costs decrease supply and shift the supply curve leftward.</a:t>
              </a:r>
            </a:p>
          </p:txBody>
        </p:sp>
      </p:grpSp>
      <p:grpSp>
        <p:nvGrpSpPr>
          <p:cNvPr id="5" name="Group 4" descr="Complying with regulations, like requiring firms to spend money to provide a cleaner environment, also shift the supply curve leftward.">
            <a:extLst>
              <a:ext uri="{FF2B5EF4-FFF2-40B4-BE49-F238E27FC236}">
                <a16:creationId xmlns:a16="http://schemas.microsoft.com/office/drawing/2014/main" id="{E8D88341-5198-496A-993F-C67317DFBB25}"/>
              </a:ext>
            </a:extLst>
          </p:cNvPr>
          <p:cNvGrpSpPr/>
          <p:nvPr/>
        </p:nvGrpSpPr>
        <p:grpSpPr>
          <a:xfrm>
            <a:off x="2066922" y="3399995"/>
            <a:ext cx="8058155" cy="806935"/>
            <a:chOff x="542922" y="1736761"/>
            <a:chExt cx="8058155" cy="806935"/>
          </a:xfrm>
          <a:solidFill>
            <a:srgbClr val="627981"/>
          </a:solidFill>
        </p:grpSpPr>
        <p:sp>
          <p:nvSpPr>
            <p:cNvPr id="6" name="Rectangle 5">
              <a:extLst>
                <a:ext uri="{FF2B5EF4-FFF2-40B4-BE49-F238E27FC236}">
                  <a16:creationId xmlns:a16="http://schemas.microsoft.com/office/drawing/2014/main" id="{F1E8F8BB-AFBD-4B03-93A4-A48DD9C4017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4E4EB57B-2EAA-4273-8263-303E0D667EFB}"/>
                </a:ext>
              </a:extLst>
            </p:cNvPr>
            <p:cNvSpPr txBox="1"/>
            <p:nvPr/>
          </p:nvSpPr>
          <p:spPr>
            <a:xfrm>
              <a:off x="542922" y="175795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Complying with regulations, like requiring firms to spend money to provide a cleaner environment, also shift the supply curve leftward.</a:t>
              </a:r>
            </a:p>
          </p:txBody>
        </p:sp>
      </p:grpSp>
      <p:grpSp>
        <p:nvGrpSpPr>
          <p:cNvPr id="14" name="Group 13" descr="Government subsidies reduce the cost of production and increase supply at every given price, shifting the supply curve rightward.">
            <a:extLst>
              <a:ext uri="{FF2B5EF4-FFF2-40B4-BE49-F238E27FC236}">
                <a16:creationId xmlns:a16="http://schemas.microsoft.com/office/drawing/2014/main" id="{5C2B50E3-EACE-4690-828B-264B06A72FD2}"/>
              </a:ext>
            </a:extLst>
          </p:cNvPr>
          <p:cNvGrpSpPr/>
          <p:nvPr/>
        </p:nvGrpSpPr>
        <p:grpSpPr>
          <a:xfrm>
            <a:off x="2066922" y="4336820"/>
            <a:ext cx="8058155" cy="806935"/>
            <a:chOff x="542922" y="1736761"/>
            <a:chExt cx="8058155" cy="806935"/>
          </a:xfrm>
          <a:solidFill>
            <a:srgbClr val="627981"/>
          </a:solidFill>
        </p:grpSpPr>
        <p:sp>
          <p:nvSpPr>
            <p:cNvPr id="15" name="Rectangle 14">
              <a:extLst>
                <a:ext uri="{FF2B5EF4-FFF2-40B4-BE49-F238E27FC236}">
                  <a16:creationId xmlns:a16="http://schemas.microsoft.com/office/drawing/2014/main" id="{3985B837-0000-4380-B8B8-D040C30B5C6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F5BCFD11-BEE0-4529-BE62-81DEE5062AEC}"/>
                </a:ext>
              </a:extLst>
            </p:cNvPr>
            <p:cNvSpPr txBox="1"/>
            <p:nvPr/>
          </p:nvSpPr>
          <p:spPr>
            <a:xfrm>
              <a:off x="542922" y="175795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Government subsidies reduce the cost of production and increase supply at every given price, shifting the supply curve rightward.</a:t>
              </a:r>
            </a:p>
          </p:txBody>
        </p:sp>
      </p:grpSp>
    </p:spTree>
    <p:extLst>
      <p:ext uri="{BB962C8B-B14F-4D97-AF65-F5344CB8AC3E}">
        <p14:creationId xmlns:p14="http://schemas.microsoft.com/office/powerpoint/2010/main" val="24773521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On Your Own</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D9F5047C-398C-4D03-9E33-CAE54F733CA5}"/>
              </a:ext>
            </a:extLst>
          </p:cNvPr>
          <p:cNvSpPr txBox="1"/>
          <p:nvPr/>
        </p:nvSpPr>
        <p:spPr>
          <a:xfrm>
            <a:off x="1881188" y="1600101"/>
            <a:ext cx="8429624" cy="2677656"/>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Suppose you are hosting a barbeque at your house this weekend and plan to grill hamburgers and hot dogs. When hamburgers go on sale at the grocery store, you decide to buy more hamburgers. As a result, what happens to the demand for ketchup? At the same time, new hot dog packaging regulations have increased the costs for producers. As a result, what will happen to the supply of hot dogs?</a:t>
            </a:r>
            <a:endPar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054731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On Your Own</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D9F5047C-398C-4D03-9E33-CAE54F733CA5}"/>
              </a:ext>
            </a:extLst>
          </p:cNvPr>
          <p:cNvSpPr txBox="1"/>
          <p:nvPr/>
        </p:nvSpPr>
        <p:spPr>
          <a:xfrm>
            <a:off x="1881188" y="1600101"/>
            <a:ext cx="8429624" cy="2677656"/>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rPr>
              <a:t>Suppose you are hosting a barbeque at your house this weekend and plan to grill hamburgers and hot dogs. When hamburgers go on sale at the grocery store, you decide to buy more hamburgers. As a result, what happens to the demand for ketchup? At the same time, new hot dog packaging regulations have increased the costs for producers. As a result, what will happen to the supply of hot dogs?</a:t>
            </a:r>
            <a:endPar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 name="TextBox 5">
            <a:extLst>
              <a:ext uri="{FF2B5EF4-FFF2-40B4-BE49-F238E27FC236}">
                <a16:creationId xmlns:a16="http://schemas.microsoft.com/office/drawing/2014/main" id="{E9B755AA-C63D-42FF-AC11-20E69BB53968}"/>
              </a:ext>
            </a:extLst>
          </p:cNvPr>
          <p:cNvSpPr txBox="1"/>
          <p:nvPr/>
        </p:nvSpPr>
        <p:spPr>
          <a:xfrm>
            <a:off x="1881188" y="4624598"/>
            <a:ext cx="8429624" cy="1631216"/>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sale on hamburgers leads to an increase in the quantity of hamburgers demanded. Since ketchup and hamburgers are complements, the demand for ketchup will increase, shifting its demand to the right. At the same time, the increased packaging costs will decrease the supply of hot dogs, shifting the supply curve to the left.</a:t>
            </a:r>
          </a:p>
        </p:txBody>
      </p:sp>
    </p:spTree>
    <p:extLst>
      <p:ext uri="{BB962C8B-B14F-4D97-AF65-F5344CB8AC3E}">
        <p14:creationId xmlns:p14="http://schemas.microsoft.com/office/powerpoint/2010/main" val="20542797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Summary</a:t>
            </a:r>
            <a:endPar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CCF9CFE4-4A8D-457C-ADFF-9EE56D65FB50}"/>
              </a:ext>
            </a:extLst>
          </p:cNvPr>
          <p:cNvSpPr txBox="1"/>
          <p:nvPr/>
        </p:nvSpPr>
        <p:spPr>
          <a:xfrm>
            <a:off x="1459469" y="1325568"/>
            <a:ext cx="9273061" cy="5324535"/>
          </a:xfrm>
          <a:prstGeom prst="rect">
            <a:avLst/>
          </a:prstGeom>
          <a:solidFill>
            <a:srgbClr val="627981"/>
          </a:solidFill>
          <a:ln>
            <a:solidFill>
              <a:srgbClr val="627981"/>
            </a:solidFill>
          </a:ln>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Economists often use the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ceteris paribus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or "other things being equal" assumption.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When the demand curve shifts, there is a different quantity demanded at any given price.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Factors that can shift the demand curve for goods and services include changes in income, changes in tastes and preferences, changes in population composition, change in the price of a substitute, change in the price of a complement, and changes in future expectations.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When the supply curve shifts, there is a different quantity supplied at any given price.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Factors that can shift the supply curve for goods and services include changes in conditions for production, changes in input prices, technological changes, changes in regulations, and changes in the number of sellers.</a:t>
            </a:r>
          </a:p>
        </p:txBody>
      </p:sp>
    </p:spTree>
    <p:extLst>
      <p:ext uri="{BB962C8B-B14F-4D97-AF65-F5344CB8AC3E}">
        <p14:creationId xmlns:p14="http://schemas.microsoft.com/office/powerpoint/2010/main" val="11563852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sp>
        <p:nvSpPr>
          <p:cNvPr id="5" name="Title 4"/>
          <p:cNvSpPr txBox="1">
            <a:spLocks noGrp="1"/>
          </p:cNvSpPr>
          <p:nvPr>
            <p:ph type="title" idx="4294967295"/>
          </p:nvPr>
        </p:nvSpPr>
        <p:spPr>
          <a:xfrm>
            <a:off x="1524000" y="1410227"/>
            <a:ext cx="9144000"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31715747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1"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Ceteris Paribus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descr="A demand/supply curve shows the relationship between two variables, assuming ceteris paribus">
            <a:extLst>
              <a:ext uri="{FF2B5EF4-FFF2-40B4-BE49-F238E27FC236}">
                <a16:creationId xmlns:a16="http://schemas.microsoft.com/office/drawing/2014/main" id="{F478F3DB-7E82-D673-90AB-C89B1ADF4C0A}"/>
              </a:ext>
            </a:extLst>
          </p:cNvPr>
          <p:cNvGrpSpPr/>
          <p:nvPr/>
        </p:nvGrpSpPr>
        <p:grpSpPr>
          <a:xfrm>
            <a:off x="1418734" y="1926513"/>
            <a:ext cx="3915069" cy="1308523"/>
            <a:chOff x="1418734" y="1926513"/>
            <a:chExt cx="3915069" cy="1308523"/>
          </a:xfrm>
        </p:grpSpPr>
        <p:sp>
          <p:nvSpPr>
            <p:cNvPr id="4" name="Rectangle 3">
              <a:extLst>
                <a:ext uri="{FF2B5EF4-FFF2-40B4-BE49-F238E27FC236}">
                  <a16:creationId xmlns:a16="http://schemas.microsoft.com/office/drawing/2014/main" id="{0BDD722B-4609-44F4-B739-50B3F91AFE78}"/>
                </a:ext>
              </a:extLst>
            </p:cNvPr>
            <p:cNvSpPr/>
            <p:nvPr/>
          </p:nvSpPr>
          <p:spPr>
            <a:xfrm>
              <a:off x="1418734" y="1926513"/>
              <a:ext cx="3915069" cy="1308523"/>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TextBox 5">
              <a:extLst>
                <a:ext uri="{FF2B5EF4-FFF2-40B4-BE49-F238E27FC236}">
                  <a16:creationId xmlns:a16="http://schemas.microsoft.com/office/drawing/2014/main" id="{1C77CB0D-EC95-4EDB-BAB1-87E1F15DFBE4}"/>
                </a:ext>
              </a:extLst>
            </p:cNvPr>
            <p:cNvSpPr txBox="1"/>
            <p:nvPr/>
          </p:nvSpPr>
          <p:spPr>
            <a:xfrm>
              <a:off x="1479159" y="2072942"/>
              <a:ext cx="3794218" cy="1015663"/>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demand/supply curve shows the relationship between two variables, assuming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ceteris paribus</a:t>
              </a:r>
            </a:p>
          </p:txBody>
        </p:sp>
      </p:grpSp>
      <p:grpSp>
        <p:nvGrpSpPr>
          <p:cNvPr id="8" name="Group 7" descr="Ceteris Paribus &quot;other things being equal&quot;">
            <a:extLst>
              <a:ext uri="{FF2B5EF4-FFF2-40B4-BE49-F238E27FC236}">
                <a16:creationId xmlns:a16="http://schemas.microsoft.com/office/drawing/2014/main" id="{E11D2029-D8F9-0C90-CB41-A198D8B573C0}"/>
              </a:ext>
            </a:extLst>
          </p:cNvPr>
          <p:cNvGrpSpPr/>
          <p:nvPr/>
        </p:nvGrpSpPr>
        <p:grpSpPr>
          <a:xfrm>
            <a:off x="1363537" y="3708382"/>
            <a:ext cx="4025461" cy="1308523"/>
            <a:chOff x="1363537" y="3708382"/>
            <a:chExt cx="4025461" cy="1308523"/>
          </a:xfrm>
        </p:grpSpPr>
        <p:sp>
          <p:nvSpPr>
            <p:cNvPr id="14" name="Rectangle 13">
              <a:extLst>
                <a:ext uri="{FF2B5EF4-FFF2-40B4-BE49-F238E27FC236}">
                  <a16:creationId xmlns:a16="http://schemas.microsoft.com/office/drawing/2014/main" id="{31E71625-7B0F-4A3E-BD6B-D828CEC85A57}"/>
                </a:ext>
              </a:extLst>
            </p:cNvPr>
            <p:cNvSpPr/>
            <p:nvPr/>
          </p:nvSpPr>
          <p:spPr>
            <a:xfrm>
              <a:off x="1418734" y="3708382"/>
              <a:ext cx="3915069" cy="1308523"/>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Rectangle 1">
              <a:extLst>
                <a:ext uri="{FF2B5EF4-FFF2-40B4-BE49-F238E27FC236}">
                  <a16:creationId xmlns:a16="http://schemas.microsoft.com/office/drawing/2014/main" id="{2C978080-9CEC-496D-8590-D64E875C1BEE}"/>
                </a:ext>
              </a:extLst>
            </p:cNvPr>
            <p:cNvSpPr/>
            <p:nvPr/>
          </p:nvSpPr>
          <p:spPr>
            <a:xfrm>
              <a:off x="1707542" y="3708382"/>
              <a:ext cx="3337452" cy="707886"/>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1" i="1" u="none" strike="noStrike" kern="1200" cap="none" spc="0" normalizeH="0" baseline="0" noProof="0" dirty="0">
                  <a:ln>
                    <a:noFill/>
                  </a:ln>
                  <a:solidFill>
                    <a:prstClr val="white"/>
                  </a:solidFill>
                  <a:effectLst/>
                  <a:uLnTx/>
                  <a:uFillTx/>
                  <a:latin typeface="Calibri" panose="020F0502020204030204"/>
                  <a:ea typeface="+mn-ea"/>
                  <a:cs typeface="+mn-cs"/>
                </a:rPr>
                <a:t>Ceteris Paribus</a:t>
              </a:r>
            </a:p>
          </p:txBody>
        </p:sp>
        <p:sp>
          <p:nvSpPr>
            <p:cNvPr id="3" name="Rectangle 2">
              <a:extLst>
                <a:ext uri="{FF2B5EF4-FFF2-40B4-BE49-F238E27FC236}">
                  <a16:creationId xmlns:a16="http://schemas.microsoft.com/office/drawing/2014/main" id="{4EC52DA9-8429-4F80-8A04-4B405690FC01}"/>
                </a:ext>
              </a:extLst>
            </p:cNvPr>
            <p:cNvSpPr/>
            <p:nvPr/>
          </p:nvSpPr>
          <p:spPr>
            <a:xfrm>
              <a:off x="1363537" y="4362643"/>
              <a:ext cx="4025461" cy="523220"/>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"other things being equal"</a:t>
              </a:r>
            </a:p>
          </p:txBody>
        </p:sp>
      </p:grpSp>
      <p:pic>
        <p:nvPicPr>
          <p:cNvPr id="5" name="Picture 4" descr="The graph shows the demand and supply for gasoline where the two curves intersect at the point of equilibrium.">
            <a:extLst>
              <a:ext uri="{FF2B5EF4-FFF2-40B4-BE49-F238E27FC236}">
                <a16:creationId xmlns:a16="http://schemas.microsoft.com/office/drawing/2014/main" id="{740880FD-501F-45CD-CCA9-210B30878CC5}"/>
              </a:ext>
            </a:extLst>
          </p:cNvPr>
          <p:cNvPicPr>
            <a:picLocks noChangeAspect="1"/>
          </p:cNvPicPr>
          <p:nvPr/>
        </p:nvPicPr>
        <p:blipFill>
          <a:blip r:embed="rId3"/>
          <a:stretch>
            <a:fillRect/>
          </a:stretch>
        </p:blipFill>
        <p:spPr>
          <a:xfrm>
            <a:off x="5562185" y="1772206"/>
            <a:ext cx="5672592" cy="3872352"/>
          </a:xfrm>
          <a:prstGeom prst="rect">
            <a:avLst/>
          </a:prstGeom>
        </p:spPr>
      </p:pic>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Factors That Affect Demand</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1D480EF5-AA92-4808-B496-73EAE2C19772}"/>
              </a:ext>
            </a:extLst>
          </p:cNvPr>
          <p:cNvSpPr/>
          <p:nvPr/>
        </p:nvSpPr>
        <p:spPr>
          <a:xfrm>
            <a:off x="3048000" y="1463856"/>
            <a:ext cx="6096000" cy="707886"/>
          </a:xfrm>
          <a:prstGeom prst="rect">
            <a:avLst/>
          </a:prstGeom>
          <a:solidFill>
            <a:srgbClr val="627981"/>
          </a:solidFill>
        </p:spPr>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Demand is defined as the amount of some product a consumer is willing and able to purchase at each price.</a:t>
            </a:r>
            <a:endPar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nvGrpSpPr>
          <p:cNvPr id="2" name="Group 1" descr="Changes in Income">
            <a:extLst>
              <a:ext uri="{FF2B5EF4-FFF2-40B4-BE49-F238E27FC236}">
                <a16:creationId xmlns:a16="http://schemas.microsoft.com/office/drawing/2014/main" id="{DD13A8AD-7EE2-9721-D13A-9C02AC3CC448}"/>
              </a:ext>
            </a:extLst>
          </p:cNvPr>
          <p:cNvGrpSpPr/>
          <p:nvPr/>
        </p:nvGrpSpPr>
        <p:grpSpPr>
          <a:xfrm>
            <a:off x="1883045" y="2534387"/>
            <a:ext cx="2626166" cy="1942744"/>
            <a:chOff x="1883045" y="2534387"/>
            <a:chExt cx="2626166" cy="1942744"/>
          </a:xfrm>
        </p:grpSpPr>
        <p:sp>
          <p:nvSpPr>
            <p:cNvPr id="25" name="Rectangle 24">
              <a:extLst>
                <a:ext uri="{FF2B5EF4-FFF2-40B4-BE49-F238E27FC236}">
                  <a16:creationId xmlns:a16="http://schemas.microsoft.com/office/drawing/2014/main" id="{A80793E6-CD49-4BFC-AE85-C70B9E42067B}"/>
                </a:ext>
              </a:extLst>
            </p:cNvPr>
            <p:cNvSpPr/>
            <p:nvPr/>
          </p:nvSpPr>
          <p:spPr>
            <a:xfrm>
              <a:off x="1883045" y="2534387"/>
              <a:ext cx="2626166" cy="194274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3" name="TextBox 22">
              <a:extLst>
                <a:ext uri="{FF2B5EF4-FFF2-40B4-BE49-F238E27FC236}">
                  <a16:creationId xmlns:a16="http://schemas.microsoft.com/office/drawing/2014/main" id="{3BE7ABB1-B9C0-49FF-AF3D-6B53566D2E16}"/>
                </a:ext>
              </a:extLst>
            </p:cNvPr>
            <p:cNvSpPr txBox="1"/>
            <p:nvPr/>
          </p:nvSpPr>
          <p:spPr>
            <a:xfrm>
              <a:off x="2363871" y="2743288"/>
              <a:ext cx="1664514" cy="1318181"/>
            </a:xfrm>
            <a:prstGeom prst="rect">
              <a:avLst/>
            </a:prstGeom>
            <a:solidFill>
              <a:srgbClr val="627981"/>
            </a:solidFill>
          </p:spPr>
          <p:txBody>
            <a:bodyPr wrap="square" rtlCol="0" anchor="ctr">
              <a:spAutoFit/>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Changes in Income</a:t>
              </a:r>
            </a:p>
          </p:txBody>
        </p:sp>
      </p:grpSp>
      <p:grpSp>
        <p:nvGrpSpPr>
          <p:cNvPr id="5" name="Group 4" descr="Changes in Tastes and Preferences">
            <a:extLst>
              <a:ext uri="{FF2B5EF4-FFF2-40B4-BE49-F238E27FC236}">
                <a16:creationId xmlns:a16="http://schemas.microsoft.com/office/drawing/2014/main" id="{F303229D-C408-6579-13C6-EC9F230145A7}"/>
              </a:ext>
            </a:extLst>
          </p:cNvPr>
          <p:cNvGrpSpPr/>
          <p:nvPr/>
        </p:nvGrpSpPr>
        <p:grpSpPr>
          <a:xfrm>
            <a:off x="4784774" y="2460331"/>
            <a:ext cx="2626166" cy="2016800"/>
            <a:chOff x="4784774" y="2460331"/>
            <a:chExt cx="2626166" cy="2016800"/>
          </a:xfrm>
        </p:grpSpPr>
        <p:sp>
          <p:nvSpPr>
            <p:cNvPr id="28" name="Rectangle 27">
              <a:extLst>
                <a:ext uri="{FF2B5EF4-FFF2-40B4-BE49-F238E27FC236}">
                  <a16:creationId xmlns:a16="http://schemas.microsoft.com/office/drawing/2014/main" id="{87449ED1-395C-4186-AB86-CE60793869E5}"/>
                </a:ext>
              </a:extLst>
            </p:cNvPr>
            <p:cNvSpPr/>
            <p:nvPr/>
          </p:nvSpPr>
          <p:spPr>
            <a:xfrm>
              <a:off x="4784774" y="2534387"/>
              <a:ext cx="2626166" cy="194274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TextBox 7">
              <a:extLst>
                <a:ext uri="{FF2B5EF4-FFF2-40B4-BE49-F238E27FC236}">
                  <a16:creationId xmlns:a16="http://schemas.microsoft.com/office/drawing/2014/main" id="{E60BCB96-87EE-4184-816B-51DDD7FE3A20}"/>
                </a:ext>
              </a:extLst>
            </p:cNvPr>
            <p:cNvSpPr txBox="1"/>
            <p:nvPr/>
          </p:nvSpPr>
          <p:spPr>
            <a:xfrm>
              <a:off x="5062784" y="2460331"/>
              <a:ext cx="2066431" cy="1964512"/>
            </a:xfrm>
            <a:prstGeom prst="rect">
              <a:avLst/>
            </a:prstGeom>
            <a:noFill/>
          </p:spPr>
          <p:txBody>
            <a:bodyPr wrap="square" rtlCol="0" anchor="ctr">
              <a:spAutoFit/>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Changes in Tastes and Preferences </a:t>
              </a:r>
            </a:p>
          </p:txBody>
        </p:sp>
      </p:grpSp>
      <p:grpSp>
        <p:nvGrpSpPr>
          <p:cNvPr id="6" name="Group 5" descr="Changes in Population Composition">
            <a:extLst>
              <a:ext uri="{FF2B5EF4-FFF2-40B4-BE49-F238E27FC236}">
                <a16:creationId xmlns:a16="http://schemas.microsoft.com/office/drawing/2014/main" id="{CEB83E76-9872-B824-E960-ADC7E262C856}"/>
              </a:ext>
            </a:extLst>
          </p:cNvPr>
          <p:cNvGrpSpPr/>
          <p:nvPr/>
        </p:nvGrpSpPr>
        <p:grpSpPr>
          <a:xfrm>
            <a:off x="7684647" y="2420122"/>
            <a:ext cx="2626166" cy="2057009"/>
            <a:chOff x="7684647" y="2420122"/>
            <a:chExt cx="2626166" cy="2057009"/>
          </a:xfrm>
        </p:grpSpPr>
        <p:sp>
          <p:nvSpPr>
            <p:cNvPr id="29" name="Rectangle 28">
              <a:extLst>
                <a:ext uri="{FF2B5EF4-FFF2-40B4-BE49-F238E27FC236}">
                  <a16:creationId xmlns:a16="http://schemas.microsoft.com/office/drawing/2014/main" id="{92F1556E-61C4-46C6-8AF3-80A5E35B3D9D}"/>
                </a:ext>
              </a:extLst>
            </p:cNvPr>
            <p:cNvSpPr/>
            <p:nvPr/>
          </p:nvSpPr>
          <p:spPr>
            <a:xfrm>
              <a:off x="7684647" y="2534387"/>
              <a:ext cx="2626166" cy="194274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9A17F888-B8F8-4F8B-B8BA-0231D254A1F2}"/>
                </a:ext>
              </a:extLst>
            </p:cNvPr>
            <p:cNvSpPr txBox="1"/>
            <p:nvPr/>
          </p:nvSpPr>
          <p:spPr>
            <a:xfrm>
              <a:off x="7763557" y="2420122"/>
              <a:ext cx="2468346" cy="1964512"/>
            </a:xfrm>
            <a:prstGeom prst="rect">
              <a:avLst/>
            </a:prstGeom>
            <a:noFill/>
          </p:spPr>
          <p:txBody>
            <a:bodyPr wrap="square" rtlCol="0" anchor="ctr">
              <a:spAutoFit/>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Changes in Population Composition</a:t>
              </a:r>
            </a:p>
          </p:txBody>
        </p:sp>
      </p:grpSp>
      <p:grpSp>
        <p:nvGrpSpPr>
          <p:cNvPr id="7" name="Group 6" descr="Change in the Price of a Substitute">
            <a:extLst>
              <a:ext uri="{FF2B5EF4-FFF2-40B4-BE49-F238E27FC236}">
                <a16:creationId xmlns:a16="http://schemas.microsoft.com/office/drawing/2014/main" id="{55359F7A-2974-BC4B-4A12-8CD41EC6390E}"/>
              </a:ext>
            </a:extLst>
          </p:cNvPr>
          <p:cNvGrpSpPr/>
          <p:nvPr/>
        </p:nvGrpSpPr>
        <p:grpSpPr>
          <a:xfrm>
            <a:off x="1883045" y="4645566"/>
            <a:ext cx="2626166" cy="2045898"/>
            <a:chOff x="1883045" y="4645566"/>
            <a:chExt cx="2626166" cy="2045898"/>
          </a:xfrm>
        </p:grpSpPr>
        <p:sp>
          <p:nvSpPr>
            <p:cNvPr id="4" name="Rectangle 3">
              <a:extLst>
                <a:ext uri="{FF2B5EF4-FFF2-40B4-BE49-F238E27FC236}">
                  <a16:creationId xmlns:a16="http://schemas.microsoft.com/office/drawing/2014/main" id="{94F49A26-1CE3-4D77-B382-6008AAEDECB9}"/>
                </a:ext>
              </a:extLst>
            </p:cNvPr>
            <p:cNvSpPr/>
            <p:nvPr/>
          </p:nvSpPr>
          <p:spPr>
            <a:xfrm>
              <a:off x="1883045" y="4748720"/>
              <a:ext cx="2626166" cy="194274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TextBox 13">
              <a:extLst>
                <a:ext uri="{FF2B5EF4-FFF2-40B4-BE49-F238E27FC236}">
                  <a16:creationId xmlns:a16="http://schemas.microsoft.com/office/drawing/2014/main" id="{7221FDE9-331A-42A2-8147-451AD70FBD23}"/>
                </a:ext>
              </a:extLst>
            </p:cNvPr>
            <p:cNvSpPr txBox="1"/>
            <p:nvPr/>
          </p:nvSpPr>
          <p:spPr>
            <a:xfrm>
              <a:off x="2082878" y="4645566"/>
              <a:ext cx="2226500" cy="1964512"/>
            </a:xfrm>
            <a:prstGeom prst="rect">
              <a:avLst/>
            </a:prstGeom>
            <a:noFill/>
          </p:spPr>
          <p:txBody>
            <a:bodyPr wrap="square" rtlCol="0" anchor="ctr">
              <a:spAutoFit/>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Change in the Price of a Substitute</a:t>
              </a:r>
            </a:p>
          </p:txBody>
        </p:sp>
      </p:grpSp>
      <p:grpSp>
        <p:nvGrpSpPr>
          <p:cNvPr id="9" name="Group 8" descr="Change in the Price of a Complement">
            <a:extLst>
              <a:ext uri="{FF2B5EF4-FFF2-40B4-BE49-F238E27FC236}">
                <a16:creationId xmlns:a16="http://schemas.microsoft.com/office/drawing/2014/main" id="{32C629AF-C84B-D156-0F19-9CA1F584875A}"/>
              </a:ext>
            </a:extLst>
          </p:cNvPr>
          <p:cNvGrpSpPr/>
          <p:nvPr/>
        </p:nvGrpSpPr>
        <p:grpSpPr>
          <a:xfrm>
            <a:off x="4786888" y="4645567"/>
            <a:ext cx="2626166" cy="2045897"/>
            <a:chOff x="4786888" y="4645567"/>
            <a:chExt cx="2626166" cy="2045897"/>
          </a:xfrm>
        </p:grpSpPr>
        <p:sp>
          <p:nvSpPr>
            <p:cNvPr id="27" name="Rectangle 26">
              <a:extLst>
                <a:ext uri="{FF2B5EF4-FFF2-40B4-BE49-F238E27FC236}">
                  <a16:creationId xmlns:a16="http://schemas.microsoft.com/office/drawing/2014/main" id="{48F1C40B-D9A0-4946-98DD-6AE65CCF4780}"/>
                </a:ext>
              </a:extLst>
            </p:cNvPr>
            <p:cNvSpPr/>
            <p:nvPr/>
          </p:nvSpPr>
          <p:spPr>
            <a:xfrm>
              <a:off x="4786888" y="4748720"/>
              <a:ext cx="2626166" cy="194274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916192E4-2A55-4D46-A3B3-4AE086FAB7FF}"/>
                </a:ext>
              </a:extLst>
            </p:cNvPr>
            <p:cNvSpPr txBox="1"/>
            <p:nvPr/>
          </p:nvSpPr>
          <p:spPr>
            <a:xfrm>
              <a:off x="4978804" y="4645567"/>
              <a:ext cx="2238105" cy="1964512"/>
            </a:xfrm>
            <a:prstGeom prst="rect">
              <a:avLst/>
            </a:prstGeom>
            <a:noFill/>
          </p:spPr>
          <p:txBody>
            <a:bodyPr wrap="square" rtlCol="0" anchor="ctr">
              <a:spAutoFit/>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Change in the Price of a Complement</a:t>
              </a:r>
            </a:p>
          </p:txBody>
        </p:sp>
      </p:grpSp>
      <p:grpSp>
        <p:nvGrpSpPr>
          <p:cNvPr id="10" name="Group 9" descr="Changes in Future Expectations">
            <a:extLst>
              <a:ext uri="{FF2B5EF4-FFF2-40B4-BE49-F238E27FC236}">
                <a16:creationId xmlns:a16="http://schemas.microsoft.com/office/drawing/2014/main" id="{E3EED52B-4AE3-3E69-7C16-0D3332F45B6C}"/>
              </a:ext>
            </a:extLst>
          </p:cNvPr>
          <p:cNvGrpSpPr/>
          <p:nvPr/>
        </p:nvGrpSpPr>
        <p:grpSpPr>
          <a:xfrm>
            <a:off x="7684647" y="4633755"/>
            <a:ext cx="2626166" cy="2065730"/>
            <a:chOff x="7684647" y="4633755"/>
            <a:chExt cx="2626166" cy="2065730"/>
          </a:xfrm>
        </p:grpSpPr>
        <p:sp>
          <p:nvSpPr>
            <p:cNvPr id="30" name="Rectangle 29">
              <a:extLst>
                <a:ext uri="{FF2B5EF4-FFF2-40B4-BE49-F238E27FC236}">
                  <a16:creationId xmlns:a16="http://schemas.microsoft.com/office/drawing/2014/main" id="{473C817D-AA7D-4D75-8B8B-63E38D005131}"/>
                </a:ext>
              </a:extLst>
            </p:cNvPr>
            <p:cNvSpPr/>
            <p:nvPr/>
          </p:nvSpPr>
          <p:spPr>
            <a:xfrm>
              <a:off x="7684647" y="4747279"/>
              <a:ext cx="2626166" cy="1952206"/>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 name="TextBox 19">
              <a:extLst>
                <a:ext uri="{FF2B5EF4-FFF2-40B4-BE49-F238E27FC236}">
                  <a16:creationId xmlns:a16="http://schemas.microsoft.com/office/drawing/2014/main" id="{0D2B7A0B-D880-4C7E-A211-1F09C98327B9}"/>
                </a:ext>
              </a:extLst>
            </p:cNvPr>
            <p:cNvSpPr txBox="1"/>
            <p:nvPr/>
          </p:nvSpPr>
          <p:spPr>
            <a:xfrm>
              <a:off x="7684647" y="4633755"/>
              <a:ext cx="2626166" cy="1964512"/>
            </a:xfrm>
            <a:prstGeom prst="rect">
              <a:avLst/>
            </a:prstGeom>
            <a:noFill/>
          </p:spPr>
          <p:txBody>
            <a:bodyPr wrap="square" rtlCol="0" anchor="ctr">
              <a:spAutoFit/>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Changes in Future Expectations</a:t>
              </a:r>
            </a:p>
          </p:txBody>
        </p:sp>
      </p:grpSp>
    </p:spTree>
    <p:extLst>
      <p:ext uri="{BB962C8B-B14F-4D97-AF65-F5344CB8AC3E}">
        <p14:creationId xmlns:p14="http://schemas.microsoft.com/office/powerpoint/2010/main" val="15923096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Income</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4" name="Picture 13" descr="A normal good is one that when an increase in income occurs, demand increases, and there is a rightward shift of the demand curve.">
            <a:extLst>
              <a:ext uri="{FF2B5EF4-FFF2-40B4-BE49-F238E27FC236}">
                <a16:creationId xmlns:a16="http://schemas.microsoft.com/office/drawing/2014/main" id="{2C9D7402-33E8-E38B-51EE-35D73623FA80}"/>
              </a:ext>
            </a:extLst>
          </p:cNvPr>
          <p:cNvPicPr>
            <a:picLocks noChangeAspect="1"/>
          </p:cNvPicPr>
          <p:nvPr/>
        </p:nvPicPr>
        <p:blipFill>
          <a:blip r:embed="rId3"/>
          <a:stretch>
            <a:fillRect/>
          </a:stretch>
        </p:blipFill>
        <p:spPr>
          <a:xfrm>
            <a:off x="1699599" y="1589474"/>
            <a:ext cx="8792802" cy="1038370"/>
          </a:xfrm>
          <a:prstGeom prst="rect">
            <a:avLst/>
          </a:prstGeom>
        </p:spPr>
      </p:pic>
      <p:pic>
        <p:nvPicPr>
          <p:cNvPr id="16" name="Picture 15" descr="An inferior good is one that when an increase in income occurs, demand decreases, and there is a leftward shift of the demand curve.">
            <a:extLst>
              <a:ext uri="{FF2B5EF4-FFF2-40B4-BE49-F238E27FC236}">
                <a16:creationId xmlns:a16="http://schemas.microsoft.com/office/drawing/2014/main" id="{6836891B-0647-1827-9DC2-46ADF3149908}"/>
              </a:ext>
            </a:extLst>
          </p:cNvPr>
          <p:cNvPicPr>
            <a:picLocks noChangeAspect="1"/>
          </p:cNvPicPr>
          <p:nvPr/>
        </p:nvPicPr>
        <p:blipFill>
          <a:blip r:embed="rId4"/>
          <a:stretch>
            <a:fillRect/>
          </a:stretch>
        </p:blipFill>
        <p:spPr>
          <a:xfrm>
            <a:off x="1904415" y="2653945"/>
            <a:ext cx="8383170" cy="1133633"/>
          </a:xfrm>
          <a:prstGeom prst="rect">
            <a:avLst/>
          </a:prstGeom>
        </p:spPr>
      </p:pic>
      <p:grpSp>
        <p:nvGrpSpPr>
          <p:cNvPr id="20" name="Group 19" descr="An increase in income increases demand for normal goods and decreases demand for inferior goods.">
            <a:extLst>
              <a:ext uri="{FF2B5EF4-FFF2-40B4-BE49-F238E27FC236}">
                <a16:creationId xmlns:a16="http://schemas.microsoft.com/office/drawing/2014/main" id="{F01B604C-AF9A-4007-86F6-D4411468B3DD}"/>
              </a:ext>
            </a:extLst>
          </p:cNvPr>
          <p:cNvGrpSpPr/>
          <p:nvPr/>
        </p:nvGrpSpPr>
        <p:grpSpPr>
          <a:xfrm>
            <a:off x="2066923" y="4100336"/>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249BD45E-84ED-4037-9BD6-CC542E82878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id="{CE1680A9-96D9-4783-A42A-86293A537130}"/>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An increase in income increases demand for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normal goods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and decreases demand for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inferior goods</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r>
            </a:p>
          </p:txBody>
        </p:sp>
      </p:grpSp>
      <p:grpSp>
        <p:nvGrpSpPr>
          <p:cNvPr id="23" name="Group 22" descr="For example, as incomes rise, many people will buy fewer generic-brand groceries and more name-brand groceries.">
            <a:extLst>
              <a:ext uri="{FF2B5EF4-FFF2-40B4-BE49-F238E27FC236}">
                <a16:creationId xmlns:a16="http://schemas.microsoft.com/office/drawing/2014/main" id="{F1600F43-C616-4CEB-925D-670327627D09}"/>
              </a:ext>
            </a:extLst>
          </p:cNvPr>
          <p:cNvGrpSpPr/>
          <p:nvPr/>
        </p:nvGrpSpPr>
        <p:grpSpPr>
          <a:xfrm>
            <a:off x="2066923" y="5024380"/>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F39D750B-4540-4016-9B3F-F37644B89B1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TextBox 24">
              <a:extLst>
                <a:ext uri="{FF2B5EF4-FFF2-40B4-BE49-F238E27FC236}">
                  <a16:creationId xmlns:a16="http://schemas.microsoft.com/office/drawing/2014/main" id="{942139AE-8E21-4910-B854-CF83CE3627A1}"/>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For example, as incomes rise, many people will buy fewer generic-brand groceries and more name-brand groceries.</a:t>
              </a:r>
            </a:p>
          </p:txBody>
        </p:sp>
      </p:grpSp>
    </p:spTree>
    <p:extLst>
      <p:ext uri="{BB962C8B-B14F-4D97-AF65-F5344CB8AC3E}">
        <p14:creationId xmlns:p14="http://schemas.microsoft.com/office/powerpoint/2010/main" val="1463608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Changes in Tastes and Preferences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6" name="Group 15" descr="From 1980 to 2021, per-person consumption of chicken in America increased dramatically, while per-person consumption of beef fell.">
            <a:extLst>
              <a:ext uri="{FF2B5EF4-FFF2-40B4-BE49-F238E27FC236}">
                <a16:creationId xmlns:a16="http://schemas.microsoft.com/office/drawing/2014/main" id="{C03D23DB-510A-4914-BBBE-3C5394BB4195}"/>
              </a:ext>
            </a:extLst>
          </p:cNvPr>
          <p:cNvGrpSpPr/>
          <p:nvPr/>
        </p:nvGrpSpPr>
        <p:grpSpPr>
          <a:xfrm>
            <a:off x="2066922" y="1580912"/>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5B2E2BC8-7FC7-48B5-96C0-1DA7F0A56A7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B0DDC293-FBCE-4429-8BD6-93FDA272E43D}"/>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From 1980 to 2021, per-person consumption of chicken in America increased dramatically, while per-person consumption of beef fell.</a:t>
              </a:r>
            </a:p>
          </p:txBody>
        </p:sp>
      </p:grpSp>
      <p:grpSp>
        <p:nvGrpSpPr>
          <p:cNvPr id="19" name="Group 18" descr="Movements in taste change the quantity of a good demanded at every price.">
            <a:extLst>
              <a:ext uri="{FF2B5EF4-FFF2-40B4-BE49-F238E27FC236}">
                <a16:creationId xmlns:a16="http://schemas.microsoft.com/office/drawing/2014/main" id="{C9D8EA16-E629-4411-B7D7-0C526319D3EA}"/>
              </a:ext>
            </a:extLst>
          </p:cNvPr>
          <p:cNvGrpSpPr/>
          <p:nvPr/>
        </p:nvGrpSpPr>
        <p:grpSpPr>
          <a:xfrm>
            <a:off x="2066922" y="2504956"/>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2FAE1B5A-C308-4D1C-B0B1-CD79DC93EEB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TextBox 20">
              <a:extLst>
                <a:ext uri="{FF2B5EF4-FFF2-40B4-BE49-F238E27FC236}">
                  <a16:creationId xmlns:a16="http://schemas.microsoft.com/office/drawing/2014/main" id="{CD14CBB4-F18A-4405-B356-E94C0B44BA0B}"/>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Movements in taste change the quantity of a good demanded at every price.</a:t>
              </a:r>
            </a:p>
          </p:txBody>
        </p:sp>
      </p:grpSp>
      <p:grpSp>
        <p:nvGrpSpPr>
          <p:cNvPr id="15" name="Group 14" descr="In this case, the demand for chicken would shift rightward, and the demand for beef would shift leftward.">
            <a:extLst>
              <a:ext uri="{FF2B5EF4-FFF2-40B4-BE49-F238E27FC236}">
                <a16:creationId xmlns:a16="http://schemas.microsoft.com/office/drawing/2014/main" id="{B93BB8C4-AD44-4859-BE2F-97B1AD6C8A21}"/>
              </a:ext>
            </a:extLst>
          </p:cNvPr>
          <p:cNvGrpSpPr/>
          <p:nvPr/>
        </p:nvGrpSpPr>
        <p:grpSpPr>
          <a:xfrm>
            <a:off x="2066922" y="3429000"/>
            <a:ext cx="8058154" cy="806935"/>
            <a:chOff x="542923" y="1736761"/>
            <a:chExt cx="8058154" cy="806935"/>
          </a:xfrm>
          <a:solidFill>
            <a:srgbClr val="627981"/>
          </a:solidFill>
        </p:grpSpPr>
        <p:sp>
          <p:nvSpPr>
            <p:cNvPr id="25" name="Rectangle 24">
              <a:extLst>
                <a:ext uri="{FF2B5EF4-FFF2-40B4-BE49-F238E27FC236}">
                  <a16:creationId xmlns:a16="http://schemas.microsoft.com/office/drawing/2014/main" id="{FF00322C-FFED-4F8D-B046-2BF8D543D0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7" name="TextBox 26">
              <a:extLst>
                <a:ext uri="{FF2B5EF4-FFF2-40B4-BE49-F238E27FC236}">
                  <a16:creationId xmlns:a16="http://schemas.microsoft.com/office/drawing/2014/main" id="{6397F831-36FA-44D5-970E-D654A78AE92E}"/>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this case, the demand for chicken would shift rightward, and the demand for beef would shift leftward. </a:t>
              </a:r>
            </a:p>
          </p:txBody>
        </p:sp>
      </p:grpSp>
      <p:pic>
        <p:nvPicPr>
          <p:cNvPr id="5" name="Graphic 4">
            <a:extLst>
              <a:ext uri="{FF2B5EF4-FFF2-40B4-BE49-F238E27FC236}">
                <a16:creationId xmlns:a16="http://schemas.microsoft.com/office/drawing/2014/main" id="{499B5D0D-9CD7-4990-A47A-4D1D5FDB34A8}"/>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188371" y="4611927"/>
            <a:ext cx="1907628" cy="1907628"/>
          </a:xfrm>
          <a:prstGeom prst="rect">
            <a:avLst/>
          </a:prstGeom>
        </p:spPr>
      </p:pic>
      <p:pic>
        <p:nvPicPr>
          <p:cNvPr id="7" name="Graphic 6">
            <a:extLst>
              <a:ext uri="{FF2B5EF4-FFF2-40B4-BE49-F238E27FC236}">
                <a16:creationId xmlns:a16="http://schemas.microsoft.com/office/drawing/2014/main" id="{7FD540F1-92FF-4006-A8EE-1C6E754B7D6A}"/>
              </a:ex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095999" y="4711775"/>
            <a:ext cx="1807780" cy="1807780"/>
          </a:xfrm>
          <a:prstGeom prst="rect">
            <a:avLst/>
          </a:prstGeom>
        </p:spPr>
      </p:pic>
    </p:spTree>
    <p:extLst>
      <p:ext uri="{BB962C8B-B14F-4D97-AF65-F5344CB8AC3E}">
        <p14:creationId xmlns:p14="http://schemas.microsoft.com/office/powerpoint/2010/main" val="14417049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Changes in Population Composition</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6" name="Group 15" descr="A society with relatively more children will have greater demand for goods and services like tricycles and day care facilities.">
            <a:extLst>
              <a:ext uri="{FF2B5EF4-FFF2-40B4-BE49-F238E27FC236}">
                <a16:creationId xmlns:a16="http://schemas.microsoft.com/office/drawing/2014/main" id="{C03D23DB-510A-4914-BBBE-3C5394BB4195}"/>
              </a:ext>
            </a:extLst>
          </p:cNvPr>
          <p:cNvGrpSpPr/>
          <p:nvPr/>
        </p:nvGrpSpPr>
        <p:grpSpPr>
          <a:xfrm>
            <a:off x="2066922" y="1580912"/>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5B2E2BC8-7FC7-48B5-96C0-1DA7F0A56A7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B0DDC293-FBCE-4429-8BD6-93FDA272E43D}"/>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society with relatively more children will have greater demand for goods and services like tricycles and day care facilities. </a:t>
              </a:r>
            </a:p>
          </p:txBody>
        </p:sp>
      </p:grpSp>
      <p:grpSp>
        <p:nvGrpSpPr>
          <p:cNvPr id="19" name="Group 18" descr="A society with relatively more elderly persons has a higher demand for nursing homes and hearing aids.">
            <a:extLst>
              <a:ext uri="{FF2B5EF4-FFF2-40B4-BE49-F238E27FC236}">
                <a16:creationId xmlns:a16="http://schemas.microsoft.com/office/drawing/2014/main" id="{C9D8EA16-E629-4411-B7D7-0C526319D3EA}"/>
              </a:ext>
            </a:extLst>
          </p:cNvPr>
          <p:cNvGrpSpPr/>
          <p:nvPr/>
        </p:nvGrpSpPr>
        <p:grpSpPr>
          <a:xfrm>
            <a:off x="2066922" y="2504956"/>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2FAE1B5A-C308-4D1C-B0B1-CD79DC93EEB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TextBox 20">
              <a:extLst>
                <a:ext uri="{FF2B5EF4-FFF2-40B4-BE49-F238E27FC236}">
                  <a16:creationId xmlns:a16="http://schemas.microsoft.com/office/drawing/2014/main" id="{CD14CBB4-F18A-4405-B356-E94C0B44BA0B}"/>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society with relatively more elderly persons has a higher demand for nursing homes and hearing aids.</a:t>
              </a:r>
            </a:p>
          </p:txBody>
        </p:sp>
      </p:grpSp>
      <p:grpSp>
        <p:nvGrpSpPr>
          <p:cNvPr id="15" name="Group 14" descr="Changes in the size of the population can affect the demand for housing and many other goods.">
            <a:extLst>
              <a:ext uri="{FF2B5EF4-FFF2-40B4-BE49-F238E27FC236}">
                <a16:creationId xmlns:a16="http://schemas.microsoft.com/office/drawing/2014/main" id="{B93BB8C4-AD44-4859-BE2F-97B1AD6C8A21}"/>
              </a:ext>
            </a:extLst>
          </p:cNvPr>
          <p:cNvGrpSpPr/>
          <p:nvPr/>
        </p:nvGrpSpPr>
        <p:grpSpPr>
          <a:xfrm>
            <a:off x="2066922" y="3429000"/>
            <a:ext cx="8058154" cy="806935"/>
            <a:chOff x="542923" y="1736761"/>
            <a:chExt cx="8058154" cy="806935"/>
          </a:xfrm>
          <a:solidFill>
            <a:srgbClr val="627981"/>
          </a:solidFill>
        </p:grpSpPr>
        <p:sp>
          <p:nvSpPr>
            <p:cNvPr id="25" name="Rectangle 24">
              <a:extLst>
                <a:ext uri="{FF2B5EF4-FFF2-40B4-BE49-F238E27FC236}">
                  <a16:creationId xmlns:a16="http://schemas.microsoft.com/office/drawing/2014/main" id="{FF00322C-FFED-4F8D-B046-2BF8D543D0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7" name="TextBox 26">
              <a:extLst>
                <a:ext uri="{FF2B5EF4-FFF2-40B4-BE49-F238E27FC236}">
                  <a16:creationId xmlns:a16="http://schemas.microsoft.com/office/drawing/2014/main" id="{6397F831-36FA-44D5-970E-D654A78AE92E}"/>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Changes in the size of the population can affect the demand for housing and many other goods.</a:t>
              </a:r>
            </a:p>
          </p:txBody>
        </p:sp>
      </p:grpSp>
      <p:grpSp>
        <p:nvGrpSpPr>
          <p:cNvPr id="22" name="Group 21" descr="Each of these changes in demand is shown as a shift in the demand curve because there is a change in some factor other than price.">
            <a:extLst>
              <a:ext uri="{FF2B5EF4-FFF2-40B4-BE49-F238E27FC236}">
                <a16:creationId xmlns:a16="http://schemas.microsoft.com/office/drawing/2014/main" id="{7C0878E0-A84B-416D-AFB4-2855A29898FD}"/>
              </a:ext>
            </a:extLst>
          </p:cNvPr>
          <p:cNvGrpSpPr/>
          <p:nvPr/>
        </p:nvGrpSpPr>
        <p:grpSpPr>
          <a:xfrm>
            <a:off x="2066922" y="4353338"/>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594C8DB9-64C7-4F3B-936B-9CFFCA45AC5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4" name="TextBox 23">
              <a:extLst>
                <a:ext uri="{FF2B5EF4-FFF2-40B4-BE49-F238E27FC236}">
                  <a16:creationId xmlns:a16="http://schemas.microsoft.com/office/drawing/2014/main" id="{0870355A-44C4-47A3-AFFF-E701A4D3DCDC}"/>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Each of these changes in demand is shown as a shift in the demand curve because there is a change in some factor other than price.</a:t>
              </a:r>
            </a:p>
          </p:txBody>
        </p:sp>
      </p:grpSp>
    </p:spTree>
    <p:extLst>
      <p:ext uri="{BB962C8B-B14F-4D97-AF65-F5344CB8AC3E}">
        <p14:creationId xmlns:p14="http://schemas.microsoft.com/office/powerpoint/2010/main" val="40883752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Changes in the Prices of Related Goods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6" name="Group 15" descr="A substitute is a good or service that we can use in place of another good or service.">
            <a:extLst>
              <a:ext uri="{FF2B5EF4-FFF2-40B4-BE49-F238E27FC236}">
                <a16:creationId xmlns:a16="http://schemas.microsoft.com/office/drawing/2014/main" id="{C03D23DB-510A-4914-BBBE-3C5394BB4195}"/>
              </a:ext>
            </a:extLst>
          </p:cNvPr>
          <p:cNvGrpSpPr/>
          <p:nvPr/>
        </p:nvGrpSpPr>
        <p:grpSpPr>
          <a:xfrm>
            <a:off x="2066922" y="1580912"/>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5B2E2BC8-7FC7-48B5-96C0-1DA7F0A56A7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B0DDC293-FBCE-4429-8BD6-93FDA272E43D}"/>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substitute</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is a good or service that we can use in place of another good or service.</a:t>
              </a:r>
            </a:p>
          </p:txBody>
        </p:sp>
      </p:grpSp>
      <p:grpSp>
        <p:nvGrpSpPr>
          <p:cNvPr id="35" name="Group 34" descr="Complements are goods that are often used together so that consumption of one good tends to enhance consumption of the other.">
            <a:extLst>
              <a:ext uri="{FF2B5EF4-FFF2-40B4-BE49-F238E27FC236}">
                <a16:creationId xmlns:a16="http://schemas.microsoft.com/office/drawing/2014/main" id="{9059DC3C-EEDF-421C-9D4B-4EF6C82B6EB9}"/>
              </a:ext>
            </a:extLst>
          </p:cNvPr>
          <p:cNvGrpSpPr/>
          <p:nvPr/>
        </p:nvGrpSpPr>
        <p:grpSpPr>
          <a:xfrm>
            <a:off x="2066922" y="2490500"/>
            <a:ext cx="8058154" cy="806935"/>
            <a:chOff x="542923" y="1736761"/>
            <a:chExt cx="8058154" cy="806935"/>
          </a:xfrm>
          <a:solidFill>
            <a:srgbClr val="627981"/>
          </a:solidFill>
        </p:grpSpPr>
        <p:sp>
          <p:nvSpPr>
            <p:cNvPr id="36" name="Rectangle 35">
              <a:extLst>
                <a:ext uri="{FF2B5EF4-FFF2-40B4-BE49-F238E27FC236}">
                  <a16:creationId xmlns:a16="http://schemas.microsoft.com/office/drawing/2014/main" id="{E2699DCF-4ABC-4837-9423-36CDEBD653F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7" name="TextBox 36">
              <a:extLst>
                <a:ext uri="{FF2B5EF4-FFF2-40B4-BE49-F238E27FC236}">
                  <a16:creationId xmlns:a16="http://schemas.microsoft.com/office/drawing/2014/main" id="{B0611207-4309-4433-AFF9-30654460481F}"/>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Complements</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are goods that are often used together so that consumption of one good tends to enhance consumption of the other.</a:t>
              </a:r>
            </a:p>
          </p:txBody>
        </p:sp>
      </p:grpSp>
      <p:pic>
        <p:nvPicPr>
          <p:cNvPr id="1026" name="Picture 2" descr="Graphic that demonstrates the effects when the price of a substitute good or complement good increases.">
            <a:extLst>
              <a:ext uri="{FF2B5EF4-FFF2-40B4-BE49-F238E27FC236}">
                <a16:creationId xmlns:a16="http://schemas.microsoft.com/office/drawing/2014/main" id="{4DE49BAE-9AAC-4520-AE6B-50F16AEADFC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84706" y="3429000"/>
            <a:ext cx="4572001" cy="304031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668250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Changes in Future Expectations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8" name="Group 17" descr="An incoming hurricane might increase the demand for flashlights and bottled water.">
            <a:extLst>
              <a:ext uri="{FF2B5EF4-FFF2-40B4-BE49-F238E27FC236}">
                <a16:creationId xmlns:a16="http://schemas.microsoft.com/office/drawing/2014/main" id="{F8F5C36B-D3EA-4BA8-8B59-46D709329960}"/>
              </a:ext>
            </a:extLst>
          </p:cNvPr>
          <p:cNvGrpSpPr/>
          <p:nvPr/>
        </p:nvGrpSpPr>
        <p:grpSpPr>
          <a:xfrm>
            <a:off x="2066922" y="1574776"/>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0A4F0154-96C9-42A5-8F7B-15D86931BFE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0" name="TextBox 19">
              <a:extLst>
                <a:ext uri="{FF2B5EF4-FFF2-40B4-BE49-F238E27FC236}">
                  <a16:creationId xmlns:a16="http://schemas.microsoft.com/office/drawing/2014/main" id="{B624C233-F41B-4A24-9D4A-57145D5DF243}"/>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An incoming hurricane might increase the demand for flashlights and bottled water.</a:t>
              </a:r>
            </a:p>
          </p:txBody>
        </p:sp>
      </p:grpSp>
      <p:grpSp>
        <p:nvGrpSpPr>
          <p:cNvPr id="21" name="Group 20" descr="If people learn that the price of a good like coffee is likely to rise in the future, they may head to the store to stock up on coffee now.">
            <a:extLst>
              <a:ext uri="{FF2B5EF4-FFF2-40B4-BE49-F238E27FC236}">
                <a16:creationId xmlns:a16="http://schemas.microsoft.com/office/drawing/2014/main" id="{99CF3CDD-9404-47CF-AF7A-3EAA4850D3F9}"/>
              </a:ext>
            </a:extLst>
          </p:cNvPr>
          <p:cNvGrpSpPr/>
          <p:nvPr/>
        </p:nvGrpSpPr>
        <p:grpSpPr>
          <a:xfrm>
            <a:off x="2066922" y="2484364"/>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C62017EA-4A2D-4D46-826C-6BC6E1A1670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3" name="TextBox 22">
              <a:extLst>
                <a:ext uri="{FF2B5EF4-FFF2-40B4-BE49-F238E27FC236}">
                  <a16:creationId xmlns:a16="http://schemas.microsoft.com/office/drawing/2014/main" id="{C8981B9D-3D71-4E8A-8A1E-91EFD5E92FF0}"/>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If people learn that the price of a good like coffee is likely to rise in the future, they may head to the store to stock up on coffee now. </a:t>
              </a:r>
            </a:p>
          </p:txBody>
        </p:sp>
      </p:grpSp>
      <p:grpSp>
        <p:nvGrpSpPr>
          <p:cNvPr id="13" name="Group 12" descr="A shift in demand happens when a change in some economic factor causes a different quantity to be demanded at every price.">
            <a:extLst>
              <a:ext uri="{FF2B5EF4-FFF2-40B4-BE49-F238E27FC236}">
                <a16:creationId xmlns:a16="http://schemas.microsoft.com/office/drawing/2014/main" id="{0910C7B4-1D8D-4546-8D7F-ADB51BAC4116}"/>
              </a:ext>
            </a:extLst>
          </p:cNvPr>
          <p:cNvGrpSpPr/>
          <p:nvPr/>
        </p:nvGrpSpPr>
        <p:grpSpPr>
          <a:xfrm>
            <a:off x="2066922" y="3399995"/>
            <a:ext cx="8058155" cy="806935"/>
            <a:chOff x="542922" y="1736761"/>
            <a:chExt cx="8058155" cy="806935"/>
          </a:xfrm>
          <a:solidFill>
            <a:srgbClr val="627981"/>
          </a:solidFill>
        </p:grpSpPr>
        <p:sp>
          <p:nvSpPr>
            <p:cNvPr id="14" name="Rectangle 13">
              <a:extLst>
                <a:ext uri="{FF2B5EF4-FFF2-40B4-BE49-F238E27FC236}">
                  <a16:creationId xmlns:a16="http://schemas.microsoft.com/office/drawing/2014/main" id="{6D1C9462-9BED-4807-88FB-E19A49C14ED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BF50CD92-B8D1-45E8-85D9-3C11B2BB4665}"/>
                </a:ext>
              </a:extLst>
            </p:cNvPr>
            <p:cNvSpPr txBox="1"/>
            <p:nvPr/>
          </p:nvSpPr>
          <p:spPr>
            <a:xfrm>
              <a:off x="542922" y="175795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shift in demand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happens when a change in some economic factor causes a different quantity to be demanded at every price.</a:t>
              </a:r>
            </a:p>
          </p:txBody>
        </p:sp>
      </p:grpSp>
      <p:pic>
        <p:nvPicPr>
          <p:cNvPr id="7" name="Picture 6">
            <a:extLst>
              <a:ext uri="{FF2B5EF4-FFF2-40B4-BE49-F238E27FC236}">
                <a16:creationId xmlns:a16="http://schemas.microsoft.com/office/drawing/2014/main" id="{F229F177-E608-0552-6887-438E98490F6A}"/>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2514099" y="4359432"/>
            <a:ext cx="7163800" cy="2267266"/>
          </a:xfrm>
          <a:prstGeom prst="rect">
            <a:avLst/>
          </a:prstGeom>
        </p:spPr>
      </p:pic>
    </p:spTree>
    <p:extLst>
      <p:ext uri="{BB962C8B-B14F-4D97-AF65-F5344CB8AC3E}">
        <p14:creationId xmlns:p14="http://schemas.microsoft.com/office/powerpoint/2010/main" val="42746772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Factors That Affect Supply</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1D480EF5-AA92-4808-B496-73EAE2C19772}"/>
              </a:ext>
            </a:extLst>
          </p:cNvPr>
          <p:cNvSpPr/>
          <p:nvPr/>
        </p:nvSpPr>
        <p:spPr>
          <a:xfrm>
            <a:off x="3048000" y="1463856"/>
            <a:ext cx="6096000" cy="707886"/>
          </a:xfrm>
          <a:prstGeom prst="rect">
            <a:avLst/>
          </a:prstGeom>
          <a:solidFill>
            <a:srgbClr val="627981"/>
          </a:solidFill>
        </p:spPr>
        <p:txBody>
          <a:bodyP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Supply is defined as the amount of some product a producer is willing and able to supply at each price. </a:t>
            </a:r>
          </a:p>
        </p:txBody>
      </p:sp>
      <p:grpSp>
        <p:nvGrpSpPr>
          <p:cNvPr id="2" name="Group 1" descr="Changes in Conditions for Production">
            <a:extLst>
              <a:ext uri="{FF2B5EF4-FFF2-40B4-BE49-F238E27FC236}">
                <a16:creationId xmlns:a16="http://schemas.microsoft.com/office/drawing/2014/main" id="{ADEBB25F-6DCB-1EAB-3138-CB6417E2133B}"/>
              </a:ext>
            </a:extLst>
          </p:cNvPr>
          <p:cNvGrpSpPr/>
          <p:nvPr/>
        </p:nvGrpSpPr>
        <p:grpSpPr>
          <a:xfrm>
            <a:off x="1722621" y="2420122"/>
            <a:ext cx="2947013" cy="2057009"/>
            <a:chOff x="1722621" y="2420122"/>
            <a:chExt cx="2947013" cy="2057009"/>
          </a:xfrm>
        </p:grpSpPr>
        <p:sp>
          <p:nvSpPr>
            <p:cNvPr id="25" name="Rectangle 24">
              <a:extLst>
                <a:ext uri="{FF2B5EF4-FFF2-40B4-BE49-F238E27FC236}">
                  <a16:creationId xmlns:a16="http://schemas.microsoft.com/office/drawing/2014/main" id="{A80793E6-CD49-4BFC-AE85-C70B9E42067B}"/>
                </a:ext>
              </a:extLst>
            </p:cNvPr>
            <p:cNvSpPr/>
            <p:nvPr/>
          </p:nvSpPr>
          <p:spPr>
            <a:xfrm>
              <a:off x="1883045" y="2534387"/>
              <a:ext cx="2626166" cy="194274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3" name="TextBox 22">
              <a:extLst>
                <a:ext uri="{FF2B5EF4-FFF2-40B4-BE49-F238E27FC236}">
                  <a16:creationId xmlns:a16="http://schemas.microsoft.com/office/drawing/2014/main" id="{3BE7ABB1-B9C0-49FF-AF3D-6B53566D2E16}"/>
                </a:ext>
              </a:extLst>
            </p:cNvPr>
            <p:cNvSpPr txBox="1"/>
            <p:nvPr/>
          </p:nvSpPr>
          <p:spPr>
            <a:xfrm>
              <a:off x="1722621" y="2420122"/>
              <a:ext cx="2947013" cy="1964512"/>
            </a:xfrm>
            <a:prstGeom prst="rect">
              <a:avLst/>
            </a:prstGeom>
            <a:noFill/>
          </p:spPr>
          <p:txBody>
            <a:bodyPr wrap="square" rtlCol="0" anchor="ctr">
              <a:spAutoFit/>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2700" b="0" i="0" u="none" strike="noStrike" kern="1200" cap="none" spc="0" normalizeH="0" baseline="0" noProof="0" dirty="0">
                  <a:ln>
                    <a:noFill/>
                  </a:ln>
                  <a:solidFill>
                    <a:prstClr val="white"/>
                  </a:solidFill>
                  <a:effectLst/>
                  <a:uLnTx/>
                  <a:uFillTx/>
                  <a:latin typeface="Calibri" panose="020F0502020204030204"/>
                  <a:ea typeface="+mn-ea"/>
                  <a:cs typeface="+mn-cs"/>
                </a:rPr>
                <a:t>Changes in Conditions for Production </a:t>
              </a:r>
            </a:p>
          </p:txBody>
        </p:sp>
      </p:grpSp>
      <p:grpSp>
        <p:nvGrpSpPr>
          <p:cNvPr id="5" name="Group 4" descr="Changes in Input Prices">
            <a:extLst>
              <a:ext uri="{FF2B5EF4-FFF2-40B4-BE49-F238E27FC236}">
                <a16:creationId xmlns:a16="http://schemas.microsoft.com/office/drawing/2014/main" id="{44A38521-288E-5098-D2B3-8F100C76F480}"/>
              </a:ext>
            </a:extLst>
          </p:cNvPr>
          <p:cNvGrpSpPr/>
          <p:nvPr/>
        </p:nvGrpSpPr>
        <p:grpSpPr>
          <a:xfrm>
            <a:off x="4784774" y="2534387"/>
            <a:ext cx="2626166" cy="1942744"/>
            <a:chOff x="4784774" y="2534387"/>
            <a:chExt cx="2626166" cy="1942744"/>
          </a:xfrm>
        </p:grpSpPr>
        <p:sp>
          <p:nvSpPr>
            <p:cNvPr id="28" name="Rectangle 27">
              <a:extLst>
                <a:ext uri="{FF2B5EF4-FFF2-40B4-BE49-F238E27FC236}">
                  <a16:creationId xmlns:a16="http://schemas.microsoft.com/office/drawing/2014/main" id="{87449ED1-395C-4186-AB86-CE60793869E5}"/>
                </a:ext>
              </a:extLst>
            </p:cNvPr>
            <p:cNvSpPr/>
            <p:nvPr/>
          </p:nvSpPr>
          <p:spPr>
            <a:xfrm>
              <a:off x="4784774" y="2534387"/>
              <a:ext cx="2626166" cy="194274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TextBox 7">
              <a:extLst>
                <a:ext uri="{FF2B5EF4-FFF2-40B4-BE49-F238E27FC236}">
                  <a16:creationId xmlns:a16="http://schemas.microsoft.com/office/drawing/2014/main" id="{E60BCB96-87EE-4184-816B-51DDD7FE3A20}"/>
                </a:ext>
              </a:extLst>
            </p:cNvPr>
            <p:cNvSpPr txBox="1"/>
            <p:nvPr/>
          </p:nvSpPr>
          <p:spPr>
            <a:xfrm>
              <a:off x="5062784" y="2783496"/>
              <a:ext cx="2066431" cy="1318181"/>
            </a:xfrm>
            <a:prstGeom prst="rect">
              <a:avLst/>
            </a:prstGeom>
            <a:noFill/>
          </p:spPr>
          <p:txBody>
            <a:bodyPr wrap="square" rtlCol="0" anchor="ctr">
              <a:spAutoFit/>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Changes in Input Prices</a:t>
              </a:r>
            </a:p>
          </p:txBody>
        </p:sp>
      </p:grpSp>
      <p:grpSp>
        <p:nvGrpSpPr>
          <p:cNvPr id="6" name="Group 5" descr="Technological Change">
            <a:extLst>
              <a:ext uri="{FF2B5EF4-FFF2-40B4-BE49-F238E27FC236}">
                <a16:creationId xmlns:a16="http://schemas.microsoft.com/office/drawing/2014/main" id="{9EB3DC68-FC10-953E-E4A4-93C9ED394E2F}"/>
              </a:ext>
            </a:extLst>
          </p:cNvPr>
          <p:cNvGrpSpPr/>
          <p:nvPr/>
        </p:nvGrpSpPr>
        <p:grpSpPr>
          <a:xfrm>
            <a:off x="7684647" y="2534387"/>
            <a:ext cx="2626166" cy="1942744"/>
            <a:chOff x="7684647" y="2534387"/>
            <a:chExt cx="2626166" cy="1942744"/>
          </a:xfrm>
        </p:grpSpPr>
        <p:sp>
          <p:nvSpPr>
            <p:cNvPr id="29" name="Rectangle 28">
              <a:extLst>
                <a:ext uri="{FF2B5EF4-FFF2-40B4-BE49-F238E27FC236}">
                  <a16:creationId xmlns:a16="http://schemas.microsoft.com/office/drawing/2014/main" id="{92F1556E-61C4-46C6-8AF3-80A5E35B3D9D}"/>
                </a:ext>
              </a:extLst>
            </p:cNvPr>
            <p:cNvSpPr/>
            <p:nvPr/>
          </p:nvSpPr>
          <p:spPr>
            <a:xfrm>
              <a:off x="7684647" y="2534387"/>
              <a:ext cx="2626166" cy="194274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9A17F888-B8F8-4F8B-B8BA-0231D254A1F2}"/>
                </a:ext>
              </a:extLst>
            </p:cNvPr>
            <p:cNvSpPr txBox="1"/>
            <p:nvPr/>
          </p:nvSpPr>
          <p:spPr>
            <a:xfrm>
              <a:off x="7763557" y="2743287"/>
              <a:ext cx="2468346" cy="1318181"/>
            </a:xfrm>
            <a:prstGeom prst="rect">
              <a:avLst/>
            </a:prstGeom>
            <a:noFill/>
          </p:spPr>
          <p:txBody>
            <a:bodyPr wrap="square" rtlCol="0" anchor="ctr">
              <a:spAutoFit/>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Technological Change</a:t>
              </a:r>
            </a:p>
          </p:txBody>
        </p:sp>
      </p:grpSp>
      <p:grpSp>
        <p:nvGrpSpPr>
          <p:cNvPr id="7" name="Group 6" descr="Changes in Regulations, Taxes, etc.">
            <a:extLst>
              <a:ext uri="{FF2B5EF4-FFF2-40B4-BE49-F238E27FC236}">
                <a16:creationId xmlns:a16="http://schemas.microsoft.com/office/drawing/2014/main" id="{47D392BD-32C0-F756-406C-0F1A25A56013}"/>
              </a:ext>
            </a:extLst>
          </p:cNvPr>
          <p:cNvGrpSpPr/>
          <p:nvPr/>
        </p:nvGrpSpPr>
        <p:grpSpPr>
          <a:xfrm>
            <a:off x="3129092" y="4622928"/>
            <a:ext cx="2626166" cy="2045898"/>
            <a:chOff x="3129092" y="4622928"/>
            <a:chExt cx="2626166" cy="2045898"/>
          </a:xfrm>
        </p:grpSpPr>
        <p:sp>
          <p:nvSpPr>
            <p:cNvPr id="4" name="Rectangle 3">
              <a:extLst>
                <a:ext uri="{FF2B5EF4-FFF2-40B4-BE49-F238E27FC236}">
                  <a16:creationId xmlns:a16="http://schemas.microsoft.com/office/drawing/2014/main" id="{94F49A26-1CE3-4D77-B382-6008AAEDECB9}"/>
                </a:ext>
              </a:extLst>
            </p:cNvPr>
            <p:cNvSpPr/>
            <p:nvPr/>
          </p:nvSpPr>
          <p:spPr>
            <a:xfrm>
              <a:off x="3129092" y="4726082"/>
              <a:ext cx="2626166" cy="194274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TextBox 13">
              <a:extLst>
                <a:ext uri="{FF2B5EF4-FFF2-40B4-BE49-F238E27FC236}">
                  <a16:creationId xmlns:a16="http://schemas.microsoft.com/office/drawing/2014/main" id="{7221FDE9-331A-42A2-8147-451AD70FBD23}"/>
                </a:ext>
              </a:extLst>
            </p:cNvPr>
            <p:cNvSpPr txBox="1"/>
            <p:nvPr/>
          </p:nvSpPr>
          <p:spPr>
            <a:xfrm>
              <a:off x="3328925" y="4622928"/>
              <a:ext cx="2226500" cy="1964512"/>
            </a:xfrm>
            <a:prstGeom prst="rect">
              <a:avLst/>
            </a:prstGeom>
            <a:noFill/>
          </p:spPr>
          <p:txBody>
            <a:bodyPr wrap="square" rtlCol="0" anchor="ctr">
              <a:spAutoFit/>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Changes in Regulations, Taxes, etc.</a:t>
              </a:r>
            </a:p>
          </p:txBody>
        </p:sp>
      </p:grpSp>
      <p:grpSp>
        <p:nvGrpSpPr>
          <p:cNvPr id="9" name="Group 8" descr="Changes in the Number of Sellers">
            <a:extLst>
              <a:ext uri="{FF2B5EF4-FFF2-40B4-BE49-F238E27FC236}">
                <a16:creationId xmlns:a16="http://schemas.microsoft.com/office/drawing/2014/main" id="{FDA1387E-197B-1EDE-2C3B-06BB21213D28}"/>
              </a:ext>
            </a:extLst>
          </p:cNvPr>
          <p:cNvGrpSpPr/>
          <p:nvPr/>
        </p:nvGrpSpPr>
        <p:grpSpPr>
          <a:xfrm>
            <a:off x="6454770" y="4626718"/>
            <a:ext cx="2626166" cy="2045897"/>
            <a:chOff x="6454770" y="4626718"/>
            <a:chExt cx="2626166" cy="2045897"/>
          </a:xfrm>
        </p:grpSpPr>
        <p:sp>
          <p:nvSpPr>
            <p:cNvPr id="27" name="Rectangle 26">
              <a:extLst>
                <a:ext uri="{FF2B5EF4-FFF2-40B4-BE49-F238E27FC236}">
                  <a16:creationId xmlns:a16="http://schemas.microsoft.com/office/drawing/2014/main" id="{48F1C40B-D9A0-4946-98DD-6AE65CCF4780}"/>
                </a:ext>
              </a:extLst>
            </p:cNvPr>
            <p:cNvSpPr/>
            <p:nvPr/>
          </p:nvSpPr>
          <p:spPr>
            <a:xfrm>
              <a:off x="6454770" y="4729871"/>
              <a:ext cx="2626166" cy="194274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916192E4-2A55-4D46-A3B3-4AE086FAB7FF}"/>
                </a:ext>
              </a:extLst>
            </p:cNvPr>
            <p:cNvSpPr txBox="1"/>
            <p:nvPr/>
          </p:nvSpPr>
          <p:spPr>
            <a:xfrm>
              <a:off x="6646686" y="4626718"/>
              <a:ext cx="2238105" cy="1964512"/>
            </a:xfrm>
            <a:prstGeom prst="rect">
              <a:avLst/>
            </a:prstGeom>
            <a:noFill/>
          </p:spPr>
          <p:txBody>
            <a:bodyPr wrap="square" rtlCol="0" anchor="ctr">
              <a:spAutoFit/>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Changes in the Number of Sellers</a:t>
              </a:r>
            </a:p>
          </p:txBody>
        </p:sp>
      </p:grpSp>
    </p:spTree>
    <p:extLst>
      <p:ext uri="{BB962C8B-B14F-4D97-AF65-F5344CB8AC3E}">
        <p14:creationId xmlns:p14="http://schemas.microsoft.com/office/powerpoint/2010/main" val="2184169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B913815-14CA-4695-8564-3A500824CCCC}">
  <ds:schemaRefs>
    <ds:schemaRef ds:uri="http://schemas.microsoft.com/sharepoint/v3/contenttype/forms"/>
  </ds:schemaRefs>
</ds:datastoreItem>
</file>

<file path=customXml/itemProps2.xml><?xml version="1.0" encoding="utf-8"?>
<ds:datastoreItem xmlns:ds="http://schemas.openxmlformats.org/officeDocument/2006/customXml" ds:itemID="{F89747E8-3E86-49FD-8145-5A5A3C2C9744}">
  <ds:schemaRefs>
    <ds:schemaRef ds:uri="http://schemas.microsoft.com/office/2006/metadata/properties"/>
    <ds:schemaRef ds:uri="06d9c582-05c2-476b-83d2-72ab8b1380b2"/>
    <ds:schemaRef ds:uri="http://schemas.microsoft.com/office/2006/documentManagement/types"/>
    <ds:schemaRef ds:uri="http://purl.org/dc/dcmitype/"/>
    <ds:schemaRef ds:uri="http://schemas.microsoft.com/office/infopath/2007/PartnerControls"/>
    <ds:schemaRef ds:uri="http://schemas.openxmlformats.org/package/2006/metadata/core-properties"/>
    <ds:schemaRef ds:uri="fdab59f7-c3a7-48e5-acd8-618ce834776e"/>
    <ds:schemaRef ds:uri="http://www.w3.org/XML/1998/namespace"/>
    <ds:schemaRef ds:uri="http://purl.org/dc/terms/"/>
    <ds:schemaRef ds:uri="http://purl.org/dc/elements/1.1/"/>
  </ds:schemaRefs>
</ds:datastoreItem>
</file>

<file path=customXml/itemProps3.xml><?xml version="1.0" encoding="utf-8"?>
<ds:datastoreItem xmlns:ds="http://schemas.openxmlformats.org/officeDocument/2006/customXml" ds:itemID="{1EFD70E9-E948-4A27-B5F4-F0261D13CAA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1030</TotalTime>
  <Words>2532</Words>
  <Application>Microsoft Office PowerPoint</Application>
  <PresentationFormat>Widescreen</PresentationFormat>
  <Paragraphs>116</Paragraphs>
  <Slides>18</Slides>
  <Notes>17</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18</vt:i4>
      </vt:variant>
    </vt:vector>
  </HeadingPairs>
  <TitlesOfParts>
    <vt:vector size="25" baseType="lpstr">
      <vt:lpstr>Arial</vt:lpstr>
      <vt:lpstr>Calibri</vt:lpstr>
      <vt:lpstr>Calibri Light</vt:lpstr>
      <vt:lpstr>Century Gothic</vt:lpstr>
      <vt:lpstr>Times New Roman</vt:lpstr>
      <vt:lpstr>Office Theme</vt:lpstr>
      <vt:lpstr>1_Office Theme</vt:lpstr>
      <vt:lpstr>Shifts in Demand and Supply for Goods and Services</vt:lpstr>
      <vt:lpstr>Ceteris Paribus</vt:lpstr>
      <vt:lpstr>Factors That Affect Demand</vt:lpstr>
      <vt:lpstr>Income</vt:lpstr>
      <vt:lpstr>Changes in Tastes and Preferences</vt:lpstr>
      <vt:lpstr>Changes in Population Composition</vt:lpstr>
      <vt:lpstr>Changes in the Prices of Related Goods</vt:lpstr>
      <vt:lpstr>Changes in Future Expectations</vt:lpstr>
      <vt:lpstr>Factors That Affect Supply</vt:lpstr>
      <vt:lpstr>Changes in Conditions for Production</vt:lpstr>
      <vt:lpstr>How Production Costs Affect Supply1</vt:lpstr>
      <vt:lpstr>How Production Costs Affect Supply2</vt:lpstr>
      <vt:lpstr>Technological Change</vt:lpstr>
      <vt:lpstr>Changes in Regulation, Taxes, Etc.</vt:lpstr>
      <vt:lpstr>On Your Own1</vt:lpstr>
      <vt:lpstr>On Your Own2</vt:lpstr>
      <vt:lpstr>Summary</vt:lpstr>
      <vt:lpstr>HAWKES LEARNING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Economics, 2nd Edition</dc:title>
  <dc:creator>Hawkes Learning</dc:creator>
  <cp:lastModifiedBy>Caitlin Coleman</cp:lastModifiedBy>
  <cp:revision>71</cp:revision>
  <dcterms:created xsi:type="dcterms:W3CDTF">2017-06-16T13:06:21Z</dcterms:created>
  <dcterms:modified xsi:type="dcterms:W3CDTF">2026-02-02T18:50:27Z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