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74"/>
  </p:notesMasterIdLst>
  <p:sldIdLst>
    <p:sldId id="256" r:id="rId6"/>
    <p:sldId id="367" r:id="rId7"/>
    <p:sldId id="289" r:id="rId8"/>
    <p:sldId id="291" r:id="rId9"/>
    <p:sldId id="307" r:id="rId10"/>
    <p:sldId id="292" r:id="rId11"/>
    <p:sldId id="293" r:id="rId12"/>
    <p:sldId id="296" r:id="rId13"/>
    <p:sldId id="308" r:id="rId14"/>
    <p:sldId id="309" r:id="rId15"/>
    <p:sldId id="299" r:id="rId16"/>
    <p:sldId id="300" r:id="rId17"/>
    <p:sldId id="301" r:id="rId18"/>
    <p:sldId id="302" r:id="rId19"/>
    <p:sldId id="365" r:id="rId20"/>
    <p:sldId id="366" r:id="rId21"/>
    <p:sldId id="303" r:id="rId22"/>
    <p:sldId id="304" r:id="rId23"/>
    <p:sldId id="305" r:id="rId24"/>
    <p:sldId id="364" r:id="rId25"/>
    <p:sldId id="405" r:id="rId26"/>
    <p:sldId id="257" r:id="rId27"/>
    <p:sldId id="406" r:id="rId28"/>
    <p:sldId id="407" r:id="rId29"/>
    <p:sldId id="408" r:id="rId30"/>
    <p:sldId id="409" r:id="rId31"/>
    <p:sldId id="410" r:id="rId32"/>
    <p:sldId id="295" r:id="rId33"/>
    <p:sldId id="306" r:id="rId34"/>
    <p:sldId id="298" r:id="rId35"/>
    <p:sldId id="297" r:id="rId36"/>
    <p:sldId id="411" r:id="rId37"/>
    <p:sldId id="412" r:id="rId38"/>
    <p:sldId id="413" r:id="rId39"/>
    <p:sldId id="414" r:id="rId40"/>
    <p:sldId id="415" r:id="rId41"/>
    <p:sldId id="286" r:id="rId42"/>
    <p:sldId id="379" r:id="rId43"/>
    <p:sldId id="380" r:id="rId44"/>
    <p:sldId id="381" r:id="rId45"/>
    <p:sldId id="382" r:id="rId46"/>
    <p:sldId id="311" r:id="rId47"/>
    <p:sldId id="312" r:id="rId48"/>
    <p:sldId id="383" r:id="rId49"/>
    <p:sldId id="310" r:id="rId50"/>
    <p:sldId id="384" r:id="rId51"/>
    <p:sldId id="385" r:id="rId52"/>
    <p:sldId id="386" r:id="rId53"/>
    <p:sldId id="416" r:id="rId54"/>
    <p:sldId id="417" r:id="rId55"/>
    <p:sldId id="418" r:id="rId56"/>
    <p:sldId id="258" r:id="rId57"/>
    <p:sldId id="369" r:id="rId58"/>
    <p:sldId id="419" r:id="rId59"/>
    <p:sldId id="420" r:id="rId60"/>
    <p:sldId id="368" r:id="rId61"/>
    <p:sldId id="421" r:id="rId62"/>
    <p:sldId id="422" r:id="rId63"/>
    <p:sldId id="423" r:id="rId64"/>
    <p:sldId id="424" r:id="rId65"/>
    <p:sldId id="425" r:id="rId66"/>
    <p:sldId id="426" r:id="rId67"/>
    <p:sldId id="427" r:id="rId68"/>
    <p:sldId id="428" r:id="rId69"/>
    <p:sldId id="429" r:id="rId70"/>
    <p:sldId id="430" r:id="rId71"/>
    <p:sldId id="431" r:id="rId72"/>
    <p:sldId id="278"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61D0A5-8338-47AA-939F-E7739788D4A2}" v="3" dt="2026-02-02T18:44:03.4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66" d="100"/>
          <a:sy n="66" d="100"/>
        </p:scale>
        <p:origin x="1253" y="6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$3.40. At this point, 600 million gallons of gasoline are bought and sold.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$3.40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$3.80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$3.20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3923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2021,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45833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95621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5124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108978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1834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682514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403017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72272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57216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61780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2961383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875246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283771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53718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9363312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915136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41378544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127077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831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95061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12507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374456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135497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Equilibrium in Markets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supply states that as price increases, the quantity supplied rises, and as the price decreases, the quantity demanded falls.">
            <a:extLst>
              <a:ext uri="{FF2B5EF4-FFF2-40B4-BE49-F238E27FC236}">
                <a16:creationId xmlns:a16="http://schemas.microsoft.com/office/drawing/2014/main" id="{2655A179-891E-3AD0-D241-840EFA6F3B5D}"/>
              </a:ext>
            </a:extLst>
          </p:cNvPr>
          <p:cNvPicPr>
            <a:picLocks noChangeAspect="1"/>
          </p:cNvPicPr>
          <p:nvPr/>
        </p:nvPicPr>
        <p:blipFill>
          <a:blip r:embed="rId3"/>
          <a:stretch>
            <a:fillRect/>
          </a:stretch>
        </p:blipFill>
        <p:spPr>
          <a:xfrm>
            <a:off x="1966336" y="1829253"/>
            <a:ext cx="8259328" cy="3029373"/>
          </a:xfrm>
          <a:prstGeom prst="rect">
            <a:avLst/>
          </a:prstGeom>
        </p:spPr>
      </p:pic>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supply schedule for price (per gallon) and quantity supplied (millions of gallons), which reads as follows: $3.00 results in 500 millions of gallons supplied, $3.20 results in 550 millions of gallons supplied, $3.40 results in 600 millions of gallons supplied, $3.60 results in 640 millions of gallons supplied, $3.80 results in 680 millions of gallons supplied, $4.00 results in 700 millions of gallons supplied, and $4.20 results in 720 millions of gallons supplied.">
            <a:extLst>
              <a:ext uri="{FF2B5EF4-FFF2-40B4-BE49-F238E27FC236}">
                <a16:creationId xmlns:a16="http://schemas.microsoft.com/office/drawing/2014/main" id="{3468A83E-98E4-F31C-0014-69356E27335D}"/>
              </a:ext>
            </a:extLst>
          </p:cNvPr>
          <p:cNvPicPr>
            <a:picLocks noChangeAspect="1"/>
          </p:cNvPicPr>
          <p:nvPr/>
        </p:nvPicPr>
        <p:blipFill>
          <a:blip r:embed="rId3"/>
          <a:stretch>
            <a:fillRect/>
          </a:stretch>
        </p:blipFill>
        <p:spPr>
          <a:xfrm>
            <a:off x="2495792" y="1701209"/>
            <a:ext cx="7200415" cy="3132924"/>
          </a:xfrm>
          <a:prstGeom prst="rect">
            <a:avLst/>
          </a:prstGeom>
        </p:spPr>
      </p:pic>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supply curve shows the relationship between price and quantity supplied.&#10;&#10;The upward slope of the supply curve illustrates the law of supply—that a higher price leads to a higher quantity supplied, and vice versa.">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supply curve </a:t>
              </a:r>
              <a:r>
                <a:rPr lang="en-US" sz="2300" dirty="0">
                  <a:solidFill>
                    <a:schemeClr val="bg1"/>
                  </a:solidFill>
                </a:rPr>
                <a:t>shows the relationship between price and quantity supplied.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The upward slope of the supply curve illustrates the law of supply—that a higher price leads to a higher quantity supplied, and vice versa.</a:t>
              </a:r>
              <a:endParaRPr lang="en-US" sz="2000" dirty="0">
                <a:solidFill>
                  <a:schemeClr val="bg1"/>
                </a:solidFill>
              </a:endParaRPr>
            </a:p>
          </p:txBody>
        </p:sp>
      </p:grpSp>
      <p:pic>
        <p:nvPicPr>
          <p:cNvPr id="4" name="Picture 3"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FE43D2D5-215E-6164-D579-8996E28AB40D}"/>
              </a:ext>
            </a:extLst>
          </p:cNvPr>
          <p:cNvPicPr>
            <a:picLocks noChangeAspect="1"/>
          </p:cNvPicPr>
          <p:nvPr/>
        </p:nvPicPr>
        <p:blipFill>
          <a:blip r:embed="rId3"/>
          <a:stretch>
            <a:fillRect/>
          </a:stretch>
        </p:blipFill>
        <p:spPr>
          <a:xfrm>
            <a:off x="5053409" y="1983354"/>
            <a:ext cx="6312088" cy="37581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able that combines the demand and supply schedules discussed previously. Arrows are added that highlight the row in the table that shows $3.40 price (per gallon), 600 quantity demanded (millions of gallons), and 600 quantity supplied (millions of gallons).">
            <a:extLst>
              <a:ext uri="{FF2B5EF4-FFF2-40B4-BE49-F238E27FC236}">
                <a16:creationId xmlns:a16="http://schemas.microsoft.com/office/drawing/2014/main" id="{4D6F8E18-CC47-03D9-1645-BB589959603F}"/>
              </a:ext>
            </a:extLst>
          </p:cNvPr>
          <p:cNvPicPr>
            <a:picLocks noChangeAspect="1"/>
          </p:cNvPicPr>
          <p:nvPr/>
        </p:nvPicPr>
        <p:blipFill>
          <a:blip r:embed="rId3"/>
          <a:stretch>
            <a:fillRect/>
          </a:stretch>
        </p:blipFill>
        <p:spPr>
          <a:xfrm>
            <a:off x="2181350" y="1477926"/>
            <a:ext cx="7829299" cy="3637234"/>
          </a:xfrm>
          <a:prstGeom prst="rect">
            <a:avLst/>
          </a:prstGeom>
        </p:spPr>
      </p:pic>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graph shows the demand and supply for gasoline where the two curves intersect at the point of equilibrium.">
            <a:extLst>
              <a:ext uri="{FF2B5EF4-FFF2-40B4-BE49-F238E27FC236}">
                <a16:creationId xmlns:a16="http://schemas.microsoft.com/office/drawing/2014/main" id="{1F134162-7665-A929-2208-8CA055395099}"/>
              </a:ext>
            </a:extLst>
          </p:cNvPr>
          <p:cNvPicPr>
            <a:picLocks noChangeAspect="1"/>
          </p:cNvPicPr>
          <p:nvPr/>
        </p:nvPicPr>
        <p:blipFill>
          <a:blip r:embed="rId3"/>
          <a:stretch>
            <a:fillRect/>
          </a:stretch>
        </p:blipFill>
        <p:spPr>
          <a:xfrm>
            <a:off x="3230207" y="1433414"/>
            <a:ext cx="5672592" cy="3872352"/>
          </a:xfrm>
          <a:prstGeom prst="rect">
            <a:avLst/>
          </a:prstGeom>
        </p:spPr>
      </p:pic>
      <p:cxnSp>
        <p:nvCxnSpPr>
          <p:cNvPr id="7" name="Straight Arrow Connector 6" descr="An arrow indicating the equilibrium price and quantity, which is where the demand curve and the supply curve intersect.">
            <a:extLst>
              <a:ext uri="{FF2B5EF4-FFF2-40B4-BE49-F238E27FC236}">
                <a16:creationId xmlns:a16="http://schemas.microsoft.com/office/drawing/2014/main" id="{9E9C5E1A-9F08-4DD4-92DE-676422C66E77}"/>
              </a:ext>
            </a:extLst>
          </p:cNvPr>
          <p:cNvCxnSpPr>
            <a:cxnSpLocks/>
          </p:cNvCxnSpPr>
          <p:nvPr/>
        </p:nvCxnSpPr>
        <p:spPr>
          <a:xfrm>
            <a:off x="5166394" y="331500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algn="ctr"/>
            <a:r>
              <a:rPr lang="en-US" sz="2400" dirty="0">
                <a:solidFill>
                  <a:schemeClr val="bg1"/>
                </a:solidFill>
              </a:rPr>
              <a:t>The </a:t>
            </a:r>
            <a:r>
              <a:rPr lang="en-US" sz="2400" b="1" dirty="0">
                <a:solidFill>
                  <a:schemeClr val="bg1"/>
                </a:solidFill>
              </a:rPr>
              <a:t>equilibrium price and quantity</a:t>
            </a:r>
            <a:r>
              <a:rPr lang="en-US" sz="2400" dirty="0">
                <a:solidFill>
                  <a:schemeClr val="bg1"/>
                </a:solidFill>
              </a:rPr>
              <a:t> occurs at the point where the demand and supply curves cross.</a:t>
            </a:r>
          </a:p>
        </p:txBody>
      </p: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The demand curve in the market for milk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d</a:t>
            </a:r>
            <a:r>
              <a:rPr lang="en-US" sz="2400" dirty="0">
                <a:solidFill>
                  <a:schemeClr val="bg1"/>
                </a:solidFill>
              </a:rPr>
              <a:t> = 360 − 30</a:t>
            </a:r>
            <a:r>
              <a:rPr lang="en-US" sz="2400" i="1" dirty="0">
                <a:solidFill>
                  <a:schemeClr val="bg1"/>
                </a:solidFill>
              </a:rPr>
              <a:t>P</a:t>
            </a:r>
            <a:r>
              <a:rPr lang="en-US" sz="2400" dirty="0">
                <a:solidFill>
                  <a:schemeClr val="bg1"/>
                </a:solidFill>
              </a:rPr>
              <a:t>, and the supply curve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s</a:t>
            </a:r>
            <a:r>
              <a:rPr lang="en-US" sz="2400" dirty="0">
                <a:solidFill>
                  <a:schemeClr val="bg1"/>
                </a:solidFill>
              </a:rPr>
              <a:t> = 168 + 18</a:t>
            </a:r>
            <a:r>
              <a:rPr lang="en-US" sz="2400" i="1" dirty="0">
                <a:solidFill>
                  <a:schemeClr val="bg1"/>
                </a:solidFill>
              </a:rPr>
              <a:t>P</a:t>
            </a:r>
            <a:r>
              <a:rPr lang="en-US" sz="2400" dirty="0">
                <a:solidFill>
                  <a:schemeClr val="bg1"/>
                </a:solidFill>
              </a:rPr>
              <a:t>, where </a:t>
            </a:r>
            <a:r>
              <a:rPr lang="en-US" sz="2400" i="1" dirty="0">
                <a:solidFill>
                  <a:schemeClr val="bg1"/>
                </a:solidFill>
              </a:rPr>
              <a:t>P</a:t>
            </a:r>
            <a:r>
              <a:rPr lang="en-US" sz="2400" dirty="0">
                <a:solidFill>
                  <a:schemeClr val="bg1"/>
                </a:solidFill>
              </a:rPr>
              <a:t> is the price in dollars and </a:t>
            </a:r>
            <a:r>
              <a:rPr lang="en-US" sz="2400" i="1" dirty="0">
                <a:solidFill>
                  <a:schemeClr val="bg1"/>
                </a:solidFill>
              </a:rPr>
              <a:t>Q</a:t>
            </a:r>
            <a:r>
              <a:rPr lang="en-US" sz="2400" b="1" dirty="0">
                <a:solidFill>
                  <a:schemeClr val="bg1"/>
                </a:solidFill>
              </a:rPr>
              <a:t> </a:t>
            </a:r>
            <a:r>
              <a:rPr lang="en-US" sz="2400" dirty="0">
                <a:solidFill>
                  <a:schemeClr val="bg1"/>
                </a:solidFill>
              </a:rPr>
              <a:t>is the number of gallons of milk.</a:t>
            </a:r>
          </a:p>
          <a:p>
            <a:pPr algn="ctr"/>
            <a:endParaRPr lang="en-US" sz="2400" dirty="0">
              <a:solidFill>
                <a:schemeClr val="bg1"/>
              </a:solidFill>
            </a:endParaRPr>
          </a:p>
          <a:p>
            <a:pPr algn="ctr"/>
            <a:r>
              <a:rPr lang="en-US" sz="2400" dirty="0">
                <a:solidFill>
                  <a:schemeClr val="bg1"/>
                </a:solidFill>
              </a:rPr>
              <a:t>Calculate the equilibrium price in this market.</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algn="ctr"/>
            <a:r>
              <a:rPr lang="en-US" sz="2400" dirty="0">
                <a:solidFill>
                  <a:schemeClr val="bg1"/>
                </a:solidFill>
              </a:rPr>
              <a:t>To calculate equilibrium price, set the supply and demand equations equal to one another and solve for </a:t>
            </a:r>
            <a:r>
              <a:rPr lang="en-US" sz="2400" i="1" dirty="0">
                <a:solidFill>
                  <a:schemeClr val="bg1"/>
                </a:solidFill>
              </a:rPr>
              <a:t>P</a:t>
            </a:r>
            <a:r>
              <a:rPr lang="en-US" sz="2400" dirty="0">
                <a:solidFill>
                  <a:schemeClr val="bg1"/>
                </a:solidFill>
              </a:rPr>
              <a:t>:</a:t>
            </a:r>
          </a:p>
          <a:p>
            <a:pPr algn="ctr"/>
            <a:endParaRPr lang="en-US" sz="2400" dirty="0">
              <a:solidFill>
                <a:schemeClr val="bg1"/>
              </a:solidFill>
            </a:endParaRPr>
          </a:p>
          <a:p>
            <a:pPr algn="ctr"/>
            <a:r>
              <a:rPr lang="en-US" sz="2400" dirty="0">
                <a:solidFill>
                  <a:schemeClr val="bg1"/>
                </a:solidFill>
              </a:rPr>
              <a:t>360 − 30</a:t>
            </a:r>
            <a:r>
              <a:rPr lang="en-US" sz="2400" i="1" dirty="0">
                <a:solidFill>
                  <a:schemeClr val="bg1"/>
                </a:solidFill>
              </a:rPr>
              <a:t>P </a:t>
            </a:r>
            <a:r>
              <a:rPr lang="en-US" sz="2400" dirty="0">
                <a:solidFill>
                  <a:schemeClr val="bg1"/>
                </a:solidFill>
              </a:rPr>
              <a:t>= 168 + 18</a:t>
            </a:r>
            <a:r>
              <a:rPr lang="en-US" sz="2400" i="1" dirty="0">
                <a:solidFill>
                  <a:schemeClr val="bg1"/>
                </a:solidFill>
              </a:rPr>
              <a:t>P</a:t>
            </a:r>
          </a:p>
          <a:p>
            <a:pPr algn="ctr"/>
            <a:endParaRPr lang="en-US" sz="2400" i="1" dirty="0">
              <a:solidFill>
                <a:schemeClr val="bg1"/>
              </a:solidFill>
            </a:endParaRPr>
          </a:p>
          <a:p>
            <a:pPr algn="ctr"/>
            <a:r>
              <a:rPr lang="en-US" sz="2400" dirty="0">
                <a:solidFill>
                  <a:schemeClr val="bg1"/>
                </a:solidFill>
              </a:rPr>
              <a:t>360 = 168 + 48</a:t>
            </a:r>
            <a:r>
              <a:rPr lang="en-US" sz="2400" i="1" dirty="0">
                <a:solidFill>
                  <a:schemeClr val="bg1"/>
                </a:solidFill>
              </a:rPr>
              <a:t>P</a:t>
            </a:r>
            <a:endParaRPr lang="en-US" sz="2400" dirty="0">
              <a:solidFill>
                <a:schemeClr val="bg1"/>
              </a:solidFill>
            </a:endParaRPr>
          </a:p>
          <a:p>
            <a:pPr algn="ctr"/>
            <a:endParaRPr lang="en-US" sz="2400" dirty="0">
              <a:solidFill>
                <a:schemeClr val="bg1"/>
              </a:solidFill>
            </a:endParaRPr>
          </a:p>
          <a:p>
            <a:pPr algn="ctr"/>
            <a:r>
              <a:rPr lang="en-US" sz="2400" dirty="0">
                <a:solidFill>
                  <a:schemeClr val="bg1"/>
                </a:solidFill>
              </a:rPr>
              <a:t>192 = 48</a:t>
            </a:r>
            <a:r>
              <a:rPr lang="en-US" sz="2400" i="1" dirty="0">
                <a:solidFill>
                  <a:schemeClr val="bg1"/>
                </a:solidFill>
              </a:rPr>
              <a:t>P</a:t>
            </a:r>
          </a:p>
          <a:p>
            <a:pPr algn="ctr"/>
            <a:endParaRPr lang="en-US" sz="2400" i="1" dirty="0">
              <a:solidFill>
                <a:schemeClr val="bg1"/>
              </a:solidFill>
            </a:endParaRPr>
          </a:p>
          <a:p>
            <a:pPr algn="ctr"/>
            <a:r>
              <a:rPr lang="en-US" sz="2400" i="1" dirty="0">
                <a:solidFill>
                  <a:schemeClr val="bg1"/>
                </a:solidFill>
              </a:rPr>
              <a:t>P </a:t>
            </a:r>
            <a:r>
              <a:rPr lang="en-US" sz="2400" dirty="0">
                <a:solidFill>
                  <a:schemeClr val="bg1"/>
                </a:solidFill>
              </a:rPr>
              <a:t>= 4</a:t>
            </a:r>
          </a:p>
        </p:txBody>
      </p:sp>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n above-equilibrium price (or surplus) at $3.80 with 500 millions of gallons in demand and 680 millions of gallons in supply.">
            <a:extLst>
              <a:ext uri="{FF2B5EF4-FFF2-40B4-BE49-F238E27FC236}">
                <a16:creationId xmlns:a16="http://schemas.microsoft.com/office/drawing/2014/main" id="{1E46DDAF-99D6-F8CC-69BA-9FC0F5690B2E}"/>
              </a:ext>
            </a:extLst>
          </p:cNvPr>
          <p:cNvPicPr>
            <a:picLocks noChangeAspect="1"/>
          </p:cNvPicPr>
          <p:nvPr/>
        </p:nvPicPr>
        <p:blipFill>
          <a:blip r:embed="rId3"/>
          <a:stretch>
            <a:fillRect/>
          </a:stretch>
        </p:blipFill>
        <p:spPr>
          <a:xfrm>
            <a:off x="2899916" y="1383374"/>
            <a:ext cx="6392167" cy="4877481"/>
          </a:xfrm>
          <a:prstGeom prst="rect">
            <a:avLst/>
          </a:prstGeom>
        </p:spPr>
      </p:pic>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 below-equilibrium price (or shortage) at $3.20 with 550 millions of gallons in supply and 700 millions of gallons in demand.">
            <a:extLst>
              <a:ext uri="{FF2B5EF4-FFF2-40B4-BE49-F238E27FC236}">
                <a16:creationId xmlns:a16="http://schemas.microsoft.com/office/drawing/2014/main" id="{F97928FB-CBED-5E9E-6CC3-8F057CEA8048}"/>
              </a:ext>
            </a:extLst>
          </p:cNvPr>
          <p:cNvPicPr>
            <a:picLocks noChangeAspect="1"/>
          </p:cNvPicPr>
          <p:nvPr/>
        </p:nvPicPr>
        <p:blipFill>
          <a:blip r:embed="rId3"/>
          <a:stretch>
            <a:fillRect/>
          </a:stretch>
        </p:blipFill>
        <p:spPr>
          <a:xfrm>
            <a:off x="2818942" y="1302598"/>
            <a:ext cx="6554115" cy="4763165"/>
          </a:xfrm>
          <a:prstGeom prst="rect">
            <a:avLst/>
          </a:prstGeom>
        </p:spPr>
      </p:pic>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r>
              <a:rPr lang="en-US" sz="3200" dirty="0">
                <a:solidFill>
                  <a:schemeClr val="bg1"/>
                </a:solidFill>
              </a:rPr>
              <a:t>The Invisible Hand takes the market back to equilibrium!</a:t>
            </a:r>
          </a:p>
        </p:txBody>
      </p:sp>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algn="ctr"/>
            <a:r>
              <a:rPr lang="en-US" sz="20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demand/supply schedule is a table that shows the quantity demanded/quantity supplied at different prices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demand/supply curve shows the relationship between quantity demanded/quantity supplied and price in a given market on a graph.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equilibrium price and equilibrium quantity occur where the supply and demand curves cross and quantity demanded equals quantity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quantity supplied exceeds quantity demanded, a surplus occurs, and when quantity demanded exceeds quantity supplied, a shortage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pressures, or the "invisible hand," will push the price toward the equilibrium level when an economic imbalance occurs.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79440" y="2214037"/>
            <a:ext cx="97157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Shifts in Demand and Supply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5471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Ceteris Paribus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demand/supply curve shows the relationship between two variables, assuming ceteris paribus">
            <a:extLst>
              <a:ext uri="{FF2B5EF4-FFF2-40B4-BE49-F238E27FC236}">
                <a16:creationId xmlns:a16="http://schemas.microsoft.com/office/drawing/2014/main" id="{F478F3DB-7E82-D673-90AB-C89B1ADF4C0A}"/>
              </a:ext>
            </a:extLst>
          </p:cNvPr>
          <p:cNvGrpSpPr/>
          <p:nvPr/>
        </p:nvGrpSpPr>
        <p:grpSpPr>
          <a:xfrm>
            <a:off x="1418734" y="1926513"/>
            <a:ext cx="3915069" cy="1308523"/>
            <a:chOff x="1418734" y="1926513"/>
            <a:chExt cx="3915069" cy="1308523"/>
          </a:xfrm>
        </p:grpSpPr>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algn="ctr"/>
              <a:r>
                <a:rPr lang="en-US" sz="2000" dirty="0">
                  <a:solidFill>
                    <a:schemeClr val="bg1"/>
                  </a:solidFill>
                </a:rPr>
                <a:t>A demand/supply curve shows the relationship between two variables, assuming </a:t>
              </a:r>
              <a:r>
                <a:rPr lang="en-US" sz="2000" i="1" dirty="0">
                  <a:solidFill>
                    <a:schemeClr val="bg1"/>
                  </a:solidFill>
                </a:rPr>
                <a:t>ceteris paribus</a:t>
              </a:r>
            </a:p>
          </p:txBody>
        </p:sp>
      </p:grpSp>
      <p:grpSp>
        <p:nvGrpSpPr>
          <p:cNvPr id="8" name="Group 7" descr="Ceteris Paribus &quot;other things being equal&quot;">
            <a:extLst>
              <a:ext uri="{FF2B5EF4-FFF2-40B4-BE49-F238E27FC236}">
                <a16:creationId xmlns:a16="http://schemas.microsoft.com/office/drawing/2014/main" id="{E11D2029-D8F9-0C90-CB41-A198D8B573C0}"/>
              </a:ext>
            </a:extLst>
          </p:cNvPr>
          <p:cNvGrpSpPr/>
          <p:nvPr/>
        </p:nvGrpSpPr>
        <p:grpSpPr>
          <a:xfrm>
            <a:off x="1363537" y="3708382"/>
            <a:ext cx="4025461" cy="1308523"/>
            <a:chOff x="1363537" y="3708382"/>
            <a:chExt cx="4025461" cy="1308523"/>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r>
                <a:rPr lang="en-US" sz="4000" b="1" i="1" dirty="0">
                  <a:solidFill>
                    <a:schemeClr val="bg1"/>
                  </a:solidFill>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r>
                <a:rPr lang="en-US" sz="2800" dirty="0">
                  <a:solidFill>
                    <a:schemeClr val="bg1"/>
                  </a:solidFill>
                </a:rPr>
                <a:t>"other things being equal"</a:t>
              </a:r>
            </a:p>
          </p:txBody>
        </p:sp>
      </p:grpSp>
      <p:pic>
        <p:nvPicPr>
          <p:cNvPr id="5" name="Picture 4" descr="The graph shows the demand and supply for gasoline where the two curves intersect at the point of equilibrium.">
            <a:extLst>
              <a:ext uri="{FF2B5EF4-FFF2-40B4-BE49-F238E27FC236}">
                <a16:creationId xmlns:a16="http://schemas.microsoft.com/office/drawing/2014/main" id="{740880FD-501F-45CD-CCA9-210B30878CC5}"/>
              </a:ext>
            </a:extLst>
          </p:cNvPr>
          <p:cNvPicPr>
            <a:picLocks noChangeAspect="1"/>
          </p:cNvPicPr>
          <p:nvPr/>
        </p:nvPicPr>
        <p:blipFill>
          <a:blip r:embed="rId3"/>
          <a:stretch>
            <a:fillRect/>
          </a:stretch>
        </p:blipFill>
        <p:spPr>
          <a:xfrm>
            <a:off x="5562185" y="1772206"/>
            <a:ext cx="5672592" cy="387235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Demand is defined as the amount of some product a consumer is willing and able to purchase at each price.</a:t>
            </a:r>
            <a:endParaRPr lang="en-US" sz="2000" dirty="0"/>
          </a:p>
        </p:txBody>
      </p:sp>
      <p:grpSp>
        <p:nvGrpSpPr>
          <p:cNvPr id="2" name="Group 1" descr="Changes in Income">
            <a:extLst>
              <a:ext uri="{FF2B5EF4-FFF2-40B4-BE49-F238E27FC236}">
                <a16:creationId xmlns:a16="http://schemas.microsoft.com/office/drawing/2014/main" id="{DD13A8AD-7EE2-9721-D13A-9C02AC3CC448}"/>
              </a:ext>
            </a:extLst>
          </p:cNvPr>
          <p:cNvGrpSpPr/>
          <p:nvPr/>
        </p:nvGrpSpPr>
        <p:grpSpPr>
          <a:xfrm>
            <a:off x="1883045" y="2534387"/>
            <a:ext cx="2626166" cy="1942744"/>
            <a:chOff x="1883045" y="2534387"/>
            <a:chExt cx="2626166" cy="1942744"/>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Changes in Income</a:t>
              </a:r>
            </a:p>
          </p:txBody>
        </p:sp>
      </p:grpSp>
      <p:grpSp>
        <p:nvGrpSpPr>
          <p:cNvPr id="5" name="Group 4" descr="Changes in Tastes and Preferences">
            <a:extLst>
              <a:ext uri="{FF2B5EF4-FFF2-40B4-BE49-F238E27FC236}">
                <a16:creationId xmlns:a16="http://schemas.microsoft.com/office/drawing/2014/main" id="{F303229D-C408-6579-13C6-EC9F230145A7}"/>
              </a:ext>
            </a:extLst>
          </p:cNvPr>
          <p:cNvGrpSpPr/>
          <p:nvPr/>
        </p:nvGrpSpPr>
        <p:grpSpPr>
          <a:xfrm>
            <a:off x="4784774" y="2460331"/>
            <a:ext cx="2626166" cy="2016800"/>
            <a:chOff x="4784774" y="2460331"/>
            <a:chExt cx="2626166" cy="2016800"/>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Tastes and Preferences </a:t>
              </a:r>
            </a:p>
          </p:txBody>
        </p:sp>
      </p:grpSp>
      <p:grpSp>
        <p:nvGrpSpPr>
          <p:cNvPr id="6" name="Group 5" descr="Changes in Population Composition">
            <a:extLst>
              <a:ext uri="{FF2B5EF4-FFF2-40B4-BE49-F238E27FC236}">
                <a16:creationId xmlns:a16="http://schemas.microsoft.com/office/drawing/2014/main" id="{CEB83E76-9872-B824-E960-ADC7E262C856}"/>
              </a:ext>
            </a:extLst>
          </p:cNvPr>
          <p:cNvGrpSpPr/>
          <p:nvPr/>
        </p:nvGrpSpPr>
        <p:grpSpPr>
          <a:xfrm>
            <a:off x="7684647" y="2420122"/>
            <a:ext cx="2626166" cy="2057009"/>
            <a:chOff x="7684647" y="2420122"/>
            <a:chExt cx="2626166" cy="2057009"/>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Population Composition</a:t>
              </a:r>
            </a:p>
          </p:txBody>
        </p:sp>
      </p:grpSp>
      <p:grpSp>
        <p:nvGrpSpPr>
          <p:cNvPr id="7" name="Group 6" descr="Change in the Price of a Substitute">
            <a:extLst>
              <a:ext uri="{FF2B5EF4-FFF2-40B4-BE49-F238E27FC236}">
                <a16:creationId xmlns:a16="http://schemas.microsoft.com/office/drawing/2014/main" id="{55359F7A-2974-BC4B-4A12-8CD41EC6390E}"/>
              </a:ext>
            </a:extLst>
          </p:cNvPr>
          <p:cNvGrpSpPr/>
          <p:nvPr/>
        </p:nvGrpSpPr>
        <p:grpSpPr>
          <a:xfrm>
            <a:off x="1883045" y="4645566"/>
            <a:ext cx="2626166" cy="2045898"/>
            <a:chOff x="1883045" y="4645566"/>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Substitute</a:t>
              </a:r>
            </a:p>
          </p:txBody>
        </p:sp>
      </p:grpSp>
      <p:grpSp>
        <p:nvGrpSpPr>
          <p:cNvPr id="9" name="Group 8" descr="Change in the Price of a Complement">
            <a:extLst>
              <a:ext uri="{FF2B5EF4-FFF2-40B4-BE49-F238E27FC236}">
                <a16:creationId xmlns:a16="http://schemas.microsoft.com/office/drawing/2014/main" id="{32C629AF-C84B-D156-0F19-9CA1F584875A}"/>
              </a:ext>
            </a:extLst>
          </p:cNvPr>
          <p:cNvGrpSpPr/>
          <p:nvPr/>
        </p:nvGrpSpPr>
        <p:grpSpPr>
          <a:xfrm>
            <a:off x="4786888" y="4645567"/>
            <a:ext cx="2626166" cy="2045897"/>
            <a:chOff x="4786888" y="4645567"/>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Complement</a:t>
              </a:r>
            </a:p>
          </p:txBody>
        </p:sp>
      </p:grpSp>
      <p:grpSp>
        <p:nvGrpSpPr>
          <p:cNvPr id="10" name="Group 9" descr="Changes in Future Expectations">
            <a:extLst>
              <a:ext uri="{FF2B5EF4-FFF2-40B4-BE49-F238E27FC236}">
                <a16:creationId xmlns:a16="http://schemas.microsoft.com/office/drawing/2014/main" id="{E3EED52B-4AE3-3E69-7C16-0D3332F45B6C}"/>
              </a:ext>
            </a:extLst>
          </p:cNvPr>
          <p:cNvGrpSpPr/>
          <p:nvPr/>
        </p:nvGrpSpPr>
        <p:grpSpPr>
          <a:xfrm>
            <a:off x="7684647" y="4633755"/>
            <a:ext cx="2626166" cy="2065730"/>
            <a:chOff x="7684647" y="4633755"/>
            <a:chExt cx="2626166" cy="2065730"/>
          </a:xfrm>
        </p:grpSpPr>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Future Expectations</a:t>
              </a:r>
            </a:p>
          </p:txBody>
        </p:sp>
      </p:grpSp>
    </p:spTree>
    <p:extLst>
      <p:ext uri="{BB962C8B-B14F-4D97-AF65-F5344CB8AC3E}">
        <p14:creationId xmlns:p14="http://schemas.microsoft.com/office/powerpoint/2010/main" val="147995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4" name="Picture 13" descr="A normal good is one that when an increase in income occurs, demand increases, and there is a rightward shift of the demand curve.">
            <a:extLst>
              <a:ext uri="{FF2B5EF4-FFF2-40B4-BE49-F238E27FC236}">
                <a16:creationId xmlns:a16="http://schemas.microsoft.com/office/drawing/2014/main" id="{2C9D7402-33E8-E38B-51EE-35D73623FA80}"/>
              </a:ext>
            </a:extLst>
          </p:cNvPr>
          <p:cNvPicPr>
            <a:picLocks noChangeAspect="1"/>
          </p:cNvPicPr>
          <p:nvPr/>
        </p:nvPicPr>
        <p:blipFill>
          <a:blip r:embed="rId3"/>
          <a:stretch>
            <a:fillRect/>
          </a:stretch>
        </p:blipFill>
        <p:spPr>
          <a:xfrm>
            <a:off x="1699599" y="1589474"/>
            <a:ext cx="8792802" cy="1038370"/>
          </a:xfrm>
          <a:prstGeom prst="rect">
            <a:avLst/>
          </a:prstGeom>
        </p:spPr>
      </p:pic>
      <p:pic>
        <p:nvPicPr>
          <p:cNvPr id="16" name="Picture 15" descr="An inferior good is one that when an increase in income occurs, demand decreases, and there is a leftward shift of the demand curve.">
            <a:extLst>
              <a:ext uri="{FF2B5EF4-FFF2-40B4-BE49-F238E27FC236}">
                <a16:creationId xmlns:a16="http://schemas.microsoft.com/office/drawing/2014/main" id="{6836891B-0647-1827-9DC2-46ADF3149908}"/>
              </a:ext>
            </a:extLst>
          </p:cNvPr>
          <p:cNvPicPr>
            <a:picLocks noChangeAspect="1"/>
          </p:cNvPicPr>
          <p:nvPr/>
        </p:nvPicPr>
        <p:blipFill>
          <a:blip r:embed="rId4"/>
          <a:stretch>
            <a:fillRect/>
          </a:stretch>
        </p:blipFill>
        <p:spPr>
          <a:xfrm>
            <a:off x="1904415" y="2653945"/>
            <a:ext cx="8383170" cy="1133633"/>
          </a:xfrm>
          <a:prstGeom prst="rect">
            <a:avLst/>
          </a:prstGeom>
        </p:spPr>
      </p:pic>
      <p:grpSp>
        <p:nvGrpSpPr>
          <p:cNvPr id="20" name="Group 19" descr="An increase in income increases demand for normal goods and decreases demand for inferior goods.">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income increases demand for </a:t>
              </a:r>
              <a:r>
                <a:rPr lang="en-US" sz="2000" b="1" dirty="0">
                  <a:solidFill>
                    <a:schemeClr val="bg1"/>
                  </a:solidFill>
                </a:rPr>
                <a:t>normal goods </a:t>
              </a:r>
              <a:r>
                <a:rPr lang="en-US" sz="2000" dirty="0">
                  <a:solidFill>
                    <a:schemeClr val="bg1"/>
                  </a:solidFill>
                </a:rPr>
                <a:t>and decreases demand for </a:t>
              </a:r>
              <a:r>
                <a:rPr lang="en-US" sz="2000" b="1" dirty="0">
                  <a:solidFill>
                    <a:schemeClr val="bg1"/>
                  </a:solidFill>
                </a:rPr>
                <a:t>inferior goods</a:t>
              </a:r>
              <a:r>
                <a:rPr lang="en-US" sz="2000" dirty="0">
                  <a:solidFill>
                    <a:schemeClr val="bg1"/>
                  </a:solidFill>
                </a:rPr>
                <a:t>.</a:t>
              </a:r>
            </a:p>
          </p:txBody>
        </p:sp>
      </p:grpSp>
      <p:grpSp>
        <p:nvGrpSpPr>
          <p:cNvPr id="23" name="Group 22" descr="For example, as incomes rise, many people will buy fewer generic-brand groceries and more name-brand groceries.">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 incomes rise, many people will buy fewer generic-brand groceries and more name-brand groceries.</a:t>
              </a:r>
            </a:p>
          </p:txBody>
        </p:sp>
      </p:grpSp>
    </p:spTree>
    <p:extLst>
      <p:ext uri="{BB962C8B-B14F-4D97-AF65-F5344CB8AC3E}">
        <p14:creationId xmlns:p14="http://schemas.microsoft.com/office/powerpoint/2010/main" val="565855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Tastes and Preferences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From 1980 to 2021, per-person consumption of chicken in America increased dramatically, while per-person consumption of beef fell.">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1980 to 2021, per-person consumption of chicken in America increased dramatically, while per-person consumption of beef fell.</a:t>
              </a:r>
            </a:p>
          </p:txBody>
        </p:sp>
      </p:grpSp>
      <p:grpSp>
        <p:nvGrpSpPr>
          <p:cNvPr id="19" name="Group 18" descr="Movements in taste change the quantity of a good demanded at every price.">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in taste change the quantity of a good demanded at every price.</a:t>
              </a:r>
            </a:p>
          </p:txBody>
        </p:sp>
      </p:grpSp>
      <p:grpSp>
        <p:nvGrpSpPr>
          <p:cNvPr id="15" name="Group 14" descr="In this case, the demand for chicken would shift rightward, and the demand for beef would shift leftward.">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demand for chicken would shift rightward, and the demand for beef would shift leftward. </a:t>
              </a:r>
            </a:p>
          </p:txBody>
        </p:sp>
      </p:grpSp>
      <p:pic>
        <p:nvPicPr>
          <p:cNvPr id="5" name="Graphic 4">
            <a:extLst>
              <a:ext uri="{FF2B5EF4-FFF2-40B4-BE49-F238E27FC236}">
                <a16:creationId xmlns:a16="http://schemas.microsoft.com/office/drawing/2014/main" id="{499B5D0D-9CD7-4990-A47A-4D1D5FDB34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a:extLst>
              <a:ext uri="{FF2B5EF4-FFF2-40B4-BE49-F238E27FC236}">
                <a16:creationId xmlns:a16="http://schemas.microsoft.com/office/drawing/2014/main" id="{7FD540F1-92FF-4006-A8EE-1C6E754B7D6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Population Composition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ociety with relatively more children will have greater demand for goods and services like tricycles and day care facilities.">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children will have greater demand for goods and services like tricycles and day care facilities. </a:t>
              </a:r>
            </a:p>
          </p:txBody>
        </p:sp>
      </p:grpSp>
      <p:grpSp>
        <p:nvGrpSpPr>
          <p:cNvPr id="19" name="Group 18" descr="A society with relatively more elderly persons has a higher demand for nursing homes and hearing aid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elderly persons has a higher demand for nursing homes and hearing aids.</a:t>
              </a:r>
            </a:p>
          </p:txBody>
        </p:sp>
      </p:grpSp>
      <p:grpSp>
        <p:nvGrpSpPr>
          <p:cNvPr id="15" name="Group 14" descr="Changes in the size of the population can affect the demand for housing and many other goods.">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size of the population can affect the demand for housing and many other goods.</a:t>
              </a:r>
            </a:p>
          </p:txBody>
        </p:sp>
      </p:grpSp>
      <p:grpSp>
        <p:nvGrpSpPr>
          <p:cNvPr id="22" name="Group 21" descr="Each of these changes in demand is shown as a shift in the demand curve because there is a change in some factor other than price.">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the Prices of Related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ubstitute is a good or service that we can use in place of another good or servi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substitute</a:t>
              </a:r>
              <a:r>
                <a:rPr lang="en-US" sz="2000" dirty="0">
                  <a:solidFill>
                    <a:schemeClr val="bg1"/>
                  </a:solidFill>
                </a:rPr>
                <a:t> is a good or service that we can use in place of another good or service.</a:t>
              </a:r>
            </a:p>
          </p:txBody>
        </p:sp>
      </p:grpSp>
      <p:grpSp>
        <p:nvGrpSpPr>
          <p:cNvPr id="35" name="Group 34" descr="Complements are goods that are often used together so that consumption of one good tends to enhance consumption of the other.">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Complements</a:t>
              </a:r>
              <a:r>
                <a:rPr lang="en-US" sz="2000" dirty="0">
                  <a:solidFill>
                    <a:schemeClr val="bg1"/>
                  </a:solidFill>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Future Expectations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An incoming hurricane might increase the demand for flashlights and bottled water.">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incoming hurricane might increase the demand for flashlights and bottled water.</a:t>
              </a:r>
            </a:p>
          </p:txBody>
        </p:sp>
      </p:grpSp>
      <p:grpSp>
        <p:nvGrpSpPr>
          <p:cNvPr id="21" name="Group 20" descr="If people learn that the price of a good like coffee is likely to rise in the future, they may head to the store to stock up on coffee now.">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people learn that the price of a good like coffee is likely to rise in the future, they may head to the store to stock up on coffee now. </a:t>
              </a:r>
            </a:p>
          </p:txBody>
        </p:sp>
      </p:grpSp>
      <p:grpSp>
        <p:nvGrpSpPr>
          <p:cNvPr id="13" name="Group 12" descr="A shift in demand happens when a change in some economic factor causes a different quantity to be demanded at every price.">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demand </a:t>
              </a:r>
              <a:r>
                <a:rPr lang="en-US" sz="2000" dirty="0">
                  <a:solidFill>
                    <a:schemeClr val="bg1"/>
                  </a:solidFill>
                </a:rPr>
                <a:t>happens when a change in some economic factor causes a different quantity to be demanded at every price.</a:t>
              </a:r>
            </a:p>
          </p:txBody>
        </p:sp>
      </p:grpSp>
      <p:pic>
        <p:nvPicPr>
          <p:cNvPr id="7" name="Picture 6">
            <a:extLst>
              <a:ext uri="{FF2B5EF4-FFF2-40B4-BE49-F238E27FC236}">
                <a16:creationId xmlns:a16="http://schemas.microsoft.com/office/drawing/2014/main" id="{F229F177-E608-0552-6887-438E98490F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4099" y="4359432"/>
            <a:ext cx="7163800" cy="2267266"/>
          </a:xfrm>
          <a:prstGeom prst="rect">
            <a:avLst/>
          </a:prstGeom>
        </p:spPr>
      </p:pic>
    </p:spTree>
    <p:extLst>
      <p:ext uri="{BB962C8B-B14F-4D97-AF65-F5344CB8AC3E}">
        <p14:creationId xmlns:p14="http://schemas.microsoft.com/office/powerpoint/2010/main" val="4274677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Supply is defined as the amount of some product a producer is willing and able to supply at each price. </a:t>
            </a:r>
          </a:p>
        </p:txBody>
      </p:sp>
      <p:grpSp>
        <p:nvGrpSpPr>
          <p:cNvPr id="2" name="Group 1" descr="Changes in Conditions for Production">
            <a:extLst>
              <a:ext uri="{FF2B5EF4-FFF2-40B4-BE49-F238E27FC236}">
                <a16:creationId xmlns:a16="http://schemas.microsoft.com/office/drawing/2014/main" id="{ADEBB25F-6DCB-1EAB-3138-CB6417E2133B}"/>
              </a:ext>
            </a:extLst>
          </p:cNvPr>
          <p:cNvGrpSpPr/>
          <p:nvPr/>
        </p:nvGrpSpPr>
        <p:grpSpPr>
          <a:xfrm>
            <a:off x="1722621" y="2420122"/>
            <a:ext cx="2947013" cy="2057009"/>
            <a:chOff x="1722621" y="2420122"/>
            <a:chExt cx="2947013" cy="2057009"/>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algn="ctr">
                <a:lnSpc>
                  <a:spcPct val="150000"/>
                </a:lnSpc>
              </a:pPr>
              <a:r>
                <a:rPr lang="en-US" sz="2700" dirty="0">
                  <a:solidFill>
                    <a:schemeClr val="bg1"/>
                  </a:solidFill>
                </a:rPr>
                <a:t>Changes in Conditions for Production </a:t>
              </a:r>
            </a:p>
          </p:txBody>
        </p:sp>
      </p:grpSp>
      <p:grpSp>
        <p:nvGrpSpPr>
          <p:cNvPr id="5" name="Group 4" descr="Changes in Input Prices">
            <a:extLst>
              <a:ext uri="{FF2B5EF4-FFF2-40B4-BE49-F238E27FC236}">
                <a16:creationId xmlns:a16="http://schemas.microsoft.com/office/drawing/2014/main" id="{44A38521-288E-5098-D2B3-8F100C76F480}"/>
              </a:ext>
            </a:extLst>
          </p:cNvPr>
          <p:cNvGrpSpPr/>
          <p:nvPr/>
        </p:nvGrpSpPr>
        <p:grpSpPr>
          <a:xfrm>
            <a:off x="4784774" y="2534387"/>
            <a:ext cx="2626166" cy="1942744"/>
            <a:chOff x="4784774" y="2534387"/>
            <a:chExt cx="2626166" cy="1942744"/>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algn="ctr">
                <a:lnSpc>
                  <a:spcPct val="150000"/>
                </a:lnSpc>
              </a:pPr>
              <a:r>
                <a:rPr lang="en-US" sz="2800" dirty="0">
                  <a:solidFill>
                    <a:schemeClr val="bg1"/>
                  </a:solidFill>
                </a:rPr>
                <a:t>Changes in Input Prices</a:t>
              </a:r>
            </a:p>
          </p:txBody>
        </p:sp>
      </p:grpSp>
      <p:grpSp>
        <p:nvGrpSpPr>
          <p:cNvPr id="6" name="Group 5" descr="Technological Change">
            <a:extLst>
              <a:ext uri="{FF2B5EF4-FFF2-40B4-BE49-F238E27FC236}">
                <a16:creationId xmlns:a16="http://schemas.microsoft.com/office/drawing/2014/main" id="{9EB3DC68-FC10-953E-E4A4-93C9ED394E2F}"/>
              </a:ext>
            </a:extLst>
          </p:cNvPr>
          <p:cNvGrpSpPr/>
          <p:nvPr/>
        </p:nvGrpSpPr>
        <p:grpSpPr>
          <a:xfrm>
            <a:off x="7684647" y="2534387"/>
            <a:ext cx="2626166" cy="1942744"/>
            <a:chOff x="7684647" y="2534387"/>
            <a:chExt cx="2626166" cy="1942744"/>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algn="ctr">
                <a:lnSpc>
                  <a:spcPct val="150000"/>
                </a:lnSpc>
              </a:pPr>
              <a:r>
                <a:rPr lang="en-US" sz="2800" dirty="0">
                  <a:solidFill>
                    <a:schemeClr val="bg1"/>
                  </a:solidFill>
                </a:rPr>
                <a:t>Technological Change</a:t>
              </a:r>
            </a:p>
          </p:txBody>
        </p:sp>
      </p:grpSp>
      <p:grpSp>
        <p:nvGrpSpPr>
          <p:cNvPr id="7" name="Group 6" descr="Changes in Regulations, Taxes, etc.">
            <a:extLst>
              <a:ext uri="{FF2B5EF4-FFF2-40B4-BE49-F238E27FC236}">
                <a16:creationId xmlns:a16="http://schemas.microsoft.com/office/drawing/2014/main" id="{47D392BD-32C0-F756-406C-0F1A25A56013}"/>
              </a:ext>
            </a:extLst>
          </p:cNvPr>
          <p:cNvGrpSpPr/>
          <p:nvPr/>
        </p:nvGrpSpPr>
        <p:grpSpPr>
          <a:xfrm>
            <a:off x="3129092" y="4622928"/>
            <a:ext cx="2626166" cy="2045898"/>
            <a:chOff x="3129092" y="4622928"/>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Regulations, Taxes, etc.</a:t>
              </a:r>
            </a:p>
          </p:txBody>
        </p:sp>
      </p:grpSp>
      <p:grpSp>
        <p:nvGrpSpPr>
          <p:cNvPr id="9" name="Group 8" descr="Changes in the Number of Sellers">
            <a:extLst>
              <a:ext uri="{FF2B5EF4-FFF2-40B4-BE49-F238E27FC236}">
                <a16:creationId xmlns:a16="http://schemas.microsoft.com/office/drawing/2014/main" id="{FDA1387E-197B-1EDE-2C3B-06BB21213D28}"/>
              </a:ext>
            </a:extLst>
          </p:cNvPr>
          <p:cNvGrpSpPr/>
          <p:nvPr/>
        </p:nvGrpSpPr>
        <p:grpSpPr>
          <a:xfrm>
            <a:off x="6454770" y="4626718"/>
            <a:ext cx="2626166" cy="2045897"/>
            <a:chOff x="6454770" y="4626718"/>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the Number of Sellers</a:t>
              </a:r>
            </a:p>
          </p:txBody>
        </p:sp>
      </p:grpSp>
    </p:spTree>
    <p:extLst>
      <p:ext uri="{BB962C8B-B14F-4D97-AF65-F5344CB8AC3E}">
        <p14:creationId xmlns:p14="http://schemas.microsoft.com/office/powerpoint/2010/main" val="2184169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dam Smith's invisible hand theory states that the market works as if guided by an invisible hand.">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Smith's invisible hand theory states that the market works as if guided by an invisible hand.</a:t>
              </a:r>
            </a:p>
          </p:txBody>
        </p:sp>
      </p:grpSp>
      <p:grpSp>
        <p:nvGrpSpPr>
          <p:cNvPr id="33" name="Group 32" descr="Smith wrote that markets, if left alone, are the best and most efficient way of allocating scarce resources.">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wrote that markets, if left alone, are the best and most efficient way of allocating scarce resources.</a:t>
              </a:r>
            </a:p>
          </p:txBody>
        </p:sp>
      </p:grpSp>
      <p:grpSp>
        <p:nvGrpSpPr>
          <p:cNvPr id="13" name="Group 12" descr="The interaction of buyers and sellers in a market, each pursuing their own self-interest, leads to the most efficient market outcome.">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interaction of buyers and sellers in a market, each pursuing their own self-interest, leads to the most efficient market outcome.</a:t>
              </a:r>
            </a:p>
          </p:txBody>
        </p:sp>
      </p:grp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Conditions for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weather and climate will affect the cost of production for many agricultural products.">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weather and climate will affect the cost of production for many agricultural products.</a:t>
              </a:r>
            </a:p>
          </p:txBody>
        </p:sp>
      </p:grpSp>
      <p:grpSp>
        <p:nvGrpSpPr>
          <p:cNvPr id="12" name="Group 11" descr="If natural conditions are favorable, supply will increase, and the curve will shift right.">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natural conditions are favorable, supply will increase, and the curve will shift right.</a:t>
              </a:r>
            </a:p>
          </p:txBody>
        </p:sp>
      </p:grpSp>
      <p:grpSp>
        <p:nvGrpSpPr>
          <p:cNvPr id="5" name="Group 4" descr="If conditions are not favorable, supply will be hampered, and the curve will shift left.">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conditions are not favorable, supply will be hampered, and the curve will shift left.</a:t>
              </a:r>
            </a:p>
          </p:txBody>
        </p:sp>
      </p:grpSp>
      <p:pic>
        <p:nvPicPr>
          <p:cNvPr id="8" name="Graphic 7">
            <a:extLst>
              <a:ext uri="{FF2B5EF4-FFF2-40B4-BE49-F238E27FC236}">
                <a16:creationId xmlns:a16="http://schemas.microsoft.com/office/drawing/2014/main" id="{902793FA-98DB-47CD-B555-DAE05A0BF6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spTree>
    <p:extLst>
      <p:ext uri="{BB962C8B-B14F-4D97-AF65-F5344CB8AC3E}">
        <p14:creationId xmlns:p14="http://schemas.microsoft.com/office/powerpoint/2010/main" val="2173992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hift in supply means a change in the quantity supplied at every price.">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supply </a:t>
              </a:r>
              <a:r>
                <a:rPr lang="en-US" sz="2000" dirty="0">
                  <a:solidFill>
                    <a:schemeClr val="bg1"/>
                  </a:solidFill>
                </a:rPr>
                <a:t>means a change in the quantity supplied at every price.</a:t>
              </a:r>
            </a:p>
          </p:txBody>
        </p:sp>
      </p:grpSp>
      <p:grpSp>
        <p:nvGrpSpPr>
          <p:cNvPr id="11" name="Group 10" descr="A firm produces goods and services using combinations of labor, materials, and machinery (inputs or factors of production).">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produces goods and services using combinations of labor, materials, and machinery (</a:t>
              </a:r>
              <a:r>
                <a:rPr lang="en-US" sz="2000" b="1" dirty="0">
                  <a:solidFill>
                    <a:schemeClr val="bg1"/>
                  </a:solidFill>
                </a:rPr>
                <a:t>inputs</a:t>
              </a:r>
              <a:r>
                <a:rPr lang="en-US" sz="2000" dirty="0">
                  <a:solidFill>
                    <a:schemeClr val="bg1"/>
                  </a:solidFill>
                </a:rPr>
                <a:t> or </a:t>
              </a:r>
              <a:r>
                <a:rPr lang="en-US" sz="2000" b="1" dirty="0">
                  <a:solidFill>
                    <a:schemeClr val="bg1"/>
                  </a:solidFill>
                </a:rPr>
                <a:t>factors of production</a:t>
              </a:r>
              <a:r>
                <a:rPr lang="en-US" sz="2000" dirty="0">
                  <a:solidFill>
                    <a:schemeClr val="bg1"/>
                  </a:solidFill>
                </a:rPr>
                <a:t>).</a:t>
              </a:r>
            </a:p>
          </p:txBody>
        </p:sp>
      </p:grpSp>
      <p:grpSp>
        <p:nvGrpSpPr>
          <p:cNvPr id="14" name="Group 13" descr="When a firm's profits increase, it is more motivated to increase output since the more it produces, the more profit it will earn.">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firm's profits increase, it is more motivated to increase output since the more it produces, the more profit it will earn.</a:t>
              </a:r>
            </a:p>
          </p:txBody>
        </p:sp>
      </p:grpSp>
      <p:grpSp>
        <p:nvGrpSpPr>
          <p:cNvPr id="17" name="Group 16" descr="When costs of production fall, a firm will tend to supply a larger quantity at any given price for its output.">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showing the supply for cars and two possible shifts of the supply curve based on changes in costs of production.">
            <a:extLst>
              <a:ext uri="{FF2B5EF4-FFF2-40B4-BE49-F238E27FC236}">
                <a16:creationId xmlns:a16="http://schemas.microsoft.com/office/drawing/2014/main" id="{1073532F-266A-ADD1-6BD3-62717242B6EB}"/>
              </a:ext>
            </a:extLst>
          </p:cNvPr>
          <p:cNvPicPr>
            <a:picLocks noChangeAspect="1"/>
          </p:cNvPicPr>
          <p:nvPr/>
        </p:nvPicPr>
        <p:blipFill>
          <a:blip r:embed="rId3"/>
          <a:stretch>
            <a:fillRect/>
          </a:stretch>
        </p:blipFill>
        <p:spPr>
          <a:xfrm>
            <a:off x="843343" y="1326179"/>
            <a:ext cx="5577777" cy="3946592"/>
          </a:xfrm>
          <a:prstGeom prst="rect">
            <a:avLst/>
          </a:prstGeom>
        </p:spPr>
      </p:pic>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When costs of production fall, a firm will tend to supply a larger quantity at any given price for its output. We can show this with a rightward shift in the supply curve.</a:t>
            </a:r>
          </a:p>
        </p:txBody>
      </p:sp>
    </p:spTree>
    <p:extLst>
      <p:ext uri="{BB962C8B-B14F-4D97-AF65-F5344CB8AC3E}">
        <p14:creationId xmlns:p14="http://schemas.microsoft.com/office/powerpoint/2010/main" val="2061962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Technological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a firm discovers a new technology that allows the firm to produce at a lower cost, the supply curve will shift to the right as well.">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discovers a new technology that allows the firm to produce at a lower cost, the supply curve will shift to the right as well.</a:t>
              </a:r>
            </a:p>
          </p:txBody>
        </p:sp>
      </p:grpSp>
      <p:grpSp>
        <p:nvGrpSpPr>
          <p:cNvPr id="12" name="Group 11" descr="The Green Revolution, focused on breeding improved seeds for basic crops, doubled production per acre in some counties.">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Green Revolution, focused on breeding improved seeds for basic crops, doubled production per acre in some countries.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Regulation, Taxes, Etc.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olicies can affect the cost of production and the supply curve through taxes, regulations, and subsidies.">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can affect the cost of production and the supply curve through taxes, regulations, and subsidies.</a:t>
              </a:r>
            </a:p>
          </p:txBody>
        </p:sp>
      </p:grpSp>
      <p:grpSp>
        <p:nvGrpSpPr>
          <p:cNvPr id="11" name="Group 10" descr="Businesses treat taxes as costs, and higher costs decrease supply and shift the supply curve leftward.">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treat taxes as costs, and higher costs decrease supply and shift the supply curve leftward.</a:t>
              </a:r>
            </a:p>
          </p:txBody>
        </p:sp>
      </p:grpSp>
      <p:grpSp>
        <p:nvGrpSpPr>
          <p:cNvPr id="5" name="Group 4" descr="Complying with regulations, like requiring firms to spend money to provide a cleaner environment, also shift the supply curve leftward.">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regulations, like requiring firms to spend money to provide a cleaner environment, also shift the supply curve leftward.</a:t>
              </a:r>
            </a:p>
          </p:txBody>
        </p:sp>
      </p:grpSp>
      <p:grpSp>
        <p:nvGrpSpPr>
          <p:cNvPr id="14" name="Group 13" descr="Government subsidies reduce the cost of production and increase supply at every given price, shifting the supply curve rightward.">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Tree>
    <p:extLst>
      <p:ext uri="{BB962C8B-B14F-4D97-AF65-F5344CB8AC3E}">
        <p14:creationId xmlns:p14="http://schemas.microsoft.com/office/powerpoint/2010/main" val="180547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algn="ctr"/>
            <a:r>
              <a:rPr lang="en-US" sz="20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often use the </a:t>
            </a:r>
            <a:r>
              <a:rPr lang="en-US" sz="2000" i="1" dirty="0">
                <a:solidFill>
                  <a:schemeClr val="bg1"/>
                </a:solidFill>
              </a:rPr>
              <a:t>ceteris paribus </a:t>
            </a:r>
            <a:r>
              <a:rPr lang="en-US" sz="2000" dirty="0">
                <a:solidFill>
                  <a:schemeClr val="bg1"/>
                </a:solidFill>
              </a:rPr>
              <a:t>or "other things being equal" assumption.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demand curve shifts, there is a different quantity demanded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supply curve shifts, there is a different quantity supplied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044350" y="1795042"/>
            <a:ext cx="8103299"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a:extLst>
              <a:ext uri="{C183D7F6-B498-43B3-948B-1728B52AA6E4}">
                <adec:decorative xmlns:adec="http://schemas.microsoft.com/office/drawing/2017/decorative" val="1"/>
              </a:ext>
            </a:extLst>
          </p:cNvPr>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413644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Consider an economic event, like something that affects demand or supply. How does this economic event affect equilibrium price and quantity? The question can be analyzed using the four-step process.">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
        <p:nvSpPr>
          <p:cNvPr id="3" name="Arrow: Right 2">
            <a:extLst>
              <a:ext uri="{FF2B5EF4-FFF2-40B4-BE49-F238E27FC236}">
                <a16:creationId xmlns:a16="http://schemas.microsoft.com/office/drawing/2014/main" id="{02FFFBE2-3EEA-4F94-8B1E-61EEAAA8186F}"/>
              </a:ext>
              <a:ext uri="{C183D7F6-B498-43B3-948B-1728B52AA6E4}">
                <adec:decorative xmlns:adec="http://schemas.microsoft.com/office/drawing/2017/decorative" val="1"/>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B7E843D8-772A-B4E4-CE6A-6A269BA4263C}"/>
              </a:ext>
            </a:extLst>
          </p:cNvPr>
          <p:cNvGrpSpPr/>
          <p:nvPr/>
        </p:nvGrpSpPr>
        <p:grpSpPr>
          <a:xfrm>
            <a:off x="777434" y="3769002"/>
            <a:ext cx="2340029" cy="2031325"/>
            <a:chOff x="777434" y="3769002"/>
            <a:chExt cx="2340029" cy="2031325"/>
          </a:xfrm>
        </p:grpSpPr>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4" name="Group 3" descr="Step 2: Decide whether the economic change you are analyzing affects demand or supply.">
            <a:extLst>
              <a:ext uri="{FF2B5EF4-FFF2-40B4-BE49-F238E27FC236}">
                <a16:creationId xmlns:a16="http://schemas.microsoft.com/office/drawing/2014/main" id="{06FC023D-74FF-46AA-DF5C-F73311B0984A}"/>
              </a:ext>
            </a:extLst>
          </p:cNvPr>
          <p:cNvGrpSpPr/>
          <p:nvPr/>
        </p:nvGrpSpPr>
        <p:grpSpPr>
          <a:xfrm>
            <a:off x="3399129" y="3769002"/>
            <a:ext cx="2325413" cy="2031325"/>
            <a:chOff x="3399129" y="3769002"/>
            <a:chExt cx="2325413" cy="2031325"/>
          </a:xfrm>
        </p:grpSpPr>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2" name="Group 1" descr="Step 4: Identify the new equilibrium price and quantity, and compare the original equilibrium to the new equilibrium.">
            <a:extLst>
              <a:ext uri="{FF2B5EF4-FFF2-40B4-BE49-F238E27FC236}">
                <a16:creationId xmlns:a16="http://schemas.microsoft.com/office/drawing/2014/main" id="{E525159C-994D-AF01-31BF-1E6383D7D2A1}"/>
              </a:ext>
            </a:extLst>
          </p:cNvPr>
          <p:cNvGrpSpPr/>
          <p:nvPr/>
        </p:nvGrpSpPr>
        <p:grpSpPr>
          <a:xfrm>
            <a:off x="8634661" y="3769001"/>
            <a:ext cx="2325414" cy="2031325"/>
            <a:chOff x="8634661" y="3769001"/>
            <a:chExt cx="2325414" cy="2031325"/>
          </a:xfrm>
        </p:grpSpPr>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1783318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Demand is the amount of a good or service that consumers wish to purchase at each price.">
            <a:extLst>
              <a:ext uri="{FF2B5EF4-FFF2-40B4-BE49-F238E27FC236}">
                <a16:creationId xmlns:a16="http://schemas.microsoft.com/office/drawing/2014/main" id="{A05B3A9D-A752-4776-DC9C-57306D0A6C51}"/>
              </a:ext>
            </a:extLst>
          </p:cNvPr>
          <p:cNvPicPr>
            <a:picLocks noChangeAspect="1"/>
          </p:cNvPicPr>
          <p:nvPr/>
        </p:nvPicPr>
        <p:blipFill>
          <a:blip r:embed="rId3"/>
          <a:stretch>
            <a:fillRect/>
          </a:stretch>
        </p:blipFill>
        <p:spPr>
          <a:xfrm>
            <a:off x="2324583" y="1721188"/>
            <a:ext cx="7542833" cy="3415623"/>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Step 1: Draw a demand and supply model to illustrate the market for salmon in the year before the good weather conditions began. &#10;&#10;Step 2: Did the economic event affect supply or demand? &#10;&#10;Step 3: Was the effect on supply an increase or a decrease? &#10;&#10;Step 4: Compare the new equilibrium price and quantity to the original equilibrium.">
            <a:extLst>
              <a:ext uri="{FF2B5EF4-FFF2-40B4-BE49-F238E27FC236}">
                <a16:creationId xmlns:a16="http://schemas.microsoft.com/office/drawing/2014/main" id="{CE697D74-5C98-2A16-D8FD-FF07548576AD}"/>
              </a:ext>
            </a:extLst>
          </p:cNvPr>
          <p:cNvGrpSpPr/>
          <p:nvPr/>
        </p:nvGrpSpPr>
        <p:grpSpPr>
          <a:xfrm>
            <a:off x="1702676" y="1383374"/>
            <a:ext cx="9144000" cy="3286944"/>
            <a:chOff x="1702676" y="1383374"/>
            <a:chExt cx="9144000" cy="3286944"/>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grpSp>
    </p:spTree>
    <p:extLst>
      <p:ext uri="{BB962C8B-B14F-4D97-AF65-F5344CB8AC3E}">
        <p14:creationId xmlns:p14="http://schemas.microsoft.com/office/powerpoint/2010/main" val="1062470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124" name="Picture 4" descr="A graph representing the four-step process in the context of supply of salmon. It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2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In the real world, many factors that affect demand and supply can change all at on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descr="For example, the demand for cars might increase because of rising incomes, and it might decrease because of rising gasoline price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29" name="Group 28" descr="Likewise, the supply of cars might increase because of innovative new technologies, and it might decrease as a result of regulations.">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grpSp>
        <p:nvGrpSpPr>
          <p:cNvPr id="15" name="Group 14" descr="An economist sorts out all interconnected events by assuming ceteris paribus for each and combining the analyses to see the net effect.">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spTree>
    <p:extLst>
      <p:ext uri="{BB962C8B-B14F-4D97-AF65-F5344CB8AC3E}">
        <p14:creationId xmlns:p14="http://schemas.microsoft.com/office/powerpoint/2010/main" val="306483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859072-725D-4CDC-8322-934DF68FD93A}"/>
              </a:ext>
            </a:extLst>
          </p:cNvPr>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69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 uri="{C183D7F6-B498-43B3-948B-1728B52AA6E4}">
                <adec:decorative xmlns:adec="http://schemas.microsoft.com/office/drawing/2017/decorative" val="1"/>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945CBEDE-71C8-2B96-8735-34DE3A550DD2}"/>
              </a:ext>
            </a:extLst>
          </p:cNvPr>
          <p:cNvGrpSpPr/>
          <p:nvPr/>
        </p:nvGrpSpPr>
        <p:grpSpPr>
          <a:xfrm>
            <a:off x="777434" y="3222439"/>
            <a:ext cx="2340029" cy="2031325"/>
            <a:chOff x="777434" y="3222439"/>
            <a:chExt cx="2340029" cy="2031325"/>
          </a:xfrm>
        </p:grpSpPr>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6" name="Group 5" descr="Step 2: Decide whether the economic change you are analyzing affects demand or supply.">
            <a:extLst>
              <a:ext uri="{FF2B5EF4-FFF2-40B4-BE49-F238E27FC236}">
                <a16:creationId xmlns:a16="http://schemas.microsoft.com/office/drawing/2014/main" id="{32859A09-B20A-F13E-89DE-B5950CC7B5B4}"/>
              </a:ext>
            </a:extLst>
          </p:cNvPr>
          <p:cNvGrpSpPr/>
          <p:nvPr/>
        </p:nvGrpSpPr>
        <p:grpSpPr>
          <a:xfrm>
            <a:off x="3399129" y="3222439"/>
            <a:ext cx="2325413" cy="2031325"/>
            <a:chOff x="3399129" y="3222439"/>
            <a:chExt cx="2325413" cy="2031325"/>
          </a:xfrm>
        </p:grpSpPr>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3" name="Group 2" descr="Step 4: Identify the new equilibrium price and quantity, and compare the original equilibrium to the new equilibrium.">
            <a:extLst>
              <a:ext uri="{FF2B5EF4-FFF2-40B4-BE49-F238E27FC236}">
                <a16:creationId xmlns:a16="http://schemas.microsoft.com/office/drawing/2014/main" id="{B272611A-33C3-4BB3-5549-BAF4E34E47E4}"/>
              </a:ext>
            </a:extLst>
          </p:cNvPr>
          <p:cNvGrpSpPr/>
          <p:nvPr/>
        </p:nvGrpSpPr>
        <p:grpSpPr>
          <a:xfrm>
            <a:off x="8634661" y="3222438"/>
            <a:ext cx="2325414" cy="2031325"/>
            <a:chOff x="8634661" y="3222438"/>
            <a:chExt cx="2325414" cy="2031325"/>
          </a:xfrm>
        </p:grpSpPr>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890061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036544" y="2970003"/>
            <a:ext cx="10118912"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Ceilings and Price Floors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79932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Quantity Demanded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Quantity demanded is the number of units a consumer is willing to buy at a specific price.">
            <a:extLst>
              <a:ext uri="{FF2B5EF4-FFF2-40B4-BE49-F238E27FC236}">
                <a16:creationId xmlns:a16="http://schemas.microsoft.com/office/drawing/2014/main" id="{B64B4FE0-B9C3-B325-9F74-D9AE3B78AB33}"/>
              </a:ext>
            </a:extLst>
          </p:cNvPr>
          <p:cNvPicPr>
            <a:picLocks noChangeAspect="1"/>
          </p:cNvPicPr>
          <p:nvPr/>
        </p:nvPicPr>
        <p:blipFill>
          <a:blip r:embed="rId3"/>
          <a:stretch>
            <a:fillRect/>
          </a:stretch>
        </p:blipFill>
        <p:spPr>
          <a:xfrm>
            <a:off x="2434266" y="1574759"/>
            <a:ext cx="7323467" cy="3539499"/>
          </a:xfrm>
          <a:prstGeom prst="rect">
            <a:avLst/>
          </a:prstGeom>
        </p:spPr>
      </p:pic>
    </p:spTree>
    <p:extLst>
      <p:ext uri="{BB962C8B-B14F-4D97-AF65-F5344CB8AC3E}">
        <p14:creationId xmlns:p14="http://schemas.microsoft.com/office/powerpoint/2010/main" val="3643708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Set Price Ceilings or Price Floors?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t is often assumed that markets are free; that is, they operate with no government intervention, but this is not always the case.">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often assumed that markets are free; that is, they operate with no government intervention, but this is not always the case.</a:t>
              </a:r>
            </a:p>
          </p:txBody>
        </p:sp>
      </p:grpSp>
      <p:grpSp>
        <p:nvGrpSpPr>
          <p:cNvPr id="7" name="Group 6" descr="Controversy often surrounds the prices and quantities established by demand and supply, especially for products considered necessities.">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Controversy often surrounds the prices and quantities established by demand and supply, especially for products considered necessities.</a:t>
              </a:r>
            </a:p>
          </p:txBody>
        </p:sp>
      </p:grpSp>
      <p:grpSp>
        <p:nvGrpSpPr>
          <p:cNvPr id="10" name="Group 9" descr="Discontent over prices often pressures politicians, who may then pass legislation to prevent a price from becoming too high or too low.">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Discontent over prices often pressures politicians, who may then pass legislation to prevent a price from becoming too high or too low.</a:t>
              </a:r>
            </a:p>
          </p:txBody>
        </p:sp>
      </p:grpSp>
      <p:grpSp>
        <p:nvGrpSpPr>
          <p:cNvPr id="16" name="Group 15" descr="Governments can pass laws affecting market outcomes, but no law can negate economic principles.">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pass laws affecting market outcomes, but no law can negate economic principles.</a:t>
              </a:r>
            </a:p>
          </p:txBody>
        </p:sp>
      </p:grpSp>
    </p:spTree>
    <p:extLst>
      <p:ext uri="{BB962C8B-B14F-4D97-AF65-F5344CB8AC3E}">
        <p14:creationId xmlns:p14="http://schemas.microsoft.com/office/powerpoint/2010/main" val="2456838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government will set price controls in the form of price ceilings and price floors, which can be either binding or nonbinding.">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algn="ctr"/>
              <a:r>
                <a:rPr lang="en-US" sz="2000" dirty="0">
                  <a:solidFill>
                    <a:schemeClr val="bg1"/>
                  </a:solidFill>
                </a:rPr>
                <a:t>The government will set </a:t>
              </a:r>
              <a:r>
                <a:rPr lang="en-US" sz="2000" b="1" dirty="0">
                  <a:solidFill>
                    <a:schemeClr val="bg1"/>
                  </a:solidFill>
                </a:rPr>
                <a:t>price controls</a:t>
              </a:r>
              <a:r>
                <a:rPr lang="en-US" sz="2000" dirty="0">
                  <a:solidFill>
                    <a:schemeClr val="bg1"/>
                  </a:solidFill>
                </a:rPr>
                <a:t> in the form of </a:t>
              </a:r>
              <a:r>
                <a:rPr lang="en-US" sz="2000" b="1" dirty="0">
                  <a:solidFill>
                    <a:schemeClr val="bg1"/>
                  </a:solidFill>
                </a:rPr>
                <a:t>price ceilings </a:t>
              </a:r>
              <a:r>
                <a:rPr lang="en-US" sz="2000" dirty="0">
                  <a:solidFill>
                    <a:schemeClr val="bg1"/>
                  </a:solidFill>
                </a:rPr>
                <a:t>and </a:t>
              </a:r>
              <a:r>
                <a:rPr lang="en-US" sz="2000" b="1" dirty="0">
                  <a:solidFill>
                    <a:schemeClr val="bg1"/>
                  </a:solidFill>
                </a:rPr>
                <a:t>price floors</a:t>
              </a:r>
              <a:r>
                <a:rPr lang="en-US" sz="2000" dirty="0">
                  <a:solidFill>
                    <a:schemeClr val="bg1"/>
                  </a:solidFill>
                </a:rPr>
                <a:t>, which can be either binding or nonbinding.</a:t>
              </a:r>
            </a:p>
          </p:txBody>
        </p:sp>
      </p:grp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1036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a legal maximum price that one pays for some good or serv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ceiling </a:t>
              </a:r>
              <a:r>
                <a:rPr lang="en-US" sz="2000" dirty="0">
                  <a:solidFill>
                    <a:schemeClr val="bg1"/>
                  </a:solidFill>
                </a:rPr>
                <a:t>is a legal maximum price that one pays for some good or service.</a:t>
              </a:r>
            </a:p>
          </p:txBody>
        </p:sp>
      </p:grpSp>
      <p:grpSp>
        <p:nvGrpSpPr>
          <p:cNvPr id="18" name="Group 17" descr="A government imposes price ceilings in order to keep the price of some necessary good or service affordable.">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imposes price ceilings in order to keep the price of some necessary good or service affordable.</a:t>
              </a:r>
            </a:p>
          </p:txBody>
        </p:sp>
      </p:grpSp>
      <p:grpSp>
        <p:nvGrpSpPr>
          <p:cNvPr id="28" name="Group 27" descr="For example, the government could set a price ceiling on rent to prevent housing from becoming too expensive.">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set a price ceiling on rent to prevent housing from becoming too expensive.</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7706451B-937C-2E9C-D644-1D093296E33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binding if set below the equilibrium price, as it forces a lower pr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is binding if set below the equilibrium price, as it forces a lower price.</a:t>
              </a:r>
            </a:p>
          </p:txBody>
        </p:sp>
      </p:grpSp>
      <p:grpSp>
        <p:nvGrpSpPr>
          <p:cNvPr id="18" name="Group 17" descr="A binding price ceiling initially creates a shortage, as quantity demanded will exceed quantity supplied.">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ceiling initially creates a shortage, as quantity demanded will exceed quantity supplied.</a:t>
              </a:r>
            </a:p>
          </p:txBody>
        </p:sp>
      </p:grpSp>
      <p:grpSp>
        <p:nvGrpSpPr>
          <p:cNvPr id="28" name="Group 27" descr="A price ceiling above the equilibrium price will not be binding, as the equilibrium point has not yet reached the ceiling.">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above the equilibrium price will not be binding, as the equilibrium point has not yet reached the ceiling.</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079B9514-CCD0-C452-E935-CCBEEB06196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price floor is the lowest price that one can legally pay for some good or service.">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floor </a:t>
              </a:r>
              <a:r>
                <a:rPr lang="en-US" sz="2000" dirty="0">
                  <a:solidFill>
                    <a:schemeClr val="bg1"/>
                  </a:solidFill>
                </a:rPr>
                <a:t>is the lowest price that one can legally pay for some good or service.</a:t>
              </a:r>
            </a:p>
          </p:txBody>
        </p:sp>
      </p:grpSp>
      <p:grpSp>
        <p:nvGrpSpPr>
          <p:cNvPr id="31" name="Group 30" descr="Price floors are sometimes called &quot;price supports&quot; because they support a price by preventing it from falling below a certain leve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are sometimes called "price supports" because they support a price by preventing it from falling below a certain level.</a:t>
              </a:r>
            </a:p>
          </p:txBody>
        </p:sp>
      </p:grpSp>
      <p:grpSp>
        <p:nvGrpSpPr>
          <p:cNvPr id="14" name="Group 13" descr="A price floor helps producers because it holds up a price the government feels is too low.">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helps producers because it holds up a price the government feels is too low.</a:t>
              </a:r>
            </a:p>
          </p:txBody>
        </p:sp>
      </p:grpSp>
      <p:grpSp>
        <p:nvGrpSpPr>
          <p:cNvPr id="17" name="Group 16" descr="Perhaps the best-known example of a price floor is the minimum wage, which guarantees a basic standard of living for workers.">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the best-known example of a price floor is the minimum wage, which guarantees a basic standard of living for workers.</a:t>
              </a:r>
            </a:p>
          </p:txBody>
        </p:sp>
      </p:grpSp>
    </p:spTree>
    <p:extLst>
      <p:ext uri="{BB962C8B-B14F-4D97-AF65-F5344CB8AC3E}">
        <p14:creationId xmlns:p14="http://schemas.microsoft.com/office/powerpoint/2010/main" val="2758336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ce floor is binding if set above the equilibrium price, as it forces a higher price.">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is binding if set above the equilibrium price, as it forces a higher price.</a:t>
              </a:r>
            </a:p>
          </p:txBody>
        </p:sp>
      </p:grpSp>
      <p:grpSp>
        <p:nvGrpSpPr>
          <p:cNvPr id="21" name="Group 20" descr="A binding price floor initially creates a surplus, as quantity supplied will exceed quantity demanded.">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floor initially creates a surplus, as quantity supplied will exceed quantity demanded.</a:t>
              </a:r>
            </a:p>
          </p:txBody>
        </p:sp>
      </p:grpSp>
      <p:grpSp>
        <p:nvGrpSpPr>
          <p:cNvPr id="24" name="Group 23" descr="A price floor below the equilibrium price will not be binding, as the equilibrium point has not yet surpassed the floor.">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below the equilibrium price will not be binding, as the equilibrium point has not yet surpassed the floor.</a:t>
              </a:r>
            </a:p>
          </p:txBody>
        </p:sp>
      </p:grpSp>
      <p:pic>
        <p:nvPicPr>
          <p:cNvPr id="3"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E785EC58-4F8C-C1B5-D8EB-E108DD08D399}"/>
              </a:ext>
            </a:extLst>
          </p:cNvPr>
          <p:cNvPicPr>
            <a:picLocks noChangeAspect="1"/>
          </p:cNvPicPr>
          <p:nvPr/>
        </p:nvPicPr>
        <p:blipFill>
          <a:blip r:embed="rId3"/>
          <a:stretch>
            <a:fillRect/>
          </a:stretch>
        </p:blipFill>
        <p:spPr>
          <a:xfrm>
            <a:off x="5726344" y="1553488"/>
            <a:ext cx="5133440" cy="4592187"/>
          </a:xfrm>
          <a:prstGeom prst="rect">
            <a:avLst/>
          </a:prstGeom>
        </p:spPr>
      </p:pic>
    </p:spTree>
    <p:extLst>
      <p:ext uri="{BB962C8B-B14F-4D97-AF65-F5344CB8AC3E}">
        <p14:creationId xmlns:p14="http://schemas.microsoft.com/office/powerpoint/2010/main" val="10028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Opponents of the minimum wage often argue that since the minimum wage is a price floor, it creates a surplus of workers, which is unemployment. Others who favor the minimum wage argue&#10;that the minimum wage does not contribute to unemployment. Use demand and/or supply curves to explain how the minimum wage may not contribute to unemployment.">
            <a:extLst>
              <a:ext uri="{FF2B5EF4-FFF2-40B4-BE49-F238E27FC236}">
                <a16:creationId xmlns:a16="http://schemas.microsoft.com/office/drawing/2014/main" id="{37570320-C144-8A5E-ED0E-B5A00660603A}"/>
              </a:ext>
            </a:extLst>
          </p:cNvPr>
          <p:cNvGrpSpPr/>
          <p:nvPr/>
        </p:nvGrpSpPr>
        <p:grpSpPr>
          <a:xfrm>
            <a:off x="1670329" y="1475860"/>
            <a:ext cx="8997672" cy="2848566"/>
            <a:chOff x="1670329" y="1475860"/>
            <a:chExt cx="8997672" cy="2848566"/>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r>
                <a:rPr lang="en-US" sz="2400" dirty="0">
                  <a:solidFill>
                    <a:schemeClr val="bg1"/>
                  </a:solidFill>
                </a:rPr>
                <a:t>Opponents of the minimum wage often argue that since the minimum wage is a price floor, it creates a surplus of workers, which is unemployment. Others who favor the minimum wage argue</a:t>
              </a:r>
            </a:p>
            <a:p>
              <a:r>
                <a:rPr lang="en-US" sz="2400" dirty="0">
                  <a:solidFill>
                    <a:schemeClr val="bg1"/>
                  </a:solidFill>
                </a:rPr>
                <a:t>that the minimum wage does not contribute to unemployment. Use demand and/or supply curves to explain how the minimum wage may not contribute to unemployment.</a:t>
              </a:r>
            </a:p>
          </p:txBody>
        </p:sp>
      </p:grpSp>
    </p:spTree>
    <p:extLst>
      <p:ext uri="{BB962C8B-B14F-4D97-AF65-F5344CB8AC3E}">
        <p14:creationId xmlns:p14="http://schemas.microsoft.com/office/powerpoint/2010/main" val="20212702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Unintended Consequences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first rule of economics is you do not get something for nothing—everything has an opportunity cost.">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rule of economics is you do not get something for nothing; everything has an opportunity cost. </a:t>
              </a:r>
            </a:p>
          </p:txBody>
        </p:sp>
      </p:grpSp>
      <p:grpSp>
        <p:nvGrpSpPr>
          <p:cNvPr id="31" name="Group 30" descr="If a price ceiling forces a lower price, then the quality may diminish, such as lower quality housing following rent contro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price ceiling forces a lower price, then the quality may diminish, such as lower quality housing following rent control.</a:t>
              </a:r>
            </a:p>
          </p:txBody>
        </p:sp>
      </p:grpSp>
      <p:grpSp>
        <p:nvGrpSpPr>
          <p:cNvPr id="14" name="Group 13" descr="In the case of agriculture, farmers can benefit from a price floor, but taxpayers and consumers of food will pay the costs.">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agriculture, farmers can benefit from a price floor, but taxpayers and consumers of food will pay the costs. </a:t>
              </a:r>
            </a:p>
          </p:txBody>
        </p:sp>
      </p:grpSp>
      <p:grpSp>
        <p:nvGrpSpPr>
          <p:cNvPr id="17" name="Group 16" descr="Price controls usually cause a shortage/surplus, meaning the market is not in its natural equilibrium.">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controls usually cause a shortage/surplus, meaning the market is not in its natural equilibrium.</a:t>
              </a:r>
            </a:p>
          </p:txBody>
        </p:sp>
      </p:grpSp>
    </p:spTree>
    <p:extLst>
      <p:ext uri="{BB962C8B-B14F-4D97-AF65-F5344CB8AC3E}">
        <p14:creationId xmlns:p14="http://schemas.microsoft.com/office/powerpoint/2010/main" val="864188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ceilings prevent a price from rising above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ceiling is set below the equilibrium price, quantity demanded will exceed quantity supplied, and excess demand or shortages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prevent a price from falling below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floor is set above the equilibrium price, quantity supplied will exceed quantity demanded, and excess supply or surpluses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and price ceilings often lead to unintended consequences.</a:t>
            </a:r>
          </a:p>
          <a:p>
            <a:endParaRPr lang="en-US" sz="2000" dirty="0">
              <a:solidFill>
                <a:schemeClr val="bg1"/>
              </a:solidFill>
            </a:endParaRPr>
          </a:p>
        </p:txBody>
      </p:sp>
    </p:spTree>
    <p:extLst>
      <p:ext uri="{BB962C8B-B14F-4D97-AF65-F5344CB8AC3E}">
        <p14:creationId xmlns:p14="http://schemas.microsoft.com/office/powerpoint/2010/main" val="3583637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638337" y="2968154"/>
            <a:ext cx="10915325"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Efficiency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528444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demand says that as price increases, the quantity demanded falls, and as price decreases, the quantity demanded rises.">
            <a:extLst>
              <a:ext uri="{FF2B5EF4-FFF2-40B4-BE49-F238E27FC236}">
                <a16:creationId xmlns:a16="http://schemas.microsoft.com/office/drawing/2014/main" id="{A46BE689-773E-36D6-83A4-6B820C6D62AD}"/>
              </a:ext>
            </a:extLst>
          </p:cNvPr>
          <p:cNvPicPr>
            <a:picLocks noChangeAspect="1"/>
          </p:cNvPicPr>
          <p:nvPr/>
        </p:nvPicPr>
        <p:blipFill>
          <a:blip r:embed="rId3"/>
          <a:stretch>
            <a:fillRect/>
          </a:stretch>
        </p:blipFill>
        <p:spPr>
          <a:xfrm>
            <a:off x="2090178" y="1804761"/>
            <a:ext cx="8011643" cy="3248478"/>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familiar demand and supply diagram holds within it the concept of economic efficiency.">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familiar demand and supply diagram holds within it the concept of economic efficiency.</a:t>
              </a:r>
            </a:p>
          </p:txBody>
        </p:sp>
      </p:grpSp>
      <p:grpSp>
        <p:nvGrpSpPr>
          <p:cNvPr id="15" name="Group 14" descr="Efficiency in the demand and supply model has the same basic meaning: the economy is getting as much benefit as possible from its scarce resources, and all the possible gains from trade have been achieved.">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in the demand and supply model has the same basic meaning: the economy is getting as much benefit as possible from its scarce resources, and all the possible gains from trade have been achieved.</a:t>
              </a:r>
            </a:p>
          </p:txBody>
        </p:sp>
      </p:grpSp>
      <p:pic>
        <p:nvPicPr>
          <p:cNvPr id="2" name="Picture 1" descr="The graph shows the demand and supply for gasoline where the two curves intersect at the point of equilibrium.">
            <a:extLst>
              <a:ext uri="{FF2B5EF4-FFF2-40B4-BE49-F238E27FC236}">
                <a16:creationId xmlns:a16="http://schemas.microsoft.com/office/drawing/2014/main" id="{F1DF817E-38FE-FD06-ED80-D6B595952511}"/>
              </a:ext>
            </a:extLst>
          </p:cNvPr>
          <p:cNvPicPr>
            <a:picLocks noChangeAspect="1"/>
          </p:cNvPicPr>
          <p:nvPr/>
        </p:nvPicPr>
        <p:blipFill>
          <a:blip r:embed="rId3"/>
          <a:stretch>
            <a:fillRect/>
          </a:stretch>
        </p:blipFill>
        <p:spPr>
          <a:xfrm>
            <a:off x="5988905" y="1581537"/>
            <a:ext cx="5672592" cy="3872352"/>
          </a:xfrm>
          <a:prstGeom prst="rect">
            <a:avLst/>
          </a:prstGeom>
        </p:spPr>
      </p:pic>
      <p:sp>
        <p:nvSpPr>
          <p:cNvPr id="20" name="Oval 19">
            <a:extLst>
              <a:ext uri="{FF2B5EF4-FFF2-40B4-BE49-F238E27FC236}">
                <a16:creationId xmlns:a16="http://schemas.microsoft.com/office/drawing/2014/main" id="{8A8CC7D6-3EEB-43D8-AD4B-FE7ACA64AC38}"/>
              </a:ext>
              <a:ext uri="{C183D7F6-B498-43B3-948B-1728B52AA6E4}">
                <adec:decorative xmlns:adec="http://schemas.microsoft.com/office/drawing/2017/decorative" val="1"/>
              </a:ext>
            </a:extLst>
          </p:cNvPr>
          <p:cNvSpPr/>
          <p:nvPr/>
        </p:nvSpPr>
        <p:spPr>
          <a:xfrm rot="5400000">
            <a:off x="9468857" y="2671817"/>
            <a:ext cx="406400" cy="148388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32758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Consumer surplus </a:t>
            </a:r>
            <a:r>
              <a:rPr lang="en-US" sz="2000" dirty="0">
                <a:solidFill>
                  <a:schemeClr val="bg1"/>
                </a:solidFill>
              </a:rPr>
              <a:t>is the difference between the benefit that the consumer receives and the price that the consumer pays.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reflects a consumer's willingness to pay or, in other words, the benefit that consumers expect to receive from consuming a product.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surplus is represented by the area below the demand curve and above the price.</a:t>
            </a:r>
          </a:p>
        </p:txBody>
      </p:sp>
      <p:pic>
        <p:nvPicPr>
          <p:cNvPr id="3" name="Picture 2" descr="A graph showing intersecting supply and demand curves, with a region below the demand curve and above the equilibrium price labeled as consumer surplus">
            <a:extLst>
              <a:ext uri="{FF2B5EF4-FFF2-40B4-BE49-F238E27FC236}">
                <a16:creationId xmlns:a16="http://schemas.microsoft.com/office/drawing/2014/main" id="{07C07916-E34F-10C8-00C9-24470C5E4B51}"/>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10" name="Oval 9">
            <a:extLst>
              <a:ext uri="{FF2B5EF4-FFF2-40B4-BE49-F238E27FC236}">
                <a16:creationId xmlns:a16="http://schemas.microsoft.com/office/drawing/2014/main" id="{D6D9C50B-F0DA-49E6-8520-F60932219BD1}"/>
              </a:ext>
              <a:ext uri="{C183D7F6-B498-43B3-948B-1728B52AA6E4}">
                <adec:decorative xmlns:adec="http://schemas.microsoft.com/office/drawing/2017/decorative" val="1"/>
              </a:ext>
            </a:extLst>
          </p:cNvPr>
          <p:cNvSpPr/>
          <p:nvPr/>
        </p:nvSpPr>
        <p:spPr>
          <a:xfrm rot="5400000">
            <a:off x="7982879" y="2402655"/>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0721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Producer surplus </a:t>
            </a:r>
            <a:r>
              <a:rPr lang="en-US" sz="2000" dirty="0">
                <a:solidFill>
                  <a:schemeClr val="bg1"/>
                </a:solidFill>
              </a:rPr>
              <a:t>is the difference between the price a seller actually gets for a product and the minimum price the seller is willing to accept.</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supply curve shows the quantity that sellers are willing to sell at each price.</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Producer surplus is represented by the area above the supply curve and below the price.</a:t>
            </a:r>
          </a:p>
        </p:txBody>
      </p:sp>
      <p:pic>
        <p:nvPicPr>
          <p:cNvPr id="2" name="Picture 1" descr="A graph showing intersecting supply and demand curves, with a region above the supply curve and below the equilibrium price labeled as producer surplus">
            <a:extLst>
              <a:ext uri="{FF2B5EF4-FFF2-40B4-BE49-F238E27FC236}">
                <a16:creationId xmlns:a16="http://schemas.microsoft.com/office/drawing/2014/main" id="{0008D8BE-6BC8-A4E6-B1F6-AC409476920F}"/>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4" name="Oval 3">
            <a:extLst>
              <a:ext uri="{FF2B5EF4-FFF2-40B4-BE49-F238E27FC236}">
                <a16:creationId xmlns:a16="http://schemas.microsoft.com/office/drawing/2014/main" id="{572FE03E-4B1C-8C3F-0CBB-0EBEB8FE1436}"/>
              </a:ext>
              <a:ext uri="{C183D7F6-B498-43B3-948B-1728B52AA6E4}">
                <adec:decorative xmlns:adec="http://schemas.microsoft.com/office/drawing/2017/decorative" val="1"/>
              </a:ext>
            </a:extLst>
          </p:cNvPr>
          <p:cNvSpPr/>
          <p:nvPr/>
        </p:nvSpPr>
        <p:spPr>
          <a:xfrm rot="5400000">
            <a:off x="7972719" y="2687927"/>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2352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Social surplus </a:t>
            </a:r>
            <a:r>
              <a:rPr lang="en-US" sz="2000" dirty="0">
                <a:solidFill>
                  <a:schemeClr val="bg1"/>
                </a:solidFill>
              </a:rPr>
              <a:t>is the sum of consumer surplus and producer surplus.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also known as economic surplus or total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larger at equilibrium quantity and price than it would be at any other quantity, demonstrating the economic efficiency of the market equilibrium.</a:t>
            </a:r>
          </a:p>
        </p:txBody>
      </p:sp>
      <p:pic>
        <p:nvPicPr>
          <p:cNvPr id="2" name="Picture 1"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4091A9E2-8E2F-BBDB-C623-24406F2DEF69}"/>
              </a:ext>
            </a:extLst>
          </p:cNvPr>
          <p:cNvPicPr>
            <a:picLocks noChangeAspect="1"/>
          </p:cNvPicPr>
          <p:nvPr/>
        </p:nvPicPr>
        <p:blipFill rotWithShape="1">
          <a:blip r:embed="rId3"/>
          <a:srcRect t="6816"/>
          <a:stretch/>
        </p:blipFill>
        <p:spPr>
          <a:xfrm>
            <a:off x="5912067" y="1300468"/>
            <a:ext cx="5952775" cy="5219081"/>
          </a:xfrm>
          <a:prstGeom prst="rect">
            <a:avLst/>
          </a:prstGeom>
        </p:spPr>
      </p:pic>
    </p:spTree>
    <p:extLst>
      <p:ext uri="{BB962C8B-B14F-4D97-AF65-F5344CB8AC3E}">
        <p14:creationId xmlns:p14="http://schemas.microsoft.com/office/powerpoint/2010/main" val="41797653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Inefficiency of Price Floors and Price Ceilings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imposition of a price control will prevent a market from adjusting to its equilibrium price and quantity, creating an inefficient outcome.">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imposition of a price control will prevent a market from adjusting to its equilibrium price and quantity, creating an inefficient outcome.</a:t>
              </a:r>
            </a:p>
          </p:txBody>
        </p:sp>
      </p:grpSp>
      <p:grpSp>
        <p:nvGrpSpPr>
          <p:cNvPr id="8" name="Group 7" descr="Price floors and price ceilings will transfer some consumer surplus to producers or some producer surplus to consumers.">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and price ceilings will transfer some consumer surplus to producers or some producer surplus to consumers.</a:t>
              </a:r>
            </a:p>
          </p:txBody>
        </p:sp>
      </p:grpSp>
      <p:grpSp>
        <p:nvGrpSpPr>
          <p:cNvPr id="11" name="Group 10" descr="The loss in social surplus that occurs when the economy produces at an inefficient quantity is called deadweight loss.">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in social surplus that occurs when the economy produces at an inefficient quantity is called </a:t>
              </a:r>
              <a:r>
                <a:rPr lang="en-US" sz="2000" b="1" dirty="0">
                  <a:solidFill>
                    <a:schemeClr val="bg1"/>
                  </a:solidFill>
                </a:rPr>
                <a:t>deadweight loss</a:t>
              </a:r>
              <a:r>
                <a:rPr lang="en-US" sz="2000" dirty="0">
                  <a:solidFill>
                    <a:schemeClr val="bg1"/>
                  </a:solidFill>
                </a:rPr>
                <a:t>.</a:t>
              </a:r>
            </a:p>
          </p:txBody>
        </p:sp>
      </p:grpSp>
    </p:spTree>
    <p:extLst>
      <p:ext uri="{BB962C8B-B14F-4D97-AF65-F5344CB8AC3E}">
        <p14:creationId xmlns:p14="http://schemas.microsoft.com/office/powerpoint/2010/main" val="32450985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r>
              <a:rPr lang="en-US" sz="2400" dirty="0">
                <a:solidFill>
                  <a:schemeClr val="bg1"/>
                </a:solidFill>
              </a:rPr>
              <a:t>Price ceiling causes shortage</a:t>
            </a:r>
          </a:p>
        </p:txBody>
      </p:sp>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805029" cy="461665"/>
          </a:xfrm>
          <a:prstGeom prst="rect">
            <a:avLst/>
          </a:prstGeom>
          <a:solidFill>
            <a:srgbClr val="627981"/>
          </a:solidFill>
        </p:spPr>
        <p:txBody>
          <a:bodyPr wrap="none" rtlCol="0">
            <a:spAutoFit/>
          </a:bodyPr>
          <a:lstStyle/>
          <a:p>
            <a:r>
              <a:rPr lang="en-US" sz="2400" i="1" dirty="0">
                <a:solidFill>
                  <a:schemeClr val="bg1"/>
                </a:solidFill>
              </a:rPr>
              <a:t>D </a:t>
            </a:r>
            <a:r>
              <a:rPr lang="en-US" sz="2400" dirty="0">
                <a:solidFill>
                  <a:schemeClr val="bg1"/>
                </a:solidFill>
              </a:rPr>
              <a:t>&gt; </a:t>
            </a:r>
            <a:r>
              <a:rPr lang="en-US" sz="2400" i="1" dirty="0">
                <a:solidFill>
                  <a:schemeClr val="bg1"/>
                </a:solidFill>
              </a:rPr>
              <a:t>S</a:t>
            </a:r>
            <a:endParaRPr lang="en-US" sz="2400" dirty="0">
              <a:solidFill>
                <a:schemeClr val="bg1"/>
              </a:solidFill>
            </a:endParaRPr>
          </a:p>
        </p:txBody>
      </p: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r>
              <a:rPr lang="en-US" sz="2400" dirty="0">
                <a:solidFill>
                  <a:schemeClr val="bg1"/>
                </a:solidFill>
              </a:rPr>
              <a:t>Price floor causes surplus</a:t>
            </a:r>
          </a:p>
        </p:txBody>
      </p:sp>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805029" cy="461665"/>
          </a:xfrm>
          <a:prstGeom prst="rect">
            <a:avLst/>
          </a:prstGeom>
          <a:solidFill>
            <a:srgbClr val="627981"/>
          </a:solidFill>
        </p:spPr>
        <p:txBody>
          <a:bodyPr wrap="none" rtlCol="0">
            <a:spAutoFit/>
          </a:bodyPr>
          <a:lstStyle/>
          <a:p>
            <a:r>
              <a:rPr lang="en-US" sz="2400" i="1" dirty="0">
                <a:solidFill>
                  <a:schemeClr val="bg1"/>
                </a:solidFill>
              </a:rPr>
              <a:t>S </a:t>
            </a:r>
            <a:r>
              <a:rPr lang="en-US" sz="2400" dirty="0">
                <a:solidFill>
                  <a:schemeClr val="bg1"/>
                </a:solidFill>
              </a:rPr>
              <a:t>&gt; </a:t>
            </a:r>
            <a:r>
              <a:rPr lang="en-US" sz="2400" i="1" dirty="0">
                <a:solidFill>
                  <a:schemeClr val="bg1"/>
                </a:solidFill>
              </a:rPr>
              <a:t>D</a:t>
            </a:r>
            <a:endParaRPr lang="en-US" sz="2400" dirty="0">
              <a:solidFill>
                <a:schemeClr val="bg1"/>
              </a:solidFill>
            </a:endParaRPr>
          </a:p>
        </p:txBody>
      </p:sp>
      <p:pic>
        <p:nvPicPr>
          <p:cNvPr id="12" name="Picture 11"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040660F5-9FA3-C51C-F742-84A02C246B18}"/>
              </a:ext>
            </a:extLst>
          </p:cNvPr>
          <p:cNvPicPr>
            <a:picLocks noChangeAspect="1"/>
          </p:cNvPicPr>
          <p:nvPr/>
        </p:nvPicPr>
        <p:blipFill>
          <a:blip r:embed="rId3"/>
          <a:stretch>
            <a:fillRect/>
          </a:stretch>
        </p:blipFill>
        <p:spPr>
          <a:xfrm>
            <a:off x="2350544" y="2485090"/>
            <a:ext cx="7490912" cy="4096906"/>
          </a:xfrm>
          <a:prstGeom prst="rect">
            <a:avLst/>
          </a:prstGeom>
        </p:spPr>
      </p:pic>
    </p:spTree>
    <p:extLst>
      <p:ext uri="{BB962C8B-B14F-4D97-AF65-F5344CB8AC3E}">
        <p14:creationId xmlns:p14="http://schemas.microsoft.com/office/powerpoint/2010/main" val="10504627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The loss to social surplus resulting from a price control is referred to as deadweight loss, as it benefits neither producers nor consumers.">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to social surplus resulting from a price control is referred to as deadweight loss, as it benefits neither producers nor consumers.</a:t>
              </a:r>
            </a:p>
          </p:txBody>
        </p:sp>
      </p:grpSp>
      <p:pic>
        <p:nvPicPr>
          <p:cNvPr id="4" name="Picture 3" descr="Two graphs showing intersecting demand and supply curves. The area to the left of the equilibrium of the curves is identified as deadweight loss.">
            <a:extLst>
              <a:ext uri="{FF2B5EF4-FFF2-40B4-BE49-F238E27FC236}">
                <a16:creationId xmlns:a16="http://schemas.microsoft.com/office/drawing/2014/main" id="{27BF544C-BB71-1E7E-351C-4D8DA7A5B89E}"/>
              </a:ext>
            </a:extLst>
          </p:cNvPr>
          <p:cNvPicPr>
            <a:picLocks noChangeAspect="1"/>
          </p:cNvPicPr>
          <p:nvPr/>
        </p:nvPicPr>
        <p:blipFill>
          <a:blip r:embed="rId3"/>
          <a:stretch>
            <a:fillRect/>
          </a:stretch>
        </p:blipFill>
        <p:spPr>
          <a:xfrm>
            <a:off x="2426032" y="2574365"/>
            <a:ext cx="7339934" cy="4082265"/>
          </a:xfrm>
          <a:prstGeom prst="rect">
            <a:avLst/>
          </a:prstGeom>
        </p:spPr>
      </p:pic>
    </p:spTree>
    <p:extLst>
      <p:ext uri="{BB962C8B-B14F-4D97-AF65-F5344CB8AC3E}">
        <p14:creationId xmlns:p14="http://schemas.microsoft.com/office/powerpoint/2010/main" val="452848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Consumer surplus is the gap between the price that consumers are willing to pay, based on their preferences,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Producer surplus is the gap between the price for which producers are willing to sell a product, based on their costs,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Social surplus is the sum of consumer surplus and producer surplus.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surplus is larger at the equilibrium quantity and price than it will be at any other quantity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Deadweight loss is loss in total surplus that occurs when the economy produces at an inefficient quantity.</a:t>
            </a:r>
          </a:p>
          <a:p>
            <a:endParaRPr lang="en-US" sz="2000" dirty="0">
              <a:solidFill>
                <a:schemeClr val="bg1"/>
              </a:solidFill>
            </a:endParaRPr>
          </a:p>
        </p:txBody>
      </p:sp>
    </p:spTree>
    <p:extLst>
      <p:ext uri="{BB962C8B-B14F-4D97-AF65-F5344CB8AC3E}">
        <p14:creationId xmlns:p14="http://schemas.microsoft.com/office/powerpoint/2010/main" val="19097374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emand schedule depicting the price (per gallon) and the quantity demanded (millions of gallons). It reads as follows: $3.00 results in 800 millions of gallons demanded, $3.20 results in 700 millions of gallons demanded, $3.40 results in 600 millions of gallons demanded, $3.60 results in 550 millions of gallons demanded, $3.80 results in 500 millions of gallons demanded, $4.00 results in 460 millions of gallons demanded, and $4.20 results in 420 millions of gallons demanded.">
            <a:extLst>
              <a:ext uri="{FF2B5EF4-FFF2-40B4-BE49-F238E27FC236}">
                <a16:creationId xmlns:a16="http://schemas.microsoft.com/office/drawing/2014/main" id="{EC504F1C-9159-42FF-FB30-767AA5EB016E}"/>
              </a:ext>
            </a:extLst>
          </p:cNvPr>
          <p:cNvPicPr>
            <a:picLocks noChangeAspect="1"/>
          </p:cNvPicPr>
          <p:nvPr/>
        </p:nvPicPr>
        <p:blipFill>
          <a:blip r:embed="rId3"/>
          <a:stretch>
            <a:fillRect/>
          </a:stretch>
        </p:blipFill>
        <p:spPr>
          <a:xfrm>
            <a:off x="2590641" y="1659544"/>
            <a:ext cx="7010718" cy="3040046"/>
          </a:xfrm>
          <a:prstGeom prst="rect">
            <a:avLst/>
          </a:prstGeom>
        </p:spPr>
      </p:pic>
      <p:sp>
        <p:nvSpPr>
          <p:cNvPr id="6" name="TextBox 5">
            <a:extLst>
              <a:ext uri="{FF2B5EF4-FFF2-40B4-BE49-F238E27FC236}">
                <a16:creationId xmlns:a16="http://schemas.microsoft.com/office/drawing/2014/main" id="{53EF4F2A-7B74-4779-BCC3-1B4683399E3C}"/>
              </a:ext>
            </a:extLst>
          </p:cNvPr>
          <p:cNvSpPr txBox="1"/>
          <p:nvPr/>
        </p:nvSpPr>
        <p:spPr>
          <a:xfrm>
            <a:off x="2895647" y="5198456"/>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demand curve shows the relationship between price and quantity demanded.&#10;&#10;Demand curves differ in shape but always show the inverse relationship between price and quantity demanded.">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demand curve </a:t>
              </a:r>
              <a:r>
                <a:rPr lang="en-US" sz="2300" dirty="0">
                  <a:solidFill>
                    <a:schemeClr val="bg1"/>
                  </a:solidFill>
                </a:rPr>
                <a:t>shows the relationship between price and quantity demanded.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Demand curves differ in shape but always show the inverse relationship between price and quantity demanded.</a:t>
              </a:r>
            </a:p>
            <a:p>
              <a:pPr marL="342900" indent="-342900">
                <a:buFont typeface="Arial" panose="020B0604020202020204" pitchFamily="34" charset="0"/>
                <a:buChar char="•"/>
              </a:pPr>
              <a:endParaRPr lang="en-US" sz="2000" dirty="0">
                <a:solidFill>
                  <a:schemeClr val="bg1"/>
                </a:solidFill>
              </a:endParaRPr>
            </a:p>
          </p:txBody>
        </p:sp>
      </p:grpSp>
      <p:pic>
        <p:nvPicPr>
          <p:cNvPr id="4" name="Picture 3"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B609646-CDA8-1DE4-AE81-9681F6160D16}"/>
              </a:ext>
            </a:extLst>
          </p:cNvPr>
          <p:cNvPicPr>
            <a:picLocks noChangeAspect="1"/>
          </p:cNvPicPr>
          <p:nvPr/>
        </p:nvPicPr>
        <p:blipFill>
          <a:blip r:embed="rId3"/>
          <a:stretch>
            <a:fillRect/>
          </a:stretch>
        </p:blipFill>
        <p:spPr>
          <a:xfrm>
            <a:off x="4909185" y="1960042"/>
            <a:ext cx="6781302" cy="3760846"/>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Supply is the amount of a good or service that producers wish to sell at any possible price.">
            <a:extLst>
              <a:ext uri="{FF2B5EF4-FFF2-40B4-BE49-F238E27FC236}">
                <a16:creationId xmlns:a16="http://schemas.microsoft.com/office/drawing/2014/main" id="{3643E5E4-62DC-31AF-AA52-997EBB8C73DE}"/>
              </a:ext>
            </a:extLst>
          </p:cNvPr>
          <p:cNvPicPr>
            <a:picLocks noChangeAspect="1"/>
          </p:cNvPicPr>
          <p:nvPr/>
        </p:nvPicPr>
        <p:blipFill>
          <a:blip r:embed="rId3"/>
          <a:stretch>
            <a:fillRect/>
          </a:stretch>
        </p:blipFill>
        <p:spPr>
          <a:xfrm>
            <a:off x="2525486" y="1860698"/>
            <a:ext cx="7141027" cy="2982961"/>
          </a:xfrm>
          <a:prstGeom prst="rect">
            <a:avLst/>
          </a:prstGeom>
        </p:spPr>
      </p:pic>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5EE649-5011-47B2-B0E4-CA246D26A8C9}">
  <ds:schemaRefs>
    <ds:schemaRef ds:uri="http://schemas.microsoft.com/sharepoint/v3/contenttype/forms"/>
  </ds:schemaRefs>
</ds:datastoreItem>
</file>

<file path=customXml/itemProps2.xml><?xml version="1.0" encoding="utf-8"?>
<ds:datastoreItem xmlns:ds="http://schemas.openxmlformats.org/officeDocument/2006/customXml" ds:itemID="{38F3A72B-23D2-49EF-ACE9-F4C386FE212B}">
  <ds:schemaRefs>
    <ds:schemaRef ds:uri="http://purl.org/dc/dcmitype/"/>
    <ds:schemaRef ds:uri="http://www.w3.org/XML/1998/namespace"/>
    <ds:schemaRef ds:uri="http://schemas.openxmlformats.org/package/2006/metadata/core-properties"/>
    <ds:schemaRef ds:uri="http://purl.org/dc/terms/"/>
    <ds:schemaRef ds:uri="http://schemas.microsoft.com/office/2006/metadata/properties"/>
    <ds:schemaRef ds:uri="http://purl.org/dc/elements/1.1/"/>
    <ds:schemaRef ds:uri="http://schemas.microsoft.com/office/2006/documentManagement/types"/>
    <ds:schemaRef ds:uri="http://schemas.microsoft.com/office/infopath/2007/PartnerControls"/>
    <ds:schemaRef ds:uri="fdab59f7-c3a7-48e5-acd8-618ce834776e"/>
    <ds:schemaRef ds:uri="06d9c582-05c2-476b-83d2-72ab8b1380b2"/>
  </ds:schemaRefs>
</ds:datastoreItem>
</file>

<file path=customXml/itemProps3.xml><?xml version="1.0" encoding="utf-8"?>
<ds:datastoreItem xmlns:ds="http://schemas.openxmlformats.org/officeDocument/2006/customXml" ds:itemID="{462884A1-148E-431B-A191-36E5FA81FB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1336</TotalTime>
  <Words>7587</Words>
  <Application>Microsoft Office PowerPoint</Application>
  <PresentationFormat>Widescreen</PresentationFormat>
  <Paragraphs>436</Paragraphs>
  <Slides>68</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68</vt:i4>
      </vt:variant>
    </vt:vector>
  </HeadingPairs>
  <TitlesOfParts>
    <vt:vector size="77" baseType="lpstr">
      <vt:lpstr>Arial</vt:lpstr>
      <vt:lpstr>Calibri</vt:lpstr>
      <vt:lpstr>Calibri Light</vt:lpstr>
      <vt:lpstr>Cambria Math</vt:lpstr>
      <vt:lpstr>Century Gothic</vt:lpstr>
      <vt:lpstr>Open Sans</vt:lpstr>
      <vt:lpstr>Times New Roman</vt:lpstr>
      <vt:lpstr>Office Theme</vt:lpstr>
      <vt:lpstr>1_Office Theme</vt:lpstr>
      <vt:lpstr>Demand, Supply, and Equilibrium in Markets for Goods and Services</vt:lpstr>
      <vt:lpstr>Real-World Discussion1</vt:lpstr>
      <vt:lpstr>The Invisible Hand1</vt:lpstr>
      <vt:lpstr>Demand</vt:lpstr>
      <vt:lpstr>Quantity Demanded</vt:lpstr>
      <vt:lpstr>Law of Demand</vt:lpstr>
      <vt:lpstr>Demand Schedule</vt:lpstr>
      <vt:lpstr>Demand Curve</vt:lpstr>
      <vt:lpstr>Supply</vt:lpstr>
      <vt:lpstr>Law of Supply</vt:lpstr>
      <vt:lpstr>Supply Schedule</vt:lpstr>
      <vt:lpstr>Supply Curve</vt:lpstr>
      <vt:lpstr>Demand and Supply1</vt:lpstr>
      <vt:lpstr>Demand and Supply2</vt:lpstr>
      <vt:lpstr>On Your Own1</vt:lpstr>
      <vt:lpstr>On Your Own2</vt:lpstr>
      <vt:lpstr>Demand and Supply3</vt:lpstr>
      <vt:lpstr>Demand and Supply4</vt:lpstr>
      <vt:lpstr>The Invisible Hand2</vt:lpstr>
      <vt:lpstr>Summary1</vt:lpstr>
      <vt:lpstr>Shifts in Demand and Supply for Goods and Services</vt:lpstr>
      <vt:lpstr>Ceteris Paribus</vt:lpstr>
      <vt:lpstr>Factors That Affect Demand</vt:lpstr>
      <vt:lpstr>Income</vt:lpstr>
      <vt:lpstr>Changes in Tastes and Preferences</vt:lpstr>
      <vt:lpstr>Changes in Population Composition</vt:lpstr>
      <vt:lpstr>Changes in the Prices of Related Goods</vt:lpstr>
      <vt:lpstr>Changes in Future Expectations</vt:lpstr>
      <vt:lpstr>Factors That Affect Supply</vt:lpstr>
      <vt:lpstr>Changes in Conditions for Production</vt:lpstr>
      <vt:lpstr>How Production Costs Affect Supply1</vt:lpstr>
      <vt:lpstr>How Production Costs Affect Supply2</vt:lpstr>
      <vt:lpstr>Technological Change</vt:lpstr>
      <vt:lpstr>Changes in Regulation, Taxes, Etc.</vt:lpstr>
      <vt:lpstr>On Your Own3</vt:lpstr>
      <vt:lpstr>On Your Own4</vt:lpstr>
      <vt:lpstr>Summary2</vt:lpstr>
      <vt:lpstr>Changes in Equilibrium Price and Quantity: The Four-Step Process</vt:lpstr>
      <vt:lpstr>Four-Step Process1</vt:lpstr>
      <vt:lpstr>On Your Own5</vt:lpstr>
      <vt:lpstr>On Your Own6</vt:lpstr>
      <vt:lpstr>Four-Step Process2</vt:lpstr>
      <vt:lpstr>Four-Step Process3</vt:lpstr>
      <vt:lpstr>The Interconnections and Speed of Adjustment in Real Markets</vt:lpstr>
      <vt:lpstr>Effects of Simultaneous Changes in Demand and Supply1</vt:lpstr>
      <vt:lpstr>Effects of Simultaneous Changes in Demand and Supply2</vt:lpstr>
      <vt:lpstr>Real-World Discussion2</vt:lpstr>
      <vt:lpstr>Summary3</vt:lpstr>
      <vt:lpstr>Price Ceilings and Price Floors</vt:lpstr>
      <vt:lpstr>Why Set Price Ceilings or Price Floors?</vt:lpstr>
      <vt:lpstr>Price Controls</vt:lpstr>
      <vt:lpstr>Price Ceiling1</vt:lpstr>
      <vt:lpstr>Price Ceiling2</vt:lpstr>
      <vt:lpstr>Price Floor1</vt:lpstr>
      <vt:lpstr>Price Floor2</vt:lpstr>
      <vt:lpstr>Real-World Discussion3</vt:lpstr>
      <vt:lpstr>Unintended Consequences</vt:lpstr>
      <vt:lpstr>Summary4</vt:lpstr>
      <vt:lpstr>Demand, Supply, and Efficiency</vt:lpstr>
      <vt:lpstr>Efficiency</vt:lpstr>
      <vt:lpstr>Consumer Surplus</vt:lpstr>
      <vt:lpstr>Producer Surplus</vt:lpstr>
      <vt:lpstr>Social Surplus</vt:lpstr>
      <vt:lpstr>Inefficiency of Price Floors and Price Ceilings</vt:lpstr>
      <vt:lpstr>Effect of Price Controls1</vt:lpstr>
      <vt:lpstr>Effect of Price Controls2</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61</cp:revision>
  <dcterms:created xsi:type="dcterms:W3CDTF">2017-06-16T13:06:21Z</dcterms:created>
  <dcterms:modified xsi:type="dcterms:W3CDTF">2026-02-02T18:45:44Z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