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 id="2147483672" r:id="rId5"/>
  </p:sldMasterIdLst>
  <p:notesMasterIdLst>
    <p:notesMasterId r:id="rId16"/>
  </p:notesMasterIdLst>
  <p:sldIdLst>
    <p:sldId id="468" r:id="rId6"/>
    <p:sldId id="426" r:id="rId7"/>
    <p:sldId id="427" r:id="rId8"/>
    <p:sldId id="428" r:id="rId9"/>
    <p:sldId id="429" r:id="rId10"/>
    <p:sldId id="430" r:id="rId11"/>
    <p:sldId id="431" r:id="rId12"/>
    <p:sldId id="432" r:id="rId13"/>
    <p:sldId id="469" r:id="rId14"/>
    <p:sldId id="421" r:id="rId15"/>
  </p:sldIdLst>
  <p:sldSz cx="12192000" cy="6858000"/>
  <p:notesSz cx="6858000" cy="9144000"/>
  <p:embeddedFontLst>
    <p:embeddedFont>
      <p:font typeface="Century Gothic" panose="020B050202020202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2" clrIdx="0">
    <p:extLst>
      <p:ext uri="{19B8F6BF-5375-455C-9EA6-DF929625EA0E}">
        <p15:presenceInfo xmlns:p15="http://schemas.microsoft.com/office/powerpoint/2012/main" userId="Nathan Mirmow" providerId="None"/>
      </p:ext>
    </p:extLst>
  </p:cmAuthor>
  <p:cmAuthor id="2" name="Caitlin Coleman" initials="CC" lastIdx="3"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6C8B13-C84F-4FE0-8199-6ADB4FE10F5A}" v="3" dt="2026-02-02T18:42:15.3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84" autoAdjust="0"/>
  </p:normalViewPr>
  <p:slideViewPr>
    <p:cSldViewPr snapToGrid="0">
      <p:cViewPr varScale="1">
        <p:scale>
          <a:sx n="68" d="100"/>
          <a:sy n="68" d="100"/>
        </p:scale>
        <p:origin x="116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2.fntdata"/><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7T19:20:15.770" v="3" actId="6549"/>
      <pc:docMkLst>
        <pc:docMk/>
      </pc:docMkLst>
      <pc:sldChg chg="add">
        <pc:chgData name="Caitlin Coleman" userId="96f87ca1-0e64-4ae8-8d77-98757b85df0b" providerId="ADAL" clId="{DDA6BCD5-DC0D-434C-93A0-51E2BCD25B34}" dt="2026-01-27T19:19:57.780" v="0"/>
        <pc:sldMkLst>
          <pc:docMk/>
          <pc:sldMk cId="968453120" sldId="421"/>
        </pc:sldMkLst>
      </pc:sldChg>
      <pc:sldChg chg="modSp add mod">
        <pc:chgData name="Caitlin Coleman" userId="96f87ca1-0e64-4ae8-8d77-98757b85df0b" providerId="ADAL" clId="{DDA6BCD5-DC0D-434C-93A0-51E2BCD25B34}" dt="2026-01-27T19:20:06.554" v="2" actId="6549"/>
        <pc:sldMkLst>
          <pc:docMk/>
          <pc:sldMk cId="2143303411" sldId="426"/>
        </pc:sldMkLst>
        <pc:spChg chg="mod">
          <ac:chgData name="Caitlin Coleman" userId="96f87ca1-0e64-4ae8-8d77-98757b85df0b" providerId="ADAL" clId="{DDA6BCD5-DC0D-434C-93A0-51E2BCD25B34}" dt="2026-01-27T19:20:06.554" v="2" actId="6549"/>
          <ac:spMkLst>
            <pc:docMk/>
            <pc:sldMk cId="2143303411" sldId="426"/>
            <ac:spMk id="26" creationId="{00000000-0000-0000-0000-000000000000}"/>
          </ac:spMkLst>
        </pc:spChg>
      </pc:sldChg>
      <pc:sldChg chg="add">
        <pc:chgData name="Caitlin Coleman" userId="96f87ca1-0e64-4ae8-8d77-98757b85df0b" providerId="ADAL" clId="{DDA6BCD5-DC0D-434C-93A0-51E2BCD25B34}" dt="2026-01-27T19:19:57.780" v="0"/>
        <pc:sldMkLst>
          <pc:docMk/>
          <pc:sldMk cId="356573914" sldId="427"/>
        </pc:sldMkLst>
      </pc:sldChg>
      <pc:sldChg chg="add">
        <pc:chgData name="Caitlin Coleman" userId="96f87ca1-0e64-4ae8-8d77-98757b85df0b" providerId="ADAL" clId="{DDA6BCD5-DC0D-434C-93A0-51E2BCD25B34}" dt="2026-01-27T19:19:57.780" v="0"/>
        <pc:sldMkLst>
          <pc:docMk/>
          <pc:sldMk cId="3924481531" sldId="428"/>
        </pc:sldMkLst>
      </pc:sldChg>
      <pc:sldChg chg="add">
        <pc:chgData name="Caitlin Coleman" userId="96f87ca1-0e64-4ae8-8d77-98757b85df0b" providerId="ADAL" clId="{DDA6BCD5-DC0D-434C-93A0-51E2BCD25B34}" dt="2026-01-27T19:19:57.780" v="0"/>
        <pc:sldMkLst>
          <pc:docMk/>
          <pc:sldMk cId="3025553958" sldId="429"/>
        </pc:sldMkLst>
      </pc:sldChg>
      <pc:sldChg chg="add">
        <pc:chgData name="Caitlin Coleman" userId="96f87ca1-0e64-4ae8-8d77-98757b85df0b" providerId="ADAL" clId="{DDA6BCD5-DC0D-434C-93A0-51E2BCD25B34}" dt="2026-01-27T19:19:57.780" v="0"/>
        <pc:sldMkLst>
          <pc:docMk/>
          <pc:sldMk cId="2349004646" sldId="430"/>
        </pc:sldMkLst>
      </pc:sldChg>
      <pc:sldChg chg="add">
        <pc:chgData name="Caitlin Coleman" userId="96f87ca1-0e64-4ae8-8d77-98757b85df0b" providerId="ADAL" clId="{DDA6BCD5-DC0D-434C-93A0-51E2BCD25B34}" dt="2026-01-27T19:19:57.780" v="0"/>
        <pc:sldMkLst>
          <pc:docMk/>
          <pc:sldMk cId="823642592" sldId="431"/>
        </pc:sldMkLst>
      </pc:sldChg>
      <pc:sldChg chg="add">
        <pc:chgData name="Caitlin Coleman" userId="96f87ca1-0e64-4ae8-8d77-98757b85df0b" providerId="ADAL" clId="{DDA6BCD5-DC0D-434C-93A0-51E2BCD25B34}" dt="2026-01-27T19:19:57.780" v="0"/>
        <pc:sldMkLst>
          <pc:docMk/>
          <pc:sldMk cId="3603251630" sldId="432"/>
        </pc:sldMkLst>
      </pc:sldChg>
      <pc:sldChg chg="add">
        <pc:chgData name="Caitlin Coleman" userId="96f87ca1-0e64-4ae8-8d77-98757b85df0b" providerId="ADAL" clId="{DDA6BCD5-DC0D-434C-93A0-51E2BCD25B34}" dt="2026-01-27T19:19:57.780" v="0"/>
        <pc:sldMkLst>
          <pc:docMk/>
          <pc:sldMk cId="3870367700" sldId="468"/>
        </pc:sldMkLst>
      </pc:sldChg>
      <pc:sldChg chg="modSp add mod">
        <pc:chgData name="Caitlin Coleman" userId="96f87ca1-0e64-4ae8-8d77-98757b85df0b" providerId="ADAL" clId="{DDA6BCD5-DC0D-434C-93A0-51E2BCD25B34}" dt="2026-01-27T19:20:15.770" v="3" actId="6549"/>
        <pc:sldMkLst>
          <pc:docMk/>
          <pc:sldMk cId="1014076670" sldId="469"/>
        </pc:sldMkLst>
        <pc:spChg chg="mod">
          <ac:chgData name="Caitlin Coleman" userId="96f87ca1-0e64-4ae8-8d77-98757b85df0b" providerId="ADAL" clId="{DDA6BCD5-DC0D-434C-93A0-51E2BCD25B34}" dt="2026-01-27T19:20:15.770" v="3" actId="6549"/>
          <ac:spMkLst>
            <pc:docMk/>
            <pc:sldMk cId="1014076670" sldId="469"/>
            <ac:spMk id="2" creationId="{CAD6DF89-A680-D6C8-478F-5901E2C94BC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43593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In the real world, effective monetary policy faces a number of significant hurdles, and it impacts the economy only after a variable time lag. Monetary policy involves a chain of events, and it takes time for these changes to filter through the economy. Due to this chain of events, monetary policy has little effect in the short term; its primary effects are felt perhaps 1 to 3 years in the future. Central banks should be careful because their actions could create as much or more economic instability as they resolve.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16959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Banks are legally required to hold a minimum level of reserves, but no rule prohibits them from holding excess reserves above the limit. For example, during a recession, banks may be hesitant to lend because they fear that when the economy is contracting, a high proportion of loan applicants are less likely to repay their loans. If banks prefer to hold excess reserves above the legally required level, the central bank cannot force them to make loans. The problem of excess reserves does not affect contractionary policy.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78188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Velocity is a term economists use to describe how quickly money circulates through the economy. Velocity= nominal GDP/money supply. When velocity is high, the average dollar circulates more times in a year. When velocity is low the average dollar circulate fewer time in a year.</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6832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Changes in velocity can cause problems for monetary policy. </a:t>
            </a:r>
          </a:p>
          <a:p>
            <a:pPr marL="0" indent="0">
              <a:buNone/>
            </a:pPr>
            <a:r>
              <a:rPr lang="en-US" dirty="0"/>
              <a:t>money supply × velocity = nominal GDP</a:t>
            </a:r>
          </a:p>
          <a:p>
            <a:pPr marL="0" indent="0">
              <a:buNone/>
            </a:pPr>
            <a:r>
              <a:rPr lang="en-US" dirty="0"/>
              <a:t>nominal GDP = price level (or GDP deflator) × real GDP</a:t>
            </a:r>
          </a:p>
          <a:p>
            <a:pPr marL="0" indent="0">
              <a:buNone/>
            </a:pPr>
            <a:r>
              <a:rPr lang="en-US" dirty="0"/>
              <a:t>money supply × velocity = nominal GDP = price level × real GDP</a:t>
            </a:r>
          </a:p>
          <a:p>
            <a:pPr marL="0" indent="0">
              <a:buNone/>
            </a:pPr>
            <a:r>
              <a:rPr lang="en-US" dirty="0"/>
              <a:t>If velocity is constant over time, a certain percentage rise in the money supply on the left side of the basic quantity equation of money will inevitably lead to the same percentage rise in nominal GDP, although this change could happen through an increase in inflation, an increase in real GDP, or some combination of the two.</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29138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If you surveyed central bankers around the world and asked them the primary task of monetary policy, the most popular answer by far would be fighting inflation. In the neoclassical model, economists determine the level of potential GDP (and the natural rate of unemployment that exists when the economy is producing at potential GDP) by real economic factors. Expansionary monetary policy that shifts AD rightward only creates an inflationary increase in the price level; it does not alter GDP or unemployment. Low inflation provides a better climate for a healthy and growing economy.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763178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Inflation targeting is when the central bank is legally required to focus on keeping inflation low. According to the International Monetary Fund (IMF), central banks in thirty-eight countries practice inflation targeting. The U.S. Federal Reserve does not practice inflation targeting but instead takes both unemployment and inflation into account. Economists have no final consensus on whether a central bank should focus only on inflation or have greater discretion.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814562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If the central bank focuses on inflation and unemployment, it may overlook other looming economic problems. If the economy, or a specific market, reaches unsustainable levels, the subsequent drop-off in price could lead to recession. Some economists worry about a leverage cycle, where leverage is a term financial economists use to mean "borrowing.“ In good economic times, banks are eager to lend, and people are eager to borrow; in bad economic times, the opposite is true. The central bank should not just look at economic growth, inflation, and unemployment rates but also asset prices and leverage cycles.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16761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a:extLst>
            <a:ext uri="{FF2B5EF4-FFF2-40B4-BE49-F238E27FC236}">
              <a16:creationId xmlns:a16="http://schemas.microsoft.com/office/drawing/2014/main" id="{60D36556-27B5-26D7-2B01-B9867FC94901}"/>
            </a:ext>
          </a:extLst>
        </p:cNvPr>
        <p:cNvGrpSpPr/>
        <p:nvPr/>
      </p:nvGrpSpPr>
      <p:grpSpPr>
        <a:xfrm>
          <a:off x="0" y="0"/>
          <a:ext cx="0" cy="0"/>
          <a:chOff x="0" y="0"/>
          <a:chExt cx="0" cy="0"/>
        </a:xfrm>
      </p:grpSpPr>
      <p:sp>
        <p:nvSpPr>
          <p:cNvPr id="162" name="Google Shape;162;p13:notes">
            <a:extLst>
              <a:ext uri="{FF2B5EF4-FFF2-40B4-BE49-F238E27FC236}">
                <a16:creationId xmlns:a16="http://schemas.microsoft.com/office/drawing/2014/main" id="{767EC9BB-5EBD-1AD2-547A-3E0A653526B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3" name="Google Shape;163;p13:notes">
            <a:extLst>
              <a:ext uri="{FF2B5EF4-FFF2-40B4-BE49-F238E27FC236}">
                <a16:creationId xmlns:a16="http://schemas.microsoft.com/office/drawing/2014/main" id="{5068AD25-ED9C-4660-4A52-9FAABBBE057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3002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3B76-6BC8-49DC-9DEA-162EE5A370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D26B29-9A2F-40E3-9330-C945C990C9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DADCF9-7855-4EB9-A90D-A406A099320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2AE6FDE-3E65-487A-9121-4CF4DF8D66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FB215F-95ED-421F-A9FE-5A22A84B584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29143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B3FA2-FF28-495D-9EAB-582E9996EF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549237-8A5D-4747-B020-68151771AA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315332-5EE4-41A7-A308-011D78C72FFF}"/>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2F1F24AE-BC6A-4BB4-B07D-2C25DD1EA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F8D9D5-000B-4111-8261-44208F9D0B5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855432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909185-2B43-4B34-8F8E-87CA2E3FAB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DBD174-1A6B-406E-BC25-59FFEB1558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131E88-F7DD-455B-9135-C574474C1050}"/>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AF4DA14-E3D7-4D15-8EA0-B9F0B51E12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6D32D-727A-46AE-B417-D53733169E84}"/>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922567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32059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77151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42794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1820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47379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018353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6141860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17269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F1304-14C0-49EB-9AC4-0BB1784A11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0665DB-830B-4790-829E-685D04DB34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E80B63-D2FC-45D0-9955-830EBBB952C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86940B2-4DCB-43A7-9D3D-5DAF001C4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13BD39-ED6A-495A-AFB4-D44E7CC06AF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3857155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738587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65509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27110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3E83B-F52B-4DD9-BE05-12077165DB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DCA93E-C075-4B08-8E31-3DAA8BE42C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7A4E77-B223-41ED-884C-D45B897A38E4}"/>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E43B5EBB-5951-42AB-9AF1-EAF50F905B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D31717-A40B-4B8A-B61B-0E7071DBEF7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655531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2E00A-EE44-4C9B-8282-312F250017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C57586-81C1-4E35-B423-9CAD637317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0B9CCF-9899-4A29-86A4-B9C1A31FC8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7611EE-B3F3-48D8-B7BB-BEFFADA3626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16073D2-BC72-4FF4-B43C-28EF7C2E9D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76E936-6B66-4287-A593-22F114AA28D2}"/>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87920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C9E70-831D-45FA-9063-6EABB9F1C7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A75048-8C6E-4858-B0A4-730A02C317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5888F5-88B2-4FF4-85F7-C06BA64408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5E629A-84DD-442B-88F2-04FC8820D8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05D61BB-6732-4DB9-BDE4-EACE6373C4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ACDDBA-8B8F-487E-A528-0D19B310FE35}"/>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B1403A84-67EB-4AAB-973B-2902BB08B5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F935CE-8A7D-468B-B529-6E47B28FE6E6}"/>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764561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AAE9F-6987-4417-9258-333E2A9A8A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23932C-5389-4992-A160-F27CC6BF6A98}"/>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373C8B8-30B0-4871-96AC-E10BD3C90C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D6B89F-E61F-4567-8E79-598751993E9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173789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59B48C-8BFE-4482-AEC3-FC41A712A3CB}"/>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2799B855-DCE2-42AD-B51F-2237EA6E13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D7FBD71-942D-429D-B7E9-868D73B473BF}"/>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99485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2A67A-4F82-4E94-A458-42EEE8068B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D09465A-83CA-49EE-9EF7-F8E3D8FAB2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1F08FA-78FA-43F1-853E-398CB4D9E7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4BEAFF-0085-46F6-BC7C-D3BF1B54D6A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1657FD59-88E9-4989-9521-5A590FDEF2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1E5FDD-64A2-449E-9023-B0579395062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703714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2306-3C52-467F-899E-DEF157F4A2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EF51EE-9724-4509-89EA-DC1D8DED8E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3D2FEF-F4CC-48CA-888A-D34808F0C1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FF98E3-AE2C-4299-80C3-D6003B289740}"/>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4CCC0FD-6D46-4C74-A3BD-AB050B79CB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BF198D-B1D7-4111-9B74-FBC0498E520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10407114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B4628-40AC-4D97-ACE8-9E18A3661C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B1BA9A-C019-49C4-B54F-2C6C859105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694D27-BD9C-4E34-9EA0-5B7D4F0DF7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4217F3E1-34F9-4975-99E8-2937419F2E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9E25DF-CFA0-4F48-BCBB-653E50D411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01056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5003914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2F30C-96E4-5897-2F72-6E572A0B67B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CC1981C5-0346-CB97-A189-30E241EE3C33}"/>
              </a:ex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FF2B5EF4-FFF2-40B4-BE49-F238E27FC236}">
                <a16:creationId xmlns:a16="http://schemas.microsoft.com/office/drawing/2014/main" id="{07BE046F-482A-73D7-ABA8-02A064A58AAC}"/>
              </a:ex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a:extLst>
              <a:ext uri="{FF2B5EF4-FFF2-40B4-BE49-F238E27FC236}">
                <a16:creationId xmlns:a16="http://schemas.microsoft.com/office/drawing/2014/main" id="{EF442B67-C4B5-9575-E8D2-BDDC8B5B9890}"/>
              </a:ext>
            </a:extLst>
          </p:cNvPr>
          <p:cNvSpPr txBox="1">
            <a:spLocks noGrp="1"/>
          </p:cNvSpPr>
          <p:nvPr>
            <p:ph type="title" idx="4294967295"/>
          </p:nvPr>
        </p:nvSpPr>
        <p:spPr>
          <a:xfrm>
            <a:off x="1211855" y="2659669"/>
            <a:ext cx="9768289" cy="8402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algn="ctr">
              <a:spcBef>
                <a:spcPts val="0"/>
              </a:spcBef>
            </a:pPr>
            <a:r>
              <a:rPr lang="en-US" sz="5400" dirty="0">
                <a:solidFill>
                  <a:schemeClr val="dk1"/>
                </a:solidFill>
                <a:latin typeface="Century Gothic"/>
                <a:ea typeface="Century Gothic"/>
                <a:cs typeface="Century Gothic"/>
                <a:sym typeface="Century Gothic"/>
              </a:rPr>
              <a:t>Pitfalls for Monetary Policy</a:t>
            </a:r>
            <a:endParaRPr lang="en-US" sz="5400" dirty="0"/>
          </a:p>
        </p:txBody>
      </p:sp>
      <p:cxnSp>
        <p:nvCxnSpPr>
          <p:cNvPr id="14" name="Straight Connector 13">
            <a:extLst>
              <a:ext uri="{FF2B5EF4-FFF2-40B4-BE49-F238E27FC236}">
                <a16:creationId xmlns:a16="http://schemas.microsoft.com/office/drawing/2014/main" id="{375263AC-7887-4B0E-9541-DAFFCDE84533}"/>
              </a:ex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5214754-6AF4-B0E8-C2F1-8723FEE0FAE7}"/>
              </a:ext>
            </a:extLst>
          </p:cNvPr>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870367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968453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Introduction</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 the real world, effective monetary policy faces a number of significant hurdles, and it impacts the economy only after a variable time lag.">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real world, effective monetary policy faces a number of significant hurdles, and it impacts the economy only after a variable time lag.</a:t>
              </a:r>
            </a:p>
          </p:txBody>
        </p:sp>
      </p:grpSp>
      <p:grpSp>
        <p:nvGrpSpPr>
          <p:cNvPr id="12" name="Group 11" descr="Monetary policy involves a chain of events, and it takes time for these changes to filter through the economy.">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Monetary policy involves a chain of events, and it takes time for these changes to filter through the economy.</a:t>
              </a:r>
            </a:p>
          </p:txBody>
        </p:sp>
      </p:grpSp>
      <p:grpSp>
        <p:nvGrpSpPr>
          <p:cNvPr id="14" name="Group 13" descr="Due to this chain of events, monetary policy has little effect in the short term; its primary effects are felt perhaps 1 to 3 years in the future.">
            <a:extLst>
              <a:ext uri="{FF2B5EF4-FFF2-40B4-BE49-F238E27FC236}">
                <a16:creationId xmlns:a16="http://schemas.microsoft.com/office/drawing/2014/main" id="{017D15F8-5259-42B4-8036-CC9261B702B6}"/>
              </a:ext>
            </a:extLst>
          </p:cNvPr>
          <p:cNvGrpSpPr/>
          <p:nvPr/>
        </p:nvGrpSpPr>
        <p:grpSpPr>
          <a:xfrm>
            <a:off x="2066922" y="335910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Due to this chain of events, monetary policy has little effect in the short term; its primary effects are felt perhaps 1 to 3 years in the future.</a:t>
              </a:r>
            </a:p>
          </p:txBody>
        </p:sp>
      </p:grpSp>
      <p:grpSp>
        <p:nvGrpSpPr>
          <p:cNvPr id="18" name="Group 17" descr="Central banks should be careful because their actions could create as much or more economic instability as they resolve.">
            <a:extLst>
              <a:ext uri="{FF2B5EF4-FFF2-40B4-BE49-F238E27FC236}">
                <a16:creationId xmlns:a16="http://schemas.microsoft.com/office/drawing/2014/main" id="{F4AD07BD-852E-48B7-9E9A-7E48DA2B9152}"/>
              </a:ext>
            </a:extLst>
          </p:cNvPr>
          <p:cNvGrpSpPr/>
          <p:nvPr/>
        </p:nvGrpSpPr>
        <p:grpSpPr>
          <a:xfrm>
            <a:off x="2066922" y="424511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97A64C08-23E6-4D44-B7CF-9E418FC744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9BC968F-728F-4142-8C70-320C3E268511}"/>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Central banks should be careful because their actions could create as much or more economic instability as they resolve.</a:t>
              </a:r>
            </a:p>
          </p:txBody>
        </p:sp>
      </p:grpSp>
    </p:spTree>
    <p:extLst>
      <p:ext uri="{BB962C8B-B14F-4D97-AF65-F5344CB8AC3E}">
        <p14:creationId xmlns:p14="http://schemas.microsoft.com/office/powerpoint/2010/main" val="214330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Excess Reserves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Banks are legally required to hold a minimum level of reserves, but no rule prohibits them from holding excess reserves above the limit.">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Banks are legally required to hold a minimum level of reserves, but no rule prohibits them from holding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excess reserves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above the limit.</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2" name="Group 11" descr="For example, during a recession, banks may be hesitant to lend because they fear that when the economy is contracting, a high proportion of loan applicants are less likely to repay their loans.">
            <a:extLst>
              <a:ext uri="{FF2B5EF4-FFF2-40B4-BE49-F238E27FC236}">
                <a16:creationId xmlns:a16="http://schemas.microsoft.com/office/drawing/2014/main" id="{1FCE88C0-12B0-4BFD-B1EC-2AFE88155099}"/>
              </a:ext>
            </a:extLst>
          </p:cNvPr>
          <p:cNvGrpSpPr/>
          <p:nvPr/>
        </p:nvGrpSpPr>
        <p:grpSpPr>
          <a:xfrm>
            <a:off x="2066922" y="2473097"/>
            <a:ext cx="8058154" cy="1059250"/>
            <a:chOff x="542923" y="1736761"/>
            <a:chExt cx="8058154" cy="1059250"/>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923" y="1780348"/>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during a recession, banks may be hesitant to lend because they fear that when the economy is contracting, a high proportion of loan applicants are less likely to repay their loans.</a:t>
              </a:r>
            </a:p>
          </p:txBody>
        </p:sp>
      </p:grpSp>
      <p:grpSp>
        <p:nvGrpSpPr>
          <p:cNvPr id="14" name="Group 13" descr="If banks prefer to hold excess reserves above the legally required level, the central bank cannot force them to make loans.">
            <a:extLst>
              <a:ext uri="{FF2B5EF4-FFF2-40B4-BE49-F238E27FC236}">
                <a16:creationId xmlns:a16="http://schemas.microsoft.com/office/drawing/2014/main" id="{017D15F8-5259-42B4-8036-CC9261B702B6}"/>
              </a:ext>
            </a:extLst>
          </p:cNvPr>
          <p:cNvGrpSpPr/>
          <p:nvPr/>
        </p:nvGrpSpPr>
        <p:grpSpPr>
          <a:xfrm>
            <a:off x="2066922" y="363342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banks prefer to hold excess reserves above the legally required level, the central bank cannot force them to make loans.</a:t>
              </a:r>
            </a:p>
          </p:txBody>
        </p:sp>
      </p:grpSp>
      <p:grpSp>
        <p:nvGrpSpPr>
          <p:cNvPr id="18" name="Group 17" descr="The problem of excess reserves does not affect contractionary policy.">
            <a:extLst>
              <a:ext uri="{FF2B5EF4-FFF2-40B4-BE49-F238E27FC236}">
                <a16:creationId xmlns:a16="http://schemas.microsoft.com/office/drawing/2014/main" id="{F4AD07BD-852E-48B7-9E9A-7E48DA2B9152}"/>
              </a:ext>
            </a:extLst>
          </p:cNvPr>
          <p:cNvGrpSpPr/>
          <p:nvPr/>
        </p:nvGrpSpPr>
        <p:grpSpPr>
          <a:xfrm>
            <a:off x="2066922" y="451943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97A64C08-23E6-4D44-B7CF-9E418FC744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9BC968F-728F-4142-8C70-320C3E268511}"/>
                </a:ext>
              </a:extLst>
            </p:cNvPr>
            <p:cNvSpPr txBox="1"/>
            <p:nvPr/>
          </p:nvSpPr>
          <p:spPr>
            <a:xfrm>
              <a:off x="550672" y="1902073"/>
              <a:ext cx="8042656"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problem of excess reserves does not affect contractionary policy.</a:t>
              </a:r>
            </a:p>
          </p:txBody>
        </p:sp>
      </p:grpSp>
    </p:spTree>
    <p:extLst>
      <p:ext uri="{BB962C8B-B14F-4D97-AF65-F5344CB8AC3E}">
        <p14:creationId xmlns:p14="http://schemas.microsoft.com/office/powerpoint/2010/main" val="356573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Velocity</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Velocity is a term economists use to describe how quickly money circulates through the economy.">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Velocity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term economists use to describe how quickly money circulates through the economy.</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pic>
        <p:nvPicPr>
          <p:cNvPr id="4" name="Picture 3" descr="velocity equals nominal GDP divided by money supply">
            <a:extLst>
              <a:ext uri="{FF2B5EF4-FFF2-40B4-BE49-F238E27FC236}">
                <a16:creationId xmlns:a16="http://schemas.microsoft.com/office/drawing/2014/main" id="{9152B1B9-F772-33AA-1235-1DE0B6ACFA5C}"/>
              </a:ext>
            </a:extLst>
          </p:cNvPr>
          <p:cNvPicPr>
            <a:picLocks noChangeAspect="1"/>
          </p:cNvPicPr>
          <p:nvPr/>
        </p:nvPicPr>
        <p:blipFill>
          <a:blip r:embed="rId3"/>
          <a:stretch>
            <a:fillRect/>
          </a:stretch>
        </p:blipFill>
        <p:spPr>
          <a:xfrm>
            <a:off x="4336274" y="2544369"/>
            <a:ext cx="3519450" cy="826791"/>
          </a:xfrm>
          <a:prstGeom prst="rect">
            <a:avLst/>
          </a:prstGeom>
        </p:spPr>
      </p:pic>
      <p:pic>
        <p:nvPicPr>
          <p:cNvPr id="6" name="Picture 5" descr="Higher velocity means the average dollar circulates more times annually. Lower velocity means the average dollar circulates fewer times annually.">
            <a:extLst>
              <a:ext uri="{FF2B5EF4-FFF2-40B4-BE49-F238E27FC236}">
                <a16:creationId xmlns:a16="http://schemas.microsoft.com/office/drawing/2014/main" id="{8D7F863E-1CC6-15C6-91B9-E61736A16F4F}"/>
              </a:ext>
            </a:extLst>
          </p:cNvPr>
          <p:cNvPicPr>
            <a:picLocks noChangeAspect="1"/>
          </p:cNvPicPr>
          <p:nvPr/>
        </p:nvPicPr>
        <p:blipFill>
          <a:blip r:embed="rId4"/>
          <a:stretch>
            <a:fillRect/>
          </a:stretch>
        </p:blipFill>
        <p:spPr>
          <a:xfrm>
            <a:off x="3774268" y="3527682"/>
            <a:ext cx="4643461" cy="3199786"/>
          </a:xfrm>
          <a:prstGeom prst="rect">
            <a:avLst/>
          </a:prstGeom>
        </p:spPr>
      </p:pic>
    </p:spTree>
    <p:extLst>
      <p:ext uri="{BB962C8B-B14F-4D97-AF65-F5344CB8AC3E}">
        <p14:creationId xmlns:p14="http://schemas.microsoft.com/office/powerpoint/2010/main" val="3924481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Changes in Velocity</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Changes in velocity can cause problems for monetary policy.">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940901"/>
              <a:ext cx="8058154"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velocity can cause problems for monetary policy.</a:t>
              </a:r>
            </a:p>
          </p:txBody>
        </p:sp>
      </p:grpSp>
      <p:sp>
        <p:nvSpPr>
          <p:cNvPr id="13" name="Rectangle 12">
            <a:extLst>
              <a:ext uri="{FF2B5EF4-FFF2-40B4-BE49-F238E27FC236}">
                <a16:creationId xmlns:a16="http://schemas.microsoft.com/office/drawing/2014/main" id="{2924E73E-CE7E-47D9-A8DB-313C4BB32AEE}"/>
              </a:ext>
            </a:extLst>
          </p:cNvPr>
          <p:cNvSpPr/>
          <p:nvPr/>
        </p:nvSpPr>
        <p:spPr>
          <a:xfrm>
            <a:off x="2066922" y="2515787"/>
            <a:ext cx="8058154" cy="206119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money supply × velocity = nominal GDP</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nominal GDP = price level (or GDP deflator) × real GDP</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money supply × velocity = nominal GDP = price level × real GDP</a:t>
            </a:r>
          </a:p>
        </p:txBody>
      </p:sp>
      <p:grpSp>
        <p:nvGrpSpPr>
          <p:cNvPr id="15" name="Group 14" descr="If velocity is constant over time, a certain percentage rise in the money supply on the left side of the basic quantity equation of money will inevitably lead to the same percentage rise in nominal GDP, although this change could happen through an increase in inflation, an increase in real GDP, or some combination of the two.">
            <a:extLst>
              <a:ext uri="{FF2B5EF4-FFF2-40B4-BE49-F238E27FC236}">
                <a16:creationId xmlns:a16="http://schemas.microsoft.com/office/drawing/2014/main" id="{0C24431A-96E6-4388-BCA2-8C6993EF9ACE}"/>
              </a:ext>
            </a:extLst>
          </p:cNvPr>
          <p:cNvGrpSpPr/>
          <p:nvPr/>
        </p:nvGrpSpPr>
        <p:grpSpPr>
          <a:xfrm>
            <a:off x="2066922" y="4704917"/>
            <a:ext cx="8058154" cy="1695812"/>
            <a:chOff x="542923" y="1736761"/>
            <a:chExt cx="8058154" cy="1695812"/>
          </a:xfrm>
          <a:solidFill>
            <a:srgbClr val="627981"/>
          </a:solidFill>
        </p:grpSpPr>
        <p:sp>
          <p:nvSpPr>
            <p:cNvPr id="22" name="Rectangle 21">
              <a:extLst>
                <a:ext uri="{FF2B5EF4-FFF2-40B4-BE49-F238E27FC236}">
                  <a16:creationId xmlns:a16="http://schemas.microsoft.com/office/drawing/2014/main" id="{FCD2390A-5F21-4318-9A28-1C2343CAF2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9F45CC97-D094-4279-B301-ACFAC139DB40}"/>
                </a:ext>
              </a:extLst>
            </p:cNvPr>
            <p:cNvSpPr txBox="1"/>
            <p:nvPr/>
          </p:nvSpPr>
          <p:spPr>
            <a:xfrm>
              <a:off x="542923" y="1801357"/>
              <a:ext cx="8058154" cy="163121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velocity is constant over time, a certain percentage rise in the money supply on the left side of the basic quantity equation of money will inevitably lead to the same percentage rise in nominal GDP, although this change could happen through an increase in inflation, an increase in real GDP, or some combination of the two.</a:t>
              </a:r>
            </a:p>
          </p:txBody>
        </p:sp>
      </p:grpSp>
    </p:spTree>
    <p:extLst>
      <p:ext uri="{BB962C8B-B14F-4D97-AF65-F5344CB8AC3E}">
        <p14:creationId xmlns:p14="http://schemas.microsoft.com/office/powerpoint/2010/main" val="3025553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Unemployment and Inflation</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A280F456-73FC-4B32-84E6-E8CA5F317000}"/>
              </a:ext>
            </a:extLst>
          </p:cNvPr>
          <p:cNvSpPr/>
          <p:nvPr/>
        </p:nvSpPr>
        <p:spPr>
          <a:xfrm>
            <a:off x="1264920" y="1312762"/>
            <a:ext cx="4831080" cy="543152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If you surveyed central bankers around the world and asked them the primary task of monetary policy, the most popular answer by far would be fighting inflation.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 the neoclassical model, economists determine the level of potential GDP (and the natural rate of unemployment that exists when the economy is producing at potential GDP) by real economic factors.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Expansionary monetary policy that shifts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AD</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rightward only creates an inflationary increase in the price level; it does not alter GDP or unemployment.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Low inflation provides a better climate for a healthy and growing economy.</a:t>
            </a:r>
          </a:p>
        </p:txBody>
      </p:sp>
      <p:pic>
        <p:nvPicPr>
          <p:cNvPr id="4" name="Picture 3" descr="A graph with Real GDP on the x-axis and price level on the y-axis that shows the effects of an increase in aggregate demand">
            <a:extLst>
              <a:ext uri="{FF2B5EF4-FFF2-40B4-BE49-F238E27FC236}">
                <a16:creationId xmlns:a16="http://schemas.microsoft.com/office/drawing/2014/main" id="{8ECB709F-3A5A-4A45-9614-C452C3CF1DEB}"/>
              </a:ext>
            </a:extLst>
          </p:cNvPr>
          <p:cNvPicPr>
            <a:picLocks noChangeAspect="1"/>
          </p:cNvPicPr>
          <p:nvPr/>
        </p:nvPicPr>
        <p:blipFill>
          <a:blip r:embed="rId3"/>
          <a:stretch>
            <a:fillRect/>
          </a:stretch>
        </p:blipFill>
        <p:spPr>
          <a:xfrm>
            <a:off x="6196520" y="1701375"/>
            <a:ext cx="5552607" cy="4654296"/>
          </a:xfrm>
          <a:prstGeom prst="rect">
            <a:avLst/>
          </a:prstGeom>
        </p:spPr>
      </p:pic>
    </p:spTree>
    <p:extLst>
      <p:ext uri="{BB962C8B-B14F-4D97-AF65-F5344CB8AC3E}">
        <p14:creationId xmlns:p14="http://schemas.microsoft.com/office/powerpoint/2010/main" val="2349004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Inflation Targeting</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nflation targeting is when the central bank is legally required to focus on keeping inflation low.">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Inflation targeting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when the central bank is legally required to focus on keeping inflation low.</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2" name="Group 11" descr="According to the International Monetary Fund (IMF), central banks in thirty-eight countries practice inflation targeting.">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923" y="1780348"/>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According to the International Monetary Fund (IMF), central banks in thirty-eight countries practice inflation targeting.</a:t>
              </a:r>
            </a:p>
          </p:txBody>
        </p:sp>
      </p:grpSp>
      <p:grpSp>
        <p:nvGrpSpPr>
          <p:cNvPr id="14" name="Group 13" descr="The U.S. Federal Reserve does not practice inflation targeting but instead takes both unemployment and inflation into account.">
            <a:extLst>
              <a:ext uri="{FF2B5EF4-FFF2-40B4-BE49-F238E27FC236}">
                <a16:creationId xmlns:a16="http://schemas.microsoft.com/office/drawing/2014/main" id="{017D15F8-5259-42B4-8036-CC9261B702B6}"/>
              </a:ext>
            </a:extLst>
          </p:cNvPr>
          <p:cNvGrpSpPr/>
          <p:nvPr/>
        </p:nvGrpSpPr>
        <p:grpSpPr>
          <a:xfrm>
            <a:off x="2066922" y="336528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Federal Reserve does not practice inflation targeting but instead takes both unemployment and inflation into account.</a:t>
              </a:r>
            </a:p>
          </p:txBody>
        </p:sp>
      </p:grpSp>
      <p:grpSp>
        <p:nvGrpSpPr>
          <p:cNvPr id="18" name="Group 17" descr="Economists have no final consensus on whether a central bank should focus only on inflation or have greater discretion.">
            <a:extLst>
              <a:ext uri="{FF2B5EF4-FFF2-40B4-BE49-F238E27FC236}">
                <a16:creationId xmlns:a16="http://schemas.microsoft.com/office/drawing/2014/main" id="{F4AD07BD-852E-48B7-9E9A-7E48DA2B9152}"/>
              </a:ext>
            </a:extLst>
          </p:cNvPr>
          <p:cNvGrpSpPr/>
          <p:nvPr/>
        </p:nvGrpSpPr>
        <p:grpSpPr>
          <a:xfrm>
            <a:off x="2066922" y="42574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97A64C08-23E6-4D44-B7CF-9E418FC744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9BC968F-728F-4142-8C70-320C3E268511}"/>
                </a:ext>
              </a:extLst>
            </p:cNvPr>
            <p:cNvSpPr txBox="1"/>
            <p:nvPr/>
          </p:nvSpPr>
          <p:spPr>
            <a:xfrm>
              <a:off x="542923" y="1786285"/>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have no final consensus on whether a central bank should focus only on inflation or have greater discretion.</a:t>
              </a:r>
            </a:p>
          </p:txBody>
        </p:sp>
      </p:grpSp>
    </p:spTree>
    <p:extLst>
      <p:ext uri="{BB962C8B-B14F-4D97-AF65-F5344CB8AC3E}">
        <p14:creationId xmlns:p14="http://schemas.microsoft.com/office/powerpoint/2010/main" val="823642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Asset Bubbles and Leverage Cycles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f the central bank focuses on inflation and unemployment, it may overlook other looming economic problems.">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99724"/>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central bank focuses on inflation and unemployment, it may overlook other looming economic problems.</a:t>
              </a:r>
            </a:p>
          </p:txBody>
        </p:sp>
      </p:grpSp>
      <p:grpSp>
        <p:nvGrpSpPr>
          <p:cNvPr id="12" name="Group 11" descr="If the economy, or a specific market, reaches unsustainable levels, the subsequent drop-off in price could lead to recession.">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923" y="1780348"/>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economy, or a specific market, reaches unsustainable levels, the subsequent drop-off in price could lead to recession.</a:t>
              </a:r>
            </a:p>
          </p:txBody>
        </p:sp>
      </p:grpSp>
      <p:grpSp>
        <p:nvGrpSpPr>
          <p:cNvPr id="14" name="Group 13" descr="Some economists worry about a leverage cycle, where leverage is a term financial economists use to mean &quot;borrowing.&quot;">
            <a:extLst>
              <a:ext uri="{FF2B5EF4-FFF2-40B4-BE49-F238E27FC236}">
                <a16:creationId xmlns:a16="http://schemas.microsoft.com/office/drawing/2014/main" id="{017D15F8-5259-42B4-8036-CC9261B702B6}"/>
              </a:ext>
            </a:extLst>
          </p:cNvPr>
          <p:cNvGrpSpPr/>
          <p:nvPr/>
        </p:nvGrpSpPr>
        <p:grpSpPr>
          <a:xfrm>
            <a:off x="2066922" y="336528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Some economists worry about a leverage cycle, where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leverage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term financial economists use to mean "borrowing."</a:t>
              </a:r>
            </a:p>
          </p:txBody>
        </p:sp>
      </p:grpSp>
      <p:grpSp>
        <p:nvGrpSpPr>
          <p:cNvPr id="18" name="Group 17" descr="In good economic times, banks are eager to lend, and people are eager to borrow; in bad economic times, the opposite is true.">
            <a:extLst>
              <a:ext uri="{FF2B5EF4-FFF2-40B4-BE49-F238E27FC236}">
                <a16:creationId xmlns:a16="http://schemas.microsoft.com/office/drawing/2014/main" id="{F4AD07BD-852E-48B7-9E9A-7E48DA2B9152}"/>
              </a:ext>
            </a:extLst>
          </p:cNvPr>
          <p:cNvGrpSpPr/>
          <p:nvPr/>
        </p:nvGrpSpPr>
        <p:grpSpPr>
          <a:xfrm>
            <a:off x="2066922" y="4257467"/>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97A64C08-23E6-4D44-B7CF-9E418FC744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99BC968F-728F-4142-8C70-320C3E268511}"/>
                </a:ext>
              </a:extLst>
            </p:cNvPr>
            <p:cNvSpPr txBox="1"/>
            <p:nvPr/>
          </p:nvSpPr>
          <p:spPr>
            <a:xfrm>
              <a:off x="542923" y="1786285"/>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good economic times, banks are eager to lend, and people are eager to borrow; in bad economic times, the opposite is true.</a:t>
              </a:r>
            </a:p>
          </p:txBody>
        </p:sp>
      </p:grpSp>
      <p:grpSp>
        <p:nvGrpSpPr>
          <p:cNvPr id="21" name="Group 20" descr="The central bank should not just look at economic growth, inflation, and unemployment rates but also asset prices and leverage cycles.">
            <a:extLst>
              <a:ext uri="{FF2B5EF4-FFF2-40B4-BE49-F238E27FC236}">
                <a16:creationId xmlns:a16="http://schemas.microsoft.com/office/drawing/2014/main" id="{9EC82F66-59CC-489E-A3BD-E65854DDF905}"/>
              </a:ext>
            </a:extLst>
          </p:cNvPr>
          <p:cNvGrpSpPr/>
          <p:nvPr/>
        </p:nvGrpSpPr>
        <p:grpSpPr>
          <a:xfrm>
            <a:off x="2067180" y="514965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EA1CBC5-C826-4C0E-97B6-964E130CCE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B4679280-7076-46FD-9D24-AA369979CCE3}"/>
                </a:ext>
              </a:extLst>
            </p:cNvPr>
            <p:cNvSpPr txBox="1"/>
            <p:nvPr/>
          </p:nvSpPr>
          <p:spPr>
            <a:xfrm>
              <a:off x="542923" y="1786285"/>
              <a:ext cx="8042656"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central bank should not just look at economic growth, inflation, and unemployment rates but also asset prices and leverage cycles.</a:t>
              </a:r>
            </a:p>
          </p:txBody>
        </p:sp>
      </p:grpSp>
    </p:spTree>
    <p:extLst>
      <p:ext uri="{BB962C8B-B14F-4D97-AF65-F5344CB8AC3E}">
        <p14:creationId xmlns:p14="http://schemas.microsoft.com/office/powerpoint/2010/main" val="3603251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4">
          <a:extLst>
            <a:ext uri="{FF2B5EF4-FFF2-40B4-BE49-F238E27FC236}">
              <a16:creationId xmlns:a16="http://schemas.microsoft.com/office/drawing/2014/main" id="{C94866BF-6924-9972-D504-415514D9614B}"/>
            </a:ext>
          </a:extLst>
        </p:cNvPr>
        <p:cNvGrpSpPr/>
        <p:nvPr/>
      </p:nvGrpSpPr>
      <p:grpSpPr>
        <a:xfrm>
          <a:off x="0" y="0"/>
          <a:ext cx="0" cy="0"/>
          <a:chOff x="0" y="0"/>
          <a:chExt cx="0" cy="0"/>
        </a:xfrm>
      </p:grpSpPr>
      <p:sp>
        <p:nvSpPr>
          <p:cNvPr id="2" name="Title 25">
            <a:extLst>
              <a:ext uri="{FF2B5EF4-FFF2-40B4-BE49-F238E27FC236}">
                <a16:creationId xmlns:a16="http://schemas.microsoft.com/office/drawing/2014/main" id="{CAD6DF89-A680-D6C8-478F-5901E2C94BC4}"/>
              </a:ext>
            </a:extLst>
          </p:cNvPr>
          <p:cNvSpPr txBox="1">
            <a:spLocks noGrp="1"/>
          </p:cNvSpPr>
          <p:nvPr>
            <p:ph type="title" idx="4294967295"/>
          </p:nvPr>
        </p:nvSpPr>
        <p:spPr>
          <a:xfrm>
            <a:off x="1491342" y="504990"/>
            <a:ext cx="9514113"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65A4FF0A-D668-24BA-3FE4-E276837834A7}"/>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FF0BD79D-4470-E7BF-743A-B32991C3B2DB}"/>
              </a:ext>
            </a:extLst>
          </p:cNvPr>
          <p:cNvSpPr txBox="1"/>
          <p:nvPr/>
        </p:nvSpPr>
        <p:spPr>
          <a:xfrm>
            <a:off x="1287033" y="1828694"/>
            <a:ext cx="9617933" cy="4385816"/>
          </a:xfrm>
          <a:prstGeom prst="rect">
            <a:avLst/>
          </a:prstGeom>
          <a:solidFill>
            <a:srgbClr val="627981"/>
          </a:solidFill>
          <a:ln>
            <a:solidFill>
              <a:srgbClr val="627981"/>
            </a:solidFill>
          </a:ln>
        </p:spPr>
        <p:txBody>
          <a:bodyPr wrap="square" rtlCol="0" anchor="ctr">
            <a:spAutoFit/>
          </a:bodyPr>
          <a:lstStyle/>
          <a:p>
            <a:pPr marL="457200" marR="0" lvl="0" indent="-368300" algn="l" defTabSz="914400" rtl="0" eaLnBrk="1" fontAlgn="auto" latinLnBrk="0" hangingPunct="1">
              <a:lnSpc>
                <a:spcPct val="150000"/>
              </a:lnSpc>
              <a:spcBef>
                <a:spcPts val="0"/>
              </a:spcBef>
              <a:spcAft>
                <a:spcPts val="0"/>
              </a:spcAft>
              <a:buClr>
                <a:prstClr val="white"/>
              </a:buClr>
              <a:buSzPts val="2200"/>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Monetary policy is imprecise for several reasons: </a:t>
            </a:r>
          </a:p>
          <a:p>
            <a:pPr marL="914400" marR="0" lvl="1" indent="-368300" algn="l" defTabSz="914400" rtl="0" eaLnBrk="1" fontAlgn="auto" latinLnBrk="0" hangingPunct="1">
              <a:lnSpc>
                <a:spcPct val="150000"/>
              </a:lnSpc>
              <a:spcBef>
                <a:spcPts val="0"/>
              </a:spcBef>
              <a:spcAft>
                <a:spcPts val="0"/>
              </a:spcAft>
              <a:buClr>
                <a:prstClr val="white"/>
              </a:buClr>
              <a:buSzPts val="2200"/>
              <a:buFont typeface="Calibri"/>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effects occur only after long- and variable-time lags.</a:t>
            </a:r>
          </a:p>
          <a:p>
            <a:pPr marL="914400" marR="0" lvl="1" indent="-368300" algn="l" defTabSz="914400" rtl="0" eaLnBrk="1" fontAlgn="auto" latinLnBrk="0" hangingPunct="1">
              <a:lnSpc>
                <a:spcPct val="150000"/>
              </a:lnSpc>
              <a:spcBef>
                <a:spcPts val="0"/>
              </a:spcBef>
              <a:spcAft>
                <a:spcPts val="0"/>
              </a:spcAft>
              <a:buClr>
                <a:prstClr val="white"/>
              </a:buClr>
              <a:buSzPts val="2200"/>
              <a:buFont typeface="Calibri"/>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If banks decide to hold excess reserves, monetary policy cannot force them to lend.</a:t>
            </a:r>
          </a:p>
          <a:p>
            <a:pPr marL="914400" marR="0" lvl="1" indent="-368300" algn="l" defTabSz="914400" rtl="0" eaLnBrk="1" fontAlgn="auto" latinLnBrk="0" hangingPunct="1">
              <a:lnSpc>
                <a:spcPct val="150000"/>
              </a:lnSpc>
              <a:spcBef>
                <a:spcPts val="0"/>
              </a:spcBef>
              <a:spcAft>
                <a:spcPts val="0"/>
              </a:spcAft>
              <a:buClr>
                <a:prstClr val="white"/>
              </a:buClr>
              <a:buSzPts val="2200"/>
              <a:buFont typeface="Calibri"/>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Velocity may shift in unpredictable ways. </a:t>
            </a:r>
          </a:p>
          <a:p>
            <a:pPr marL="546100" marR="0" lvl="1" indent="0" algn="l" defTabSz="914400" rtl="0" eaLnBrk="1" fontAlgn="auto" latinLnBrk="0" hangingPunct="1">
              <a:lnSpc>
                <a:spcPct val="150000"/>
              </a:lnSpc>
              <a:spcBef>
                <a:spcPts val="0"/>
              </a:spcBef>
              <a:spcAft>
                <a:spcPts val="0"/>
              </a:spcAft>
              <a:buClr>
                <a:prstClr val="white"/>
              </a:buClr>
              <a:buSzPts val="2200"/>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285750" marR="0" lvl="1" indent="-28575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The basic quantity equation of money is </a:t>
            </a:r>
            <a:r>
              <a:rPr kumimoji="0" lang="en-US" sz="18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MV</a:t>
            </a: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a:t>
            </a:r>
            <a:r>
              <a:rPr kumimoji="0" lang="en-US" sz="18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PQ</a:t>
            </a: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where </a:t>
            </a:r>
            <a:r>
              <a:rPr kumimoji="0" lang="en-US" sz="18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M</a:t>
            </a: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is the money supply, </a:t>
            </a:r>
            <a:r>
              <a:rPr kumimoji="0" lang="en-US" sz="18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V</a:t>
            </a: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is the velocity of money, </a:t>
            </a:r>
            <a:r>
              <a:rPr kumimoji="0" lang="en-US" sz="18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P</a:t>
            </a: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is the price level, and </a:t>
            </a:r>
            <a:r>
              <a:rPr kumimoji="0" lang="en-US" sz="1800" b="0" i="1"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Q</a:t>
            </a: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 is the real output of the economy.</a:t>
            </a:r>
          </a:p>
          <a:p>
            <a:pPr marL="0" marR="0" lvl="1"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285750" marR="0" lvl="1" indent="-28575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Some central banks, like the European Central Bank, practice inflation targeting, which means that the only goal of the central bank is to keep inflation within a low target range.</a:t>
            </a:r>
          </a:p>
          <a:p>
            <a:pPr marL="0" marR="0" lvl="1" indent="0" algn="l" defTabSz="914400" rtl="0" eaLnBrk="1" fontAlgn="auto" latinLnBrk="0" hangingPunct="1">
              <a:lnSpc>
                <a:spcPct val="100000"/>
              </a:lnSpc>
              <a:spcBef>
                <a:spcPts val="0"/>
              </a:spcBef>
              <a:spcAft>
                <a:spcPts val="0"/>
              </a:spcAft>
              <a:buClr>
                <a:prstClr val="white"/>
              </a:buClr>
              <a:buSzPts val="2200"/>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endParaRPr>
          </a:p>
          <a:p>
            <a:pPr marL="285750" marR="0" lvl="1" indent="-285750" algn="l" defTabSz="9144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libri"/>
                <a:cs typeface="Calibri"/>
                <a:sym typeface="Calibri"/>
              </a:rPr>
              <a:t>Other central banks, such as the U.S. Federal Reserve, are free to focus on either reducing inflation or stimulating an economy that is in recession, whichever goal seems most important at the time.</a:t>
            </a:r>
          </a:p>
        </p:txBody>
      </p:sp>
    </p:spTree>
    <p:extLst>
      <p:ext uri="{BB962C8B-B14F-4D97-AF65-F5344CB8AC3E}">
        <p14:creationId xmlns:p14="http://schemas.microsoft.com/office/powerpoint/2010/main" val="10140766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17152BA-2BEC-4BDD-8BA7-B41C579449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7EDA6B-3153-474E-91C8-D8587FD4DF33}">
  <ds:schemaRefs>
    <ds:schemaRef ds:uri="http://schemas.microsoft.com/sharepoint/v3/contenttype/forms"/>
  </ds:schemaRefs>
</ds:datastoreItem>
</file>

<file path=customXml/itemProps3.xml><?xml version="1.0" encoding="utf-8"?>
<ds:datastoreItem xmlns:ds="http://schemas.openxmlformats.org/officeDocument/2006/customXml" ds:itemID="{5A3CE08B-1C20-4EF8-B333-2542A60A9586}">
  <ds:schemaRefs>
    <ds:schemaRef ds:uri="http://schemas.microsoft.com/office/2006/documentManagement/types"/>
    <ds:schemaRef ds:uri="http://purl.org/dc/elements/1.1/"/>
    <ds:schemaRef ds:uri="06d9c582-05c2-476b-83d2-72ab8b1380b2"/>
    <ds:schemaRef ds:uri="http://purl.org/dc/dcmitype/"/>
    <ds:schemaRef ds:uri="fdab59f7-c3a7-48e5-acd8-618ce834776e"/>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356</TotalTime>
  <Words>1444</Words>
  <Application>Microsoft Office PowerPoint</Application>
  <PresentationFormat>Widescreen</PresentationFormat>
  <Paragraphs>278</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Pitfalls for Monetary Policy</vt:lpstr>
      <vt:lpstr>Introduction</vt:lpstr>
      <vt:lpstr>Excess Reserves</vt:lpstr>
      <vt:lpstr>Velocity</vt:lpstr>
      <vt:lpstr>Changes in Velocity</vt:lpstr>
      <vt:lpstr>Unemployment and Inflation</vt:lpstr>
      <vt:lpstr>Inflation Targeting</vt:lpstr>
      <vt:lpstr>Asset Bubbles and Leverage Cycles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22</cp:revision>
  <dcterms:modified xsi:type="dcterms:W3CDTF">2026-02-02T18:42:26Z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