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4"/>
    <p:sldMasterId id="2147483672" r:id="rId5"/>
  </p:sldMasterIdLst>
  <p:notesMasterIdLst>
    <p:notesMasterId r:id="rId19"/>
  </p:notesMasterIdLst>
  <p:sldIdLst>
    <p:sldId id="466" r:id="rId6"/>
    <p:sldId id="451" r:id="rId7"/>
    <p:sldId id="452" r:id="rId8"/>
    <p:sldId id="453" r:id="rId9"/>
    <p:sldId id="454" r:id="rId10"/>
    <p:sldId id="455" r:id="rId11"/>
    <p:sldId id="456" r:id="rId12"/>
    <p:sldId id="457" r:id="rId13"/>
    <p:sldId id="458" r:id="rId14"/>
    <p:sldId id="459" r:id="rId15"/>
    <p:sldId id="460" r:id="rId16"/>
    <p:sldId id="467" r:id="rId17"/>
    <p:sldId id="421" r:id="rId18"/>
  </p:sldIdLst>
  <p:sldSz cx="12192000" cy="6858000"/>
  <p:notesSz cx="6858000" cy="9144000"/>
  <p:embeddedFontLst>
    <p:embeddedFont>
      <p:font typeface="Century Gothic" panose="020B0502020202020204" pitchFamily="34" charset="0"/>
      <p:regular r:id="rId20"/>
      <p:bold r:id="rId21"/>
      <p:italic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3" clrIdx="0">
    <p:extLst>
      <p:ext uri="{19B8F6BF-5375-455C-9EA6-DF929625EA0E}">
        <p15:presenceInfo xmlns:p15="http://schemas.microsoft.com/office/powerpoint/2012/main" userId="Nathan Mirmow" providerId="None"/>
      </p:ext>
    </p:extLst>
  </p:cmAuthor>
  <p:cmAuthor id="2" name="Caitlin Coleman" initials="CC" lastIdx="1"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C6CA"/>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976B24-08E6-4928-A382-310040EB9721}" v="4" dt="2026-02-02T18:40:53.0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230" autoAdjust="0"/>
  </p:normalViewPr>
  <p:slideViewPr>
    <p:cSldViewPr snapToGrid="0">
      <p:cViewPr varScale="1">
        <p:scale>
          <a:sx n="66" d="100"/>
          <a:sy n="66" d="100"/>
        </p:scale>
        <p:origin x="1224"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font" Target="fonts/font2.fntdata"/><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font" Target="fonts/font1.fntdata"/><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font" Target="fonts/font3.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7T19:19:05.355" v="8" actId="6549"/>
      <pc:docMkLst>
        <pc:docMk/>
      </pc:docMkLst>
      <pc:sldChg chg="add">
        <pc:chgData name="Caitlin Coleman" userId="96f87ca1-0e64-4ae8-8d77-98757b85df0b" providerId="ADAL" clId="{DDA6BCD5-DC0D-434C-93A0-51E2BCD25B34}" dt="2026-01-27T19:18:32.440" v="1"/>
        <pc:sldMkLst>
          <pc:docMk/>
          <pc:sldMk cId="968453120" sldId="421"/>
        </pc:sldMkLst>
      </pc:sldChg>
      <pc:sldChg chg="add">
        <pc:chgData name="Caitlin Coleman" userId="96f87ca1-0e64-4ae8-8d77-98757b85df0b" providerId="ADAL" clId="{DDA6BCD5-DC0D-434C-93A0-51E2BCD25B34}" dt="2026-01-27T19:18:22.922" v="0"/>
        <pc:sldMkLst>
          <pc:docMk/>
          <pc:sldMk cId="1536749111" sldId="451"/>
        </pc:sldMkLst>
      </pc:sldChg>
      <pc:sldChg chg="add">
        <pc:chgData name="Caitlin Coleman" userId="96f87ca1-0e64-4ae8-8d77-98757b85df0b" providerId="ADAL" clId="{DDA6BCD5-DC0D-434C-93A0-51E2BCD25B34}" dt="2026-01-27T19:18:22.922" v="0"/>
        <pc:sldMkLst>
          <pc:docMk/>
          <pc:sldMk cId="0" sldId="452"/>
        </pc:sldMkLst>
      </pc:sldChg>
      <pc:sldChg chg="modSp add mod">
        <pc:chgData name="Caitlin Coleman" userId="96f87ca1-0e64-4ae8-8d77-98757b85df0b" providerId="ADAL" clId="{DDA6BCD5-DC0D-434C-93A0-51E2BCD25B34}" dt="2026-01-27T19:18:45.150" v="3" actId="6549"/>
        <pc:sldMkLst>
          <pc:docMk/>
          <pc:sldMk cId="3469246511" sldId="453"/>
        </pc:sldMkLst>
        <pc:spChg chg="mod">
          <ac:chgData name="Caitlin Coleman" userId="96f87ca1-0e64-4ae8-8d77-98757b85df0b" providerId="ADAL" clId="{DDA6BCD5-DC0D-434C-93A0-51E2BCD25B34}" dt="2026-01-27T19:18:45.150" v="3" actId="6549"/>
          <ac:spMkLst>
            <pc:docMk/>
            <pc:sldMk cId="3469246511" sldId="453"/>
            <ac:spMk id="26" creationId="{00000000-0000-0000-0000-000000000000}"/>
          </ac:spMkLst>
        </pc:spChg>
      </pc:sldChg>
      <pc:sldChg chg="add">
        <pc:chgData name="Caitlin Coleman" userId="96f87ca1-0e64-4ae8-8d77-98757b85df0b" providerId="ADAL" clId="{DDA6BCD5-DC0D-434C-93A0-51E2BCD25B34}" dt="2026-01-27T19:18:22.922" v="0"/>
        <pc:sldMkLst>
          <pc:docMk/>
          <pc:sldMk cId="691755598" sldId="454"/>
        </pc:sldMkLst>
      </pc:sldChg>
      <pc:sldChg chg="add">
        <pc:chgData name="Caitlin Coleman" userId="96f87ca1-0e64-4ae8-8d77-98757b85df0b" providerId="ADAL" clId="{DDA6BCD5-DC0D-434C-93A0-51E2BCD25B34}" dt="2026-01-27T19:18:22.922" v="0"/>
        <pc:sldMkLst>
          <pc:docMk/>
          <pc:sldMk cId="4202276690" sldId="455"/>
        </pc:sldMkLst>
      </pc:sldChg>
      <pc:sldChg chg="add">
        <pc:chgData name="Caitlin Coleman" userId="96f87ca1-0e64-4ae8-8d77-98757b85df0b" providerId="ADAL" clId="{DDA6BCD5-DC0D-434C-93A0-51E2BCD25B34}" dt="2026-01-27T19:18:22.922" v="0"/>
        <pc:sldMkLst>
          <pc:docMk/>
          <pc:sldMk cId="1487353584" sldId="456"/>
        </pc:sldMkLst>
      </pc:sldChg>
      <pc:sldChg chg="add">
        <pc:chgData name="Caitlin Coleman" userId="96f87ca1-0e64-4ae8-8d77-98757b85df0b" providerId="ADAL" clId="{DDA6BCD5-DC0D-434C-93A0-51E2BCD25B34}" dt="2026-01-27T19:18:22.922" v="0"/>
        <pc:sldMkLst>
          <pc:docMk/>
          <pc:sldMk cId="2565613604" sldId="457"/>
        </pc:sldMkLst>
      </pc:sldChg>
      <pc:sldChg chg="modSp add mod">
        <pc:chgData name="Caitlin Coleman" userId="96f87ca1-0e64-4ae8-8d77-98757b85df0b" providerId="ADAL" clId="{DDA6BCD5-DC0D-434C-93A0-51E2BCD25B34}" dt="2026-01-27T19:18:53.899" v="5" actId="20577"/>
        <pc:sldMkLst>
          <pc:docMk/>
          <pc:sldMk cId="3640690290" sldId="458"/>
        </pc:sldMkLst>
        <pc:spChg chg="mod">
          <ac:chgData name="Caitlin Coleman" userId="96f87ca1-0e64-4ae8-8d77-98757b85df0b" providerId="ADAL" clId="{DDA6BCD5-DC0D-434C-93A0-51E2BCD25B34}" dt="2026-01-27T19:18:53.899" v="5" actId="20577"/>
          <ac:spMkLst>
            <pc:docMk/>
            <pc:sldMk cId="3640690290" sldId="458"/>
            <ac:spMk id="26" creationId="{00000000-0000-0000-0000-000000000000}"/>
          </ac:spMkLst>
        </pc:spChg>
      </pc:sldChg>
      <pc:sldChg chg="modSp add mod">
        <pc:chgData name="Caitlin Coleman" userId="96f87ca1-0e64-4ae8-8d77-98757b85df0b" providerId="ADAL" clId="{DDA6BCD5-DC0D-434C-93A0-51E2BCD25B34}" dt="2026-01-27T19:18:58.862" v="7" actId="20577"/>
        <pc:sldMkLst>
          <pc:docMk/>
          <pc:sldMk cId="1636992604" sldId="459"/>
        </pc:sldMkLst>
        <pc:spChg chg="mod">
          <ac:chgData name="Caitlin Coleman" userId="96f87ca1-0e64-4ae8-8d77-98757b85df0b" providerId="ADAL" clId="{DDA6BCD5-DC0D-434C-93A0-51E2BCD25B34}" dt="2026-01-27T19:18:58.862" v="7" actId="20577"/>
          <ac:spMkLst>
            <pc:docMk/>
            <pc:sldMk cId="1636992604" sldId="459"/>
            <ac:spMk id="26" creationId="{00000000-0000-0000-0000-000000000000}"/>
          </ac:spMkLst>
        </pc:spChg>
      </pc:sldChg>
      <pc:sldChg chg="add">
        <pc:chgData name="Caitlin Coleman" userId="96f87ca1-0e64-4ae8-8d77-98757b85df0b" providerId="ADAL" clId="{DDA6BCD5-DC0D-434C-93A0-51E2BCD25B34}" dt="2026-01-27T19:18:22.922" v="0"/>
        <pc:sldMkLst>
          <pc:docMk/>
          <pc:sldMk cId="1703355113" sldId="460"/>
        </pc:sldMkLst>
      </pc:sldChg>
      <pc:sldChg chg="add">
        <pc:chgData name="Caitlin Coleman" userId="96f87ca1-0e64-4ae8-8d77-98757b85df0b" providerId="ADAL" clId="{DDA6BCD5-DC0D-434C-93A0-51E2BCD25B34}" dt="2026-01-27T19:18:22.922" v="0"/>
        <pc:sldMkLst>
          <pc:docMk/>
          <pc:sldMk cId="1352793775" sldId="466"/>
        </pc:sldMkLst>
      </pc:sldChg>
      <pc:sldChg chg="modSp add mod">
        <pc:chgData name="Caitlin Coleman" userId="96f87ca1-0e64-4ae8-8d77-98757b85df0b" providerId="ADAL" clId="{DDA6BCD5-DC0D-434C-93A0-51E2BCD25B34}" dt="2026-01-27T19:19:05.355" v="8" actId="6549"/>
        <pc:sldMkLst>
          <pc:docMk/>
          <pc:sldMk cId="2717332343" sldId="467"/>
        </pc:sldMkLst>
        <pc:spChg chg="mod">
          <ac:chgData name="Caitlin Coleman" userId="96f87ca1-0e64-4ae8-8d77-98757b85df0b" providerId="ADAL" clId="{DDA6BCD5-DC0D-434C-93A0-51E2BCD25B34}" dt="2026-01-27T19:19:05.355" v="8" actId="6549"/>
          <ac:spMkLst>
            <pc:docMk/>
            <pc:sldMk cId="2717332343" sldId="467"/>
            <ac:spMk id="2" creationId="{39F5DAB4-F79D-2DD9-C9F6-BC4226C9941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46033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Imagine you are the main decision maker for your country's central bank. Now, suppose your country is facing inflationary pressures and is producing over potential GDP. Which type of monetary policy would you decide to implement in the economy? Describe the effect the policy would have on the economy’s interest rates, price levels, and components of aggregate demand. </a:t>
            </a:r>
          </a:p>
          <a:p>
            <a:pPr marL="0" indent="0">
              <a:buNone/>
            </a:pPr>
            <a:endParaRPr lang="en-US" dirty="0"/>
          </a:p>
          <a:p>
            <a:pPr marL="0" indent="0">
              <a:buNone/>
            </a:pPr>
            <a:r>
              <a:rPr lang="en-US" dirty="0"/>
              <a:t>An economy facing inflationary pressures would prefer contractionary (tight) monetary policy. Contractionary monetary policy is implemented to decrease the money supply in the economy. A decreased money supply would raise the interest rates in the economy, which would decrease the desire for businesses to borrow money from the banks. Also, higher interest rates would decrease consumption in the economy because the overall demand for big-ticket items, such as cars or homes, would decline. These declines in consumption and investment in the economy would cause a decrease in overall price levels and real GDP.</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58816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rtl="0">
              <a:lnSpc>
                <a:spcPct val="100000"/>
              </a:lnSpc>
              <a:spcBef>
                <a:spcPts val="0"/>
              </a:spcBef>
              <a:spcAft>
                <a:spcPts val="0"/>
              </a:spcAft>
              <a:buClr>
                <a:srgbClr val="000000"/>
              </a:buClr>
              <a:buSzPts val="1100"/>
              <a:buFont typeface="Arial"/>
              <a:buNone/>
            </a:pPr>
            <a:r>
              <a:rPr lang="en-US" sz="1100" b="0" i="0" u="none" strike="noStrike" cap="none" dirty="0">
                <a:solidFill>
                  <a:srgbClr val="000000"/>
                </a:solidFill>
                <a:latin typeface="Arial"/>
                <a:cs typeface="Arial"/>
                <a:sym typeface="Arial"/>
              </a:rPr>
              <a:t>The most powerful and commonly used of the three traditional tools of monetary policy—open market operations—works by expanding or contracting the money supply in a way that influences the interest rate. In late 2008, as the U.S. economy struggled with recession, the Federal Reserve had already reduced the interest rate to near-zero. With the recession still ongoing, the Fed decided to adopt an innovative and nontraditional policy known as quantitative easing (QE). To stimulate AD by making credit available, central banks purchased long-term (rather than short-term) Treasury bonds and private mortgage-backed securities, neither of which the Fed had purchased before.</a:t>
            </a:r>
          </a:p>
          <a:p>
            <a:pPr marL="0" marR="0" indent="0" algn="l" rtl="0">
              <a:lnSpc>
                <a:spcPct val="100000"/>
              </a:lnSpc>
              <a:spcBef>
                <a:spcPts val="0"/>
              </a:spcBef>
              <a:spcAft>
                <a:spcPts val="0"/>
              </a:spcAft>
              <a:buClr>
                <a:srgbClr val="000000"/>
              </a:buClr>
              <a:buSzPts val="1100"/>
              <a:buFont typeface="Arial"/>
              <a:buNone/>
            </a:pPr>
            <a:endParaRPr lang="en-US" sz="1100" b="0" i="0" u="none" strike="noStrike" cap="none" dirty="0">
              <a:solidFill>
                <a:srgbClr val="000000"/>
              </a:solidFill>
              <a:latin typeface="Arial"/>
              <a:cs typeface="Arial"/>
              <a:sym typeface="Arial"/>
            </a:endParaRPr>
          </a:p>
          <a:p>
            <a:pPr marL="0" marR="0" indent="0" algn="l" rtl="0">
              <a:lnSpc>
                <a:spcPct val="100000"/>
              </a:lnSpc>
              <a:spcBef>
                <a:spcPts val="0"/>
              </a:spcBef>
              <a:spcAft>
                <a:spcPts val="0"/>
              </a:spcAft>
              <a:buClr>
                <a:srgbClr val="000000"/>
              </a:buClr>
              <a:buSzPts val="1100"/>
              <a:buFont typeface="Arial"/>
              <a:buNone/>
            </a:pPr>
            <a:endParaRPr lang="en-US" sz="1100" b="0" i="0" u="none" strike="noStrike" cap="none" dirty="0">
              <a:solidFill>
                <a:srgbClr val="000000"/>
              </a:solidFill>
              <a:latin typeface="Arial"/>
              <a:cs typeface="Arial"/>
              <a:sym typeface="Arial"/>
            </a:endParaRPr>
          </a:p>
          <a:p>
            <a:pPr marL="0" marR="0" indent="0" algn="l" rtl="0">
              <a:lnSpc>
                <a:spcPct val="100000"/>
              </a:lnSpc>
              <a:spcBef>
                <a:spcPts val="0"/>
              </a:spcBef>
              <a:spcAft>
                <a:spcPts val="0"/>
              </a:spcAft>
              <a:buClr>
                <a:srgbClr val="000000"/>
              </a:buClr>
              <a:buSzPts val="1100"/>
              <a:buFont typeface="Arial"/>
              <a:buNone/>
            </a:pPr>
            <a:endParaRPr lang="en-US" sz="1100" b="0" i="0" u="none" strike="noStrike" cap="none" dirty="0">
              <a:solidFill>
                <a:srgbClr val="000000"/>
              </a:solidFill>
              <a:latin typeface="Arial"/>
              <a:cs typeface="Arial"/>
              <a:sym typeface="Arial"/>
            </a:endParaRPr>
          </a:p>
          <a:p>
            <a:pPr marL="0" marR="0" indent="0" algn="l" rtl="0">
              <a:lnSpc>
                <a:spcPct val="100000"/>
              </a:lnSpc>
              <a:spcBef>
                <a:spcPts val="0"/>
              </a:spcBef>
              <a:spcAft>
                <a:spcPts val="0"/>
              </a:spcAft>
              <a:buClr>
                <a:srgbClr val="000000"/>
              </a:buClr>
              <a:buSzPts val="1100"/>
              <a:buFont typeface="Arial"/>
              <a:buNone/>
            </a:pPr>
            <a:endParaRPr lang="en-US" sz="1100" b="0" i="0" u="none" strike="noStrike" cap="none" dirty="0">
              <a:solidFill>
                <a:srgbClr val="000000"/>
              </a:solidFill>
              <a:latin typeface="Arial"/>
              <a:cs typeface="Arial"/>
              <a:sym typeface="Arial"/>
            </a:endParaRPr>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73627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a:extLst>
            <a:ext uri="{FF2B5EF4-FFF2-40B4-BE49-F238E27FC236}">
              <a16:creationId xmlns:a16="http://schemas.microsoft.com/office/drawing/2014/main" id="{8CE86CFE-6A55-25B1-0631-9F13C5AF5295}"/>
            </a:ext>
          </a:extLst>
        </p:cNvPr>
        <p:cNvGrpSpPr/>
        <p:nvPr/>
      </p:nvGrpSpPr>
      <p:grpSpPr>
        <a:xfrm>
          <a:off x="0" y="0"/>
          <a:ext cx="0" cy="0"/>
          <a:chOff x="0" y="0"/>
          <a:chExt cx="0" cy="0"/>
        </a:xfrm>
      </p:grpSpPr>
      <p:sp>
        <p:nvSpPr>
          <p:cNvPr id="162" name="Google Shape;162;p13:notes">
            <a:extLst>
              <a:ext uri="{FF2B5EF4-FFF2-40B4-BE49-F238E27FC236}">
                <a16:creationId xmlns:a16="http://schemas.microsoft.com/office/drawing/2014/main" id="{EC786104-BCAA-2E9B-E08A-7DC9EBF77E7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3" name="Google Shape;163;p13:notes">
            <a:extLst>
              <a:ext uri="{FF2B5EF4-FFF2-40B4-BE49-F238E27FC236}">
                <a16:creationId xmlns:a16="http://schemas.microsoft.com/office/drawing/2014/main" id="{08F7FEEF-BCEB-DE27-D0DF-5A087562C3A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10801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Expansionary monetary policy, also called loose monetary policy, </a:t>
            </a:r>
            <a:r>
              <a:rPr lang="en-US" sz="1100" dirty="0">
                <a:solidFill>
                  <a:schemeClr val="bg1"/>
                </a:solidFill>
              </a:rPr>
              <a:t>lowers interest rates and stimulates borrowing</a:t>
            </a:r>
            <a:r>
              <a:rPr lang="en-US" dirty="0"/>
              <a:t>. Contractionary monetary policy, also called tight monetary policy, raises interest rates and reduces borrowing in the economy. </a:t>
            </a:r>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48494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a697973071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Fed </a:t>
            </a:r>
            <a:r>
              <a:rPr lang="en-US" sz="1100" dirty="0">
                <a:solidFill>
                  <a:schemeClr val="bg1"/>
                </a:solidFill>
              </a:rPr>
              <a:t>conducts expansionary monetary policy by lowering its administered rates. This causes the demand curve to shift down and intersect the supply curve at a lower federal funds rate.</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dirty="0">
                <a:solidFill>
                  <a:schemeClr val="bg1"/>
                </a:solidFill>
              </a:rPr>
              <a:t>The Fed conducts contractionary monetary policy by raising its administered rates. This causes the demand curve to shift up and intersect the supply curve at a higher federal funds rate.</a:t>
            </a: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14" name="Google Shape;114;ga697973071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100" dirty="0">
                <a:solidFill>
                  <a:schemeClr val="bg1"/>
                </a:solidFill>
              </a:rPr>
              <a:t>Recall that the specific interest rate the Fed targets is the federal funds rate (FFR).</a:t>
            </a:r>
          </a:p>
          <a:p>
            <a:pPr marL="0" indent="0">
              <a:buFont typeface="Arial" panose="020B0604020202020204" pitchFamily="34" charset="0"/>
              <a:buNone/>
            </a:pPr>
            <a:r>
              <a:rPr lang="en-US" sz="2000" dirty="0">
                <a:solidFill>
                  <a:schemeClr val="bg1"/>
                </a:solidFill>
              </a:rPr>
              <a:t>The central bank changes its administered rates.</a:t>
            </a:r>
          </a:p>
          <a:p>
            <a:pPr marL="342900" lvl="0" indent="-342900">
              <a:buFont typeface="Courier New" panose="02070309020205020404" pitchFamily="49" charset="0"/>
              <a:buChar char="o"/>
            </a:pPr>
            <a:r>
              <a:rPr lang="en-US" sz="2000" dirty="0">
                <a:solidFill>
                  <a:schemeClr val="bg1"/>
                </a:solidFill>
              </a:rPr>
              <a:t>The discount rate sets a ceiling that the FFR will not rise above.</a:t>
            </a:r>
          </a:p>
          <a:p>
            <a:pPr marL="342900" lvl="0" indent="-342900">
              <a:buFont typeface="Courier New" panose="02070309020205020404" pitchFamily="49" charset="0"/>
              <a:buChar char="o"/>
            </a:pPr>
            <a:r>
              <a:rPr lang="en-US" sz="2000" dirty="0">
                <a:solidFill>
                  <a:schemeClr val="bg1"/>
                </a:solidFill>
              </a:rPr>
              <a:t>The overnight reverse repurchase (ON RRP) rate sets a floor that the FFR will not go below.</a:t>
            </a:r>
          </a:p>
          <a:p>
            <a:pPr marL="342900" lvl="0" indent="-342900">
              <a:buFont typeface="Courier New" panose="02070309020205020404" pitchFamily="49" charset="0"/>
              <a:buChar char="o"/>
            </a:pPr>
            <a:r>
              <a:rPr lang="en-US" sz="2000" dirty="0">
                <a:solidFill>
                  <a:schemeClr val="bg1"/>
                </a:solidFill>
              </a:rPr>
              <a:t>The interest rate on reserves balances (IORB) is near the FFR and stays near it due to arbitrage.</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dirty="0">
                <a:solidFill>
                  <a:schemeClr val="bg1"/>
                </a:solidFill>
              </a:rPr>
              <a:t>The Fed sets these three rates to target its goal FFR.</a:t>
            </a: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16959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Contractionary (tight) monetary policy will reduce investment and consumption due to higher interest rates and a reduced quantity of loanable funds. Expansionary (loose) monetary policy will increase business investment and consumption (consumer borrowing) due to lower interest rates and a higher quantity of loanable funds.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57121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a697973071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If the economy is suffering a recession and high unemployment, with output below potential gross domestic product (GDP), expansionary monetary policy can help the economy return to potential GDP. if an economy is producing at a quantity of output above its potential GDP, contractionary monetary policy can reduce the inflationary pressures for a rising price level.</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14" name="Google Shape;114;ga697973071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19275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Monetary policy should be countercyclical: it should counterbalance the business cycles of economic downturns and upswings. Of course, countercyclical policy comes with the risk of overreaction. Loose monetary policy may increase AD too much and trigger inflation, while tight monetary policy may decrease AD too much and trigger a recession.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916713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In recent decades, the Federal Reserve has typically reacted to higher inflation with contractionary monetary policy and a higher interest rate and reacted to higher unemployment with expansionary monetary policy and a lower interest rate.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804727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Imagine you are the main decision maker for your country's central bank. Now, suppose your country is facing inflationary pressures and is producing over potential GDP. Which type of monetary policy would you decide to implement in the economy? Describe the effect the policy would have on the economy’s interest rates, price levels, and components of aggregate demand.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36142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4B88A-C4F8-484C-963B-C6E0074601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A33377-704B-4905-9E88-3118E9EC80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7E3E04B-7F63-44AA-900B-F58596681184}"/>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D5F30A82-867D-4195-AE30-7267E67917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E106D8-F013-4B5A-92CF-45DD339D5C9B}"/>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272892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946A3-D522-49FD-972D-DE9A9C1448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BFFD2B1-56D4-4879-A4EA-0C9A99AA84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6D77E-50FD-44E6-BB19-8E1038EFB16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6101022-C1A5-4B3F-B92A-D0E96483E1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3B635-1802-40BD-BADD-D7EB22E8E8CD}"/>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07533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99C60B-F86F-4BF4-83DE-004AB3CCB8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18D8FC-9413-47F8-8A40-6647F4626B8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C6C43C-3FB1-4265-8F91-1D00F0E9F85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BA256C0-6A4F-4572-96D1-8D72DAB398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F238AB-7D13-4520-8DD9-E2863E381E7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430585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77216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408797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722027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0162421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6648362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248578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807047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16933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7E0F6-81CC-43F9-B6D6-23526C4F69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24C28E-C36E-4334-AAA9-7E2927A7AE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62D062-3D15-455A-8688-012C2C792F76}"/>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DB926CF4-054C-45AD-BDD0-2001B3CEA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D9107D-4520-46A0-80E2-66FBE9AB9DC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43162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6766188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7215096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15742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22843-EE07-42F1-9D35-0B601CF6FD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8A4F6B-C640-4C17-B513-010857B46B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A9AF56-3C39-4A8B-BD2D-5652F4C327B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61E6EF7D-BDA6-45E8-9659-0591902160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B2FED7-95FC-4FA7-A6EF-DF8924EA0A6F}"/>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743160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56FB0-0A87-4C6C-A4A5-2D9A417505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8797C1-A776-41A5-9E71-BFA18AF49D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9136E2-D2B1-4117-8FEF-7C89086BFF4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EFB912-02E4-48E8-A926-93E418226E9E}"/>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88834A67-54CF-4EE8-B679-0131598C47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5D738C-A743-469D-9A3A-F28BCBE7E95B}"/>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731201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3DF92-29BD-41C8-B421-691EE9E68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B9F1E6C-45E5-40C2-8A04-400861F701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3FD338-8EE1-4D1C-9218-44CBF32E30C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5DD90B-C6B2-4CD9-8FF4-C76BF15562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FE8424-8DAD-49B7-A263-8F2EC57842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2E8C10-A24F-48F5-B1C4-CD617F47A50E}"/>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BB5EE04C-204D-447C-A16A-F40C23854D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02A14C-206F-4D35-BE5A-526BA1BFA1BF}"/>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400440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5F3E7-BDBB-4E42-8D45-397469DE91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EE04B45-2E89-491C-BC9B-E9F5CE11EB3C}"/>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2CF56416-F92E-4F96-B21E-70ACCAD67B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B49A8A9-546C-4E5A-BE29-889D2543210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659070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343CDA-889F-48E7-ADFF-87D0A9BCA3F9}"/>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6F2BAFBC-C773-487D-8911-B18AC0F0D4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7CE6C4E-F7F6-4906-83C3-EE756CAAEFC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729973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3218D-4126-4787-A491-31EB8D5EE8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924E941-A042-4F8F-B351-F2BC273C7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2A817C-BDDD-4BD1-9522-3B0E2EA87A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54FA3D-F932-4419-BD38-41EA36AE86FE}"/>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1DFD9380-09B4-4E90-AF4F-862BCB8A00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E51344-F818-4561-AEE5-49389D2FD97B}"/>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88377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6AD2D-9F21-4BFE-A6F0-213E792F6E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6E399A-58D9-4CF0-94CD-57935593F2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FC1A9E-B8A7-44D8-BEFD-D8A0752DB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BD8C79-889B-40A9-9047-F691E53920E4}"/>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D277FA0B-1A32-4DCC-87E0-C6D24F0D45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BABA4B-8440-4B58-B31F-CCA4AA39B74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09825448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0B5571-138A-40E6-BC02-3ED149F565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9ABB1B-AB14-4283-A96D-3BEDD11C1D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07558-52CC-4657-9815-A9D12A5495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634F9D0B-441F-4374-B1CA-18528023CB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64CEB13-5EA4-4153-97C6-0856B035F0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8126901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24043726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4D3F6-57DD-ADAE-76A4-FE3D7645DAD9}"/>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A92FE581-5733-D74C-9082-DF70C2B932AA}"/>
              </a:ex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FF2B5EF4-FFF2-40B4-BE49-F238E27FC236}">
                <a16:creationId xmlns:a16="http://schemas.microsoft.com/office/drawing/2014/main" id="{2BCC3246-956F-AECD-987A-34C029D7CAFA}"/>
              </a:ex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id="{B936FDF4-AC94-31CE-3DC7-FF7B1659A019}"/>
              </a:ext>
            </a:extLst>
          </p:cNvPr>
          <p:cNvSpPr txBox="1">
            <a:spLocks noGrp="1"/>
          </p:cNvSpPr>
          <p:nvPr>
            <p:ph type="title" idx="4294967295"/>
          </p:nvPr>
        </p:nvSpPr>
        <p:spPr>
          <a:xfrm>
            <a:off x="1211855" y="2202621"/>
            <a:ext cx="9768289"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ctr">
              <a:lnSpc>
                <a:spcPct val="100000"/>
              </a:lnSpc>
              <a:spcBef>
                <a:spcPts val="0"/>
              </a:spcBef>
              <a:buClr>
                <a:prstClr val="black"/>
              </a:buClr>
              <a:buSzPts val="1100"/>
              <a:defRPr/>
            </a:pPr>
            <a:r>
              <a:rPr lang="en-US" sz="5400" dirty="0">
                <a:solidFill>
                  <a:prstClr val="black"/>
                </a:solidFill>
                <a:latin typeface="Century Gothic"/>
                <a:ea typeface="Century Gothic"/>
                <a:cs typeface="Century Gothic"/>
                <a:sym typeface="Century Gothic"/>
              </a:rPr>
              <a:t>Monetary Policy and Economic Outcomes</a:t>
            </a:r>
          </a:p>
        </p:txBody>
      </p:sp>
      <p:cxnSp>
        <p:nvCxnSpPr>
          <p:cNvPr id="14" name="Straight Connector 13">
            <a:extLst>
              <a:ext uri="{FF2B5EF4-FFF2-40B4-BE49-F238E27FC236}">
                <a16:creationId xmlns:a16="http://schemas.microsoft.com/office/drawing/2014/main" id="{30A22DD1-32EE-6950-9F57-42968D8A3421}"/>
              </a:ex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249E706-2176-FF24-A9F3-9C0537A185DC}"/>
              </a:ext>
            </a:extLst>
          </p:cNvPr>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352793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mn-ea"/>
                <a:cs typeface="+mn-cs"/>
                <a:sym typeface="Century Gothic"/>
              </a:rPr>
              <a:t>On Your Own</a:t>
            </a:r>
            <a:r>
              <a:rPr kumimoji="0" lang="en-US" sz="3000" b="0" i="0" u="none" strike="noStrike" kern="1200" cap="none" spc="0" normalizeH="0" baseline="-25000" noProof="0" dirty="0">
                <a:ln>
                  <a:noFill/>
                </a:ln>
                <a:solidFill>
                  <a:prstClr val="black"/>
                </a:solidFill>
                <a:effectLst/>
                <a:uLnTx/>
                <a:uFillTx/>
                <a:latin typeface="Century Gothic"/>
                <a:ea typeface="+mn-ea"/>
                <a:cs typeface="+mn-cs"/>
                <a:sym typeface="Century Gothic"/>
              </a:rPr>
              <a:t>2</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magine you are the main decision maker for your country's central bank. Now, suppose your country is facing inflationary pressures and is producing over potential GDP. Which type of monetary policy would you decide to implement in the economy? Describe the effect the policy would have on the economy’s interest rates, price levels, and components of aggregate demand. &#10;&#10;An economy facing inflationary pressures would prefer contractionary (tight) monetary policy. Contractionary monetary policy is implemented to decrease the money supply in the economy. A decreased money supply would raise the interest rates in the economy, which would decrease the desire for businesses to borrow money from the banks. Also, higher interest rates would decrease consumption in the economy because the overall demand for big-ticket items, such as cars or homes, would decline. These declines in consumption and investment in the economy would cause a decrease in overall price levels and real GDP.">
            <a:extLst>
              <a:ext uri="{FF2B5EF4-FFF2-40B4-BE49-F238E27FC236}">
                <a16:creationId xmlns:a16="http://schemas.microsoft.com/office/drawing/2014/main" id="{F206F903-0E48-4B2D-831E-FF1BD1ADBE8A}"/>
              </a:ext>
            </a:extLst>
          </p:cNvPr>
          <p:cNvGrpSpPr/>
          <p:nvPr/>
        </p:nvGrpSpPr>
        <p:grpSpPr>
          <a:xfrm>
            <a:off x="1524001" y="1433251"/>
            <a:ext cx="9144001" cy="5067414"/>
            <a:chOff x="542923" y="1736761"/>
            <a:chExt cx="8058154" cy="629837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99723"/>
              <a:ext cx="8058154" cy="623541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Imagine you are the main decision maker for your country's central bank. Now, suppose your country is facing inflationary pressures and is producing over potential GDP. Which type of monetary policy would you decide to implement in the economy? Describe the effect the policy would have on the economy's interest rates, price levels, and components of aggregate demand.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An economy facing inflationary pressures would prefer contractionary (tight) monetary policy. Contractionary monetary policy is implemented to decrease the money supply in the economy. A decreased money supply would raise the interest rates in the economy, which would decrease the desire for businesses to borrow money from the banks. Also, higher interest rates would decrease consumption in the economy because the overall demand for big-ticket items, such as cars or homes, would decline. These declines in consumption and investment in the economy would cause a decrease in overall price levels and real GDP.</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636992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Quantitative Easing</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most powerful and commonly used of the three traditional tools of monetary policy—open market operations—works by expanding or contracting the money supply in a way that influences the interest rate.">
            <a:extLst>
              <a:ext uri="{FF2B5EF4-FFF2-40B4-BE49-F238E27FC236}">
                <a16:creationId xmlns:a16="http://schemas.microsoft.com/office/drawing/2014/main" id="{F206F903-0E48-4B2D-831E-FF1BD1ADBE8A}"/>
              </a:ext>
            </a:extLst>
          </p:cNvPr>
          <p:cNvGrpSpPr/>
          <p:nvPr/>
        </p:nvGrpSpPr>
        <p:grpSpPr>
          <a:xfrm>
            <a:off x="2066922" y="1580912"/>
            <a:ext cx="8058154" cy="1049229"/>
            <a:chOff x="542923" y="1736761"/>
            <a:chExt cx="8058154" cy="104922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0327"/>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sym typeface="Arial"/>
                </a:rPr>
                <a:t>The most powerful and commonly used of the three traditional tools of monetary policy—open market operations—works by expanding or contracting the money supply in a way that influences the interest rate. </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2" name="Group 11" descr="In late 2008, as the U.S. economy struggled with recession, the Federal Reserve had already reduced the interest rate to near-zero.">
            <a:extLst>
              <a:ext uri="{FF2B5EF4-FFF2-40B4-BE49-F238E27FC236}">
                <a16:creationId xmlns:a16="http://schemas.microsoft.com/office/drawing/2014/main" id="{1FCE88C0-12B0-4BFD-B1EC-2AFE88155099}"/>
              </a:ext>
            </a:extLst>
          </p:cNvPr>
          <p:cNvGrpSpPr/>
          <p:nvPr/>
        </p:nvGrpSpPr>
        <p:grpSpPr>
          <a:xfrm>
            <a:off x="2066922" y="271116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sym typeface="Arial"/>
                </a:rPr>
                <a:t>In late 2008, as the U.S. economy struggled with recession, the Federal Reserve had already reduced the interest rate to near-zero.</a:t>
              </a:r>
            </a:p>
          </p:txBody>
        </p:sp>
      </p:grpSp>
      <p:grpSp>
        <p:nvGrpSpPr>
          <p:cNvPr id="16" name="Group 15" descr="With the recession still ongoing, the Fed decided to adopt an innovative and nontraditional policy known as quantitative easing (QE).">
            <a:extLst>
              <a:ext uri="{FF2B5EF4-FFF2-40B4-BE49-F238E27FC236}">
                <a16:creationId xmlns:a16="http://schemas.microsoft.com/office/drawing/2014/main" id="{939545C5-6349-4829-A59C-0DB522A4510E}"/>
              </a:ext>
            </a:extLst>
          </p:cNvPr>
          <p:cNvGrpSpPr/>
          <p:nvPr/>
        </p:nvGrpSpPr>
        <p:grpSpPr>
          <a:xfrm>
            <a:off x="2074671" y="359537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9AA1E10-6BB8-4642-9A5A-33FA32FBA7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028F05B-F002-4B0E-AF5E-9974E321E88D}"/>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sym typeface="Arial"/>
                </a:rPr>
                <a:t>With the recession still ongoing, the Fed decided to adopt an innovative and nontraditional policy known as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sym typeface="Arial"/>
                </a:rPr>
                <a:t>quantitative easing (QE)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sym typeface="Arial"/>
                </a:rPr>
                <a:t>. </a:t>
              </a:r>
            </a:p>
          </p:txBody>
        </p:sp>
      </p:grpSp>
      <p:grpSp>
        <p:nvGrpSpPr>
          <p:cNvPr id="19" name="Group 18" descr="To stimulate AD by making credit available, central banks purchased long-term (rather than short-term) Treasury bonds and private mortgage-backed securities, neither of which the Fed had purchased before.">
            <a:extLst>
              <a:ext uri="{FF2B5EF4-FFF2-40B4-BE49-F238E27FC236}">
                <a16:creationId xmlns:a16="http://schemas.microsoft.com/office/drawing/2014/main" id="{DA41D407-1F7B-4851-9419-59E620DE1EAA}"/>
              </a:ext>
            </a:extLst>
          </p:cNvPr>
          <p:cNvGrpSpPr/>
          <p:nvPr/>
        </p:nvGrpSpPr>
        <p:grpSpPr>
          <a:xfrm>
            <a:off x="2066922" y="4487692"/>
            <a:ext cx="8058154" cy="1415537"/>
            <a:chOff x="542923" y="1736761"/>
            <a:chExt cx="8058154" cy="1415537"/>
          </a:xfrm>
          <a:solidFill>
            <a:srgbClr val="627981"/>
          </a:solidFill>
        </p:grpSpPr>
        <p:sp>
          <p:nvSpPr>
            <p:cNvPr id="20" name="Rectangle 19">
              <a:extLst>
                <a:ext uri="{FF2B5EF4-FFF2-40B4-BE49-F238E27FC236}">
                  <a16:creationId xmlns:a16="http://schemas.microsoft.com/office/drawing/2014/main" id="{16090BBD-7B6B-4555-9BF7-55650B2F8215}"/>
                </a:ext>
              </a:extLst>
            </p:cNvPr>
            <p:cNvSpPr/>
            <p:nvPr/>
          </p:nvSpPr>
          <p:spPr>
            <a:xfrm>
              <a:off x="542923" y="1736761"/>
              <a:ext cx="8058154" cy="141553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D20F9FD1-E75F-4500-945F-34B4DB9E576E}"/>
                </a:ext>
              </a:extLst>
            </p:cNvPr>
            <p:cNvSpPr txBox="1"/>
            <p:nvPr/>
          </p:nvSpPr>
          <p:spPr>
            <a:xfrm>
              <a:off x="558421" y="1795588"/>
              <a:ext cx="8042656" cy="13234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sym typeface="Arial"/>
                </a:rPr>
                <a:t>To stimulate AD by making credit available, central banks purchased long-term (rather than short-term) Treasury bonds and private mortgage-backed securities, neither of which the Fed had purchased before.</a:t>
              </a:r>
            </a:p>
          </p:txBody>
        </p:sp>
      </p:grpSp>
    </p:spTree>
    <p:extLst>
      <p:ext uri="{BB962C8B-B14F-4D97-AF65-F5344CB8AC3E}">
        <p14:creationId xmlns:p14="http://schemas.microsoft.com/office/powerpoint/2010/main" val="1703355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4">
          <a:extLst>
            <a:ext uri="{FF2B5EF4-FFF2-40B4-BE49-F238E27FC236}">
              <a16:creationId xmlns:a16="http://schemas.microsoft.com/office/drawing/2014/main" id="{EB47AAC1-8C08-1BC6-6166-701DF5B68690}"/>
            </a:ext>
          </a:extLst>
        </p:cNvPr>
        <p:cNvGrpSpPr/>
        <p:nvPr/>
      </p:nvGrpSpPr>
      <p:grpSpPr>
        <a:xfrm>
          <a:off x="0" y="0"/>
          <a:ext cx="0" cy="0"/>
          <a:chOff x="0" y="0"/>
          <a:chExt cx="0" cy="0"/>
        </a:xfrm>
      </p:grpSpPr>
      <p:sp>
        <p:nvSpPr>
          <p:cNvPr id="2" name="Title 25">
            <a:extLst>
              <a:ext uri="{FF2B5EF4-FFF2-40B4-BE49-F238E27FC236}">
                <a16:creationId xmlns:a16="http://schemas.microsoft.com/office/drawing/2014/main" id="{39F5DAB4-F79D-2DD9-C9F6-BC4226C99416}"/>
              </a:ext>
            </a:extLst>
          </p:cNvPr>
          <p:cNvSpPr txBox="1">
            <a:spLocks noGrp="1"/>
          </p:cNvSpPr>
          <p:nvPr>
            <p:ph type="title" idx="4294967295"/>
          </p:nvPr>
        </p:nvSpPr>
        <p:spPr>
          <a:xfrm>
            <a:off x="1491342" y="504990"/>
            <a:ext cx="9514113"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6753F3AA-7F7E-C1EB-66A5-82F5DDA544F3}"/>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3DDB1EA2-5CFF-F5F4-0F7C-4DC496DEC8FB}"/>
              </a:ext>
            </a:extLst>
          </p:cNvPr>
          <p:cNvSpPr txBox="1"/>
          <p:nvPr/>
        </p:nvSpPr>
        <p:spPr>
          <a:xfrm>
            <a:off x="1727400" y="1679457"/>
            <a:ext cx="8737200" cy="4023360"/>
          </a:xfrm>
          <a:prstGeom prst="rect">
            <a:avLst/>
          </a:prstGeom>
          <a:solidFill>
            <a:srgbClr val="627981"/>
          </a:solidFill>
          <a:ln>
            <a:solidFill>
              <a:srgbClr val="627981"/>
            </a:solidFill>
          </a:ln>
        </p:spPr>
        <p:txBody>
          <a:bodyPr wrap="square" rtlCol="0" anchor="ctr">
            <a:spAutoFit/>
          </a:bodyPr>
          <a:lstStyle/>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Expansionary (loose) monetary policy raises the quantity of money and credit above what it otherwise would have been and reduces interest rates, boosting AD and thus countering recession. </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Contractionary (tight) monetary policy reduces the quantity of money and credit below what it otherwise would have been and raises interest rates, seeking to hold down inflation. </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During the 2008 to 2009 recession, central banks around the world also used quantitative easing (QE) to expand the supply of credit.</a:t>
            </a:r>
          </a:p>
        </p:txBody>
      </p:sp>
    </p:spTree>
    <p:extLst>
      <p:ext uri="{BB962C8B-B14F-4D97-AF65-F5344CB8AC3E}">
        <p14:creationId xmlns:p14="http://schemas.microsoft.com/office/powerpoint/2010/main" val="2717332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968453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Monetary Policy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xpansionary monetary policy, also called loose monetary policy, lowers interest rates and stimulates borrowing.">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0327"/>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Expansionary monetary policy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also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loose monetary policy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lowers interest rates and stimulates borrowing. </a:t>
              </a:r>
            </a:p>
          </p:txBody>
        </p:sp>
      </p:grpSp>
      <p:grpSp>
        <p:nvGrpSpPr>
          <p:cNvPr id="12" name="Group 11" descr="Contractionary monetary policy, also called tight monetary policy, raises interest rates and reduces borrowing in the economy.">
            <a:extLst>
              <a:ext uri="{FF2B5EF4-FFF2-40B4-BE49-F238E27FC236}">
                <a16:creationId xmlns:a16="http://schemas.microsoft.com/office/drawing/2014/main" id="{1FCE88C0-12B0-4BFD-B1EC-2AFE88155099}"/>
              </a:ext>
            </a:extLst>
          </p:cNvPr>
          <p:cNvGrpSpPr/>
          <p:nvPr/>
        </p:nvGrpSpPr>
        <p:grpSpPr>
          <a:xfrm>
            <a:off x="2066922" y="247309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Contractionary monetary policy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also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tight monetary policy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raises interest rates and reduces borrowing in the economy.</a:t>
              </a:r>
            </a:p>
          </p:txBody>
        </p:sp>
      </p:grpSp>
    </p:spTree>
    <p:extLst>
      <p:ext uri="{BB962C8B-B14F-4D97-AF65-F5344CB8AC3E}">
        <p14:creationId xmlns:p14="http://schemas.microsoft.com/office/powerpoint/2010/main" val="1536749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2" name="Title 25">
            <a:extLst>
              <a:ext uri="{FF2B5EF4-FFF2-40B4-BE49-F238E27FC236}">
                <a16:creationId xmlns:a16="http://schemas.microsoft.com/office/drawing/2014/main" id="{E6540409-576A-CC57-67CC-2CB4E4D055D2}"/>
              </a:ext>
            </a:extLst>
          </p:cNvPr>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The Effect of Monetary Policy on Interest Rates</a:t>
            </a:r>
            <a:endPar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cxnSp>
        <p:nvCxnSpPr>
          <p:cNvPr id="4" name="Straight Connector 3">
            <a:extLst>
              <a:ext uri="{FF2B5EF4-FFF2-40B4-BE49-F238E27FC236}">
                <a16:creationId xmlns:a16="http://schemas.microsoft.com/office/drawing/2014/main" id="{3CE2D6E0-F346-9BDB-572F-7F3839B1670A}"/>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Two graphs showing the impacts of both expansionary monetary policy and contractionary monetary policy on interest rates and supply of loanable funds.">
            <a:extLst>
              <a:ext uri="{FF2B5EF4-FFF2-40B4-BE49-F238E27FC236}">
                <a16:creationId xmlns:a16="http://schemas.microsoft.com/office/drawing/2014/main" id="{C7E3E134-DE5D-1340-628A-2E9E4932DEB6}"/>
              </a:ext>
            </a:extLst>
          </p:cNvPr>
          <p:cNvPicPr>
            <a:picLocks noChangeAspect="1"/>
          </p:cNvPicPr>
          <p:nvPr/>
        </p:nvPicPr>
        <p:blipFill>
          <a:blip r:embed="rId3"/>
          <a:stretch>
            <a:fillRect/>
          </a:stretch>
        </p:blipFill>
        <p:spPr>
          <a:xfrm>
            <a:off x="1080418" y="1341376"/>
            <a:ext cx="10031163" cy="3458751"/>
          </a:xfrm>
          <a:prstGeom prst="rect">
            <a:avLst/>
          </a:prstGeom>
        </p:spPr>
      </p:pic>
      <p:grpSp>
        <p:nvGrpSpPr>
          <p:cNvPr id="5" name="Group 4" descr="The Fed conducts expansionary monetary policy by lowering its administered rates. This causes the demand curve to shift down and intersect the supply curve at a lower federal funds rate.">
            <a:extLst>
              <a:ext uri="{FF2B5EF4-FFF2-40B4-BE49-F238E27FC236}">
                <a16:creationId xmlns:a16="http://schemas.microsoft.com/office/drawing/2014/main" id="{3EA607CE-6A8B-1739-CCE3-068A176D5D97}"/>
              </a:ext>
            </a:extLst>
          </p:cNvPr>
          <p:cNvGrpSpPr/>
          <p:nvPr/>
        </p:nvGrpSpPr>
        <p:grpSpPr>
          <a:xfrm>
            <a:off x="844298" y="4908960"/>
            <a:ext cx="5166083" cy="1471291"/>
            <a:chOff x="542923" y="1736760"/>
            <a:chExt cx="8058154" cy="1074490"/>
          </a:xfrm>
          <a:solidFill>
            <a:srgbClr val="627981"/>
          </a:solidFill>
        </p:grpSpPr>
        <p:sp>
          <p:nvSpPr>
            <p:cNvPr id="6" name="Rectangle 5">
              <a:extLst>
                <a:ext uri="{FF2B5EF4-FFF2-40B4-BE49-F238E27FC236}">
                  <a16:creationId xmlns:a16="http://schemas.microsoft.com/office/drawing/2014/main" id="{F7641BEE-0884-5A7C-1EFC-07033A0EE6B7}"/>
                </a:ext>
              </a:extLst>
            </p:cNvPr>
            <p:cNvSpPr/>
            <p:nvPr/>
          </p:nvSpPr>
          <p:spPr>
            <a:xfrm>
              <a:off x="542923" y="1736760"/>
              <a:ext cx="8058154" cy="10744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785E11D3-4AA6-B10D-234D-DA6933C38F9E}"/>
                </a:ext>
              </a:extLst>
            </p:cNvPr>
            <p:cNvSpPr txBox="1"/>
            <p:nvPr/>
          </p:nvSpPr>
          <p:spPr>
            <a:xfrm>
              <a:off x="542923" y="1790748"/>
              <a:ext cx="8042656" cy="966513"/>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 conducts expansionary monetary policy by lowering its administered rates. This causes the demand curve to shift down and intersect the supply curve at a lower federal funds rate.</a:t>
              </a:r>
            </a:p>
          </p:txBody>
        </p:sp>
      </p:grpSp>
      <p:grpSp>
        <p:nvGrpSpPr>
          <p:cNvPr id="8" name="Group 7" descr="The Fed conducts contractionary monetary policy by raising its administered rates. This causes the demand curve to shift up and intersect the supply curve at a higher federal funds rate.">
            <a:extLst>
              <a:ext uri="{FF2B5EF4-FFF2-40B4-BE49-F238E27FC236}">
                <a16:creationId xmlns:a16="http://schemas.microsoft.com/office/drawing/2014/main" id="{C9B33495-FE29-F1BE-3FB8-735E92F1128B}"/>
              </a:ext>
            </a:extLst>
          </p:cNvPr>
          <p:cNvGrpSpPr/>
          <p:nvPr/>
        </p:nvGrpSpPr>
        <p:grpSpPr>
          <a:xfrm>
            <a:off x="6277615" y="4908960"/>
            <a:ext cx="5321909" cy="1471291"/>
            <a:chOff x="542923" y="1736760"/>
            <a:chExt cx="8058154" cy="1213209"/>
          </a:xfrm>
          <a:solidFill>
            <a:srgbClr val="627981"/>
          </a:solidFill>
        </p:grpSpPr>
        <p:sp>
          <p:nvSpPr>
            <p:cNvPr id="9" name="Rectangle 8">
              <a:extLst>
                <a:ext uri="{FF2B5EF4-FFF2-40B4-BE49-F238E27FC236}">
                  <a16:creationId xmlns:a16="http://schemas.microsoft.com/office/drawing/2014/main" id="{D8B548AE-0766-3B11-27DE-1D1590A686FD}"/>
                </a:ext>
              </a:extLst>
            </p:cNvPr>
            <p:cNvSpPr/>
            <p:nvPr/>
          </p:nvSpPr>
          <p:spPr>
            <a:xfrm>
              <a:off x="542923" y="1736760"/>
              <a:ext cx="8058154" cy="121320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333AF7D4-CE7E-E98F-A139-9353D00EE366}"/>
                </a:ext>
              </a:extLst>
            </p:cNvPr>
            <p:cNvSpPr txBox="1"/>
            <p:nvPr/>
          </p:nvSpPr>
          <p:spPr>
            <a:xfrm>
              <a:off x="558420" y="1781264"/>
              <a:ext cx="8042657" cy="1168705"/>
            </a:xfrm>
            <a:prstGeom prst="rect">
              <a:avLst/>
            </a:prstGeom>
            <a:grp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 conducts contractionary monetary policy by raising its administered rates. This causes the demand curve to shift up and intersect the supply curve at a higher federal funds rate.</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Federal Funds Rate</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Recall that the specific interest rate the Fed targets is the federal funds rate (FFR).">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99724"/>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Recall that the specific interest rate the Fed targets is the federal funds rate (FFR).</a:t>
              </a:r>
            </a:p>
          </p:txBody>
        </p:sp>
      </p:grpSp>
      <p:grpSp>
        <p:nvGrpSpPr>
          <p:cNvPr id="12" name="Group 11" descr="The central bank changes its administered rates.&#10;The discount rate sets a ceiling that the FFR will not rise above.&#10;The overnight reverse repurchase (ON RRP) rate sets a floor that the FFR will not go below.&#10;The interest rate on reserves balances (IORB) is near the FFR and stays near it due to arbitrage.">
            <a:extLst>
              <a:ext uri="{FF2B5EF4-FFF2-40B4-BE49-F238E27FC236}">
                <a16:creationId xmlns:a16="http://schemas.microsoft.com/office/drawing/2014/main" id="{1FCE88C0-12B0-4BFD-B1EC-2AFE88155099}"/>
              </a:ext>
            </a:extLst>
          </p:cNvPr>
          <p:cNvGrpSpPr/>
          <p:nvPr/>
        </p:nvGrpSpPr>
        <p:grpSpPr>
          <a:xfrm>
            <a:off x="2066922" y="2473097"/>
            <a:ext cx="8058154" cy="1997819"/>
            <a:chOff x="542923" y="1736761"/>
            <a:chExt cx="8058154" cy="1997819"/>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19970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95588"/>
              <a:ext cx="8042656" cy="193899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central bank changes its administered rates.</a:t>
              </a:r>
            </a:p>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discount rate sets a ceiling that the FFR will not rise above.</a:t>
              </a:r>
            </a:p>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overnight reverse repurchase (ON RRP) rate sets a floor that the FFR will not go below.</a:t>
              </a:r>
            </a:p>
            <a:p>
              <a:pPr marL="800100" marR="0" lvl="1"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interest rate on reserves balances (IORB) is near the FFR and stays near it due to arbitrage.</a:t>
              </a:r>
            </a:p>
          </p:txBody>
        </p:sp>
      </p:grpSp>
      <p:grpSp>
        <p:nvGrpSpPr>
          <p:cNvPr id="2" name="Group 1" descr="The Fed sets these three rates to target its goal FFR.">
            <a:extLst>
              <a:ext uri="{FF2B5EF4-FFF2-40B4-BE49-F238E27FC236}">
                <a16:creationId xmlns:a16="http://schemas.microsoft.com/office/drawing/2014/main" id="{AFD853C8-B238-4ACA-5A2A-38822287108A}"/>
              </a:ext>
            </a:extLst>
          </p:cNvPr>
          <p:cNvGrpSpPr/>
          <p:nvPr/>
        </p:nvGrpSpPr>
        <p:grpSpPr>
          <a:xfrm>
            <a:off x="2066922" y="4555404"/>
            <a:ext cx="8058154" cy="658721"/>
            <a:chOff x="542923" y="1736761"/>
            <a:chExt cx="8058154" cy="658721"/>
          </a:xfrm>
          <a:solidFill>
            <a:srgbClr val="627981"/>
          </a:solidFill>
        </p:grpSpPr>
        <p:sp>
          <p:nvSpPr>
            <p:cNvPr id="3" name="Rectangle 2">
              <a:extLst>
                <a:ext uri="{FF2B5EF4-FFF2-40B4-BE49-F238E27FC236}">
                  <a16:creationId xmlns:a16="http://schemas.microsoft.com/office/drawing/2014/main" id="{C20FFDE8-2BDD-5586-B74A-8C945A5E03D7}"/>
                </a:ext>
              </a:extLst>
            </p:cNvPr>
            <p:cNvSpPr/>
            <p:nvPr/>
          </p:nvSpPr>
          <p:spPr>
            <a:xfrm>
              <a:off x="542923" y="1736761"/>
              <a:ext cx="8058154" cy="65872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A4625110-1F07-88AD-3C79-8004D5CDDA80}"/>
                </a:ext>
              </a:extLst>
            </p:cNvPr>
            <p:cNvSpPr txBox="1"/>
            <p:nvPr/>
          </p:nvSpPr>
          <p:spPr>
            <a:xfrm>
              <a:off x="542923" y="1840821"/>
              <a:ext cx="8058154"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 sets these three rates to target its goal FFR.</a:t>
              </a:r>
            </a:p>
          </p:txBody>
        </p:sp>
      </p:grpSp>
    </p:spTree>
    <p:extLst>
      <p:ext uri="{BB962C8B-B14F-4D97-AF65-F5344CB8AC3E}">
        <p14:creationId xmlns:p14="http://schemas.microsoft.com/office/powerpoint/2010/main" val="3469246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985344" y="370608"/>
            <a:ext cx="10221309"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The Effect of Monetary Policy on Aggregate Demand</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Contractionary (tight) monetary policy will reduce investment and consumption due to higher interest rates and a reduced quantity of loanable funds.">
            <a:extLst>
              <a:ext uri="{FF2B5EF4-FFF2-40B4-BE49-F238E27FC236}">
                <a16:creationId xmlns:a16="http://schemas.microsoft.com/office/drawing/2014/main" id="{F206F903-0E48-4B2D-831E-FF1BD1ADBE8A}"/>
              </a:ext>
            </a:extLst>
          </p:cNvPr>
          <p:cNvGrpSpPr/>
          <p:nvPr/>
        </p:nvGrpSpPr>
        <p:grpSpPr>
          <a:xfrm>
            <a:off x="2066922" y="1580912"/>
            <a:ext cx="8058154" cy="1078626"/>
            <a:chOff x="542923" y="1736761"/>
            <a:chExt cx="8058154" cy="1078626"/>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99724"/>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Contractionary (tight) monetary policy will reduce investment and consumption due to higher interest rates and a reduced quantity of loanable funds.</a:t>
              </a:r>
            </a:p>
          </p:txBody>
        </p:sp>
      </p:grpSp>
      <p:grpSp>
        <p:nvGrpSpPr>
          <p:cNvPr id="12" name="Group 11" descr="Expansionary (loose) monetary policy will increase business investment and consumption (consumer borrowing) due to lower interest rates and a higher quantity of loanable funds.">
            <a:extLst>
              <a:ext uri="{FF2B5EF4-FFF2-40B4-BE49-F238E27FC236}">
                <a16:creationId xmlns:a16="http://schemas.microsoft.com/office/drawing/2014/main" id="{1FCE88C0-12B0-4BFD-B1EC-2AFE88155099}"/>
              </a:ext>
            </a:extLst>
          </p:cNvPr>
          <p:cNvGrpSpPr/>
          <p:nvPr/>
        </p:nvGrpSpPr>
        <p:grpSpPr>
          <a:xfrm>
            <a:off x="2066922" y="2756871"/>
            <a:ext cx="8058154" cy="1147309"/>
            <a:chOff x="542923" y="1736761"/>
            <a:chExt cx="8058154" cy="1147309"/>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114730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2923" y="1795588"/>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Expansionary (loose) monetary policy will increase business investment and consumption (consumer borrowing) due to lower interest rates and a higher quantity of loanable funds.</a:t>
              </a:r>
            </a:p>
          </p:txBody>
        </p:sp>
      </p:grpSp>
    </p:spTree>
    <p:extLst>
      <p:ext uri="{BB962C8B-B14F-4D97-AF65-F5344CB8AC3E}">
        <p14:creationId xmlns:p14="http://schemas.microsoft.com/office/powerpoint/2010/main" val="69175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2" name="Title 25">
            <a:extLst>
              <a:ext uri="{FF2B5EF4-FFF2-40B4-BE49-F238E27FC236}">
                <a16:creationId xmlns:a16="http://schemas.microsoft.com/office/drawing/2014/main" id="{61448D64-3293-EA0A-D4AA-AD944FAAA4A4}"/>
              </a:ext>
            </a:extLst>
          </p:cNvPr>
          <p:cNvSpPr txBox="1">
            <a:spLocks noGrp="1"/>
          </p:cNvSpPr>
          <p:nvPr>
            <p:ph type="title" idx="4294967295"/>
          </p:nvPr>
        </p:nvSpPr>
        <p:spPr>
          <a:xfrm>
            <a:off x="985344" y="370608"/>
            <a:ext cx="10221309"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Countercyclical Monetary Policy</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j-ea"/>
              <a:cs typeface="+mj-cs"/>
            </a:endParaRPr>
          </a:p>
        </p:txBody>
      </p:sp>
      <p:cxnSp>
        <p:nvCxnSpPr>
          <p:cNvPr id="4" name="Straight Connector 3">
            <a:extLst>
              <a:ext uri="{FF2B5EF4-FFF2-40B4-BE49-F238E27FC236}">
                <a16:creationId xmlns:a16="http://schemas.microsoft.com/office/drawing/2014/main" id="{05CF8C40-53E6-0CDF-A537-FE0682AFBC4F}"/>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Two side-by-side graphs illustrating the effects of monetary policy on long- and short-run aggregate supply.">
            <a:extLst>
              <a:ext uri="{FF2B5EF4-FFF2-40B4-BE49-F238E27FC236}">
                <a16:creationId xmlns:a16="http://schemas.microsoft.com/office/drawing/2014/main" id="{4ECFA0A8-73F8-4D4A-8D59-5F8E602AF877}"/>
              </a:ext>
            </a:extLst>
          </p:cNvPr>
          <p:cNvPicPr>
            <a:picLocks noChangeAspect="1"/>
          </p:cNvPicPr>
          <p:nvPr/>
        </p:nvPicPr>
        <p:blipFill>
          <a:blip r:embed="rId3"/>
          <a:stretch>
            <a:fillRect/>
          </a:stretch>
        </p:blipFill>
        <p:spPr>
          <a:xfrm>
            <a:off x="2491769" y="1277146"/>
            <a:ext cx="7208461" cy="3794584"/>
          </a:xfrm>
          <a:prstGeom prst="rect">
            <a:avLst/>
          </a:prstGeom>
        </p:spPr>
      </p:pic>
      <p:sp>
        <p:nvSpPr>
          <p:cNvPr id="12" name="TextBox 11">
            <a:extLst>
              <a:ext uri="{FF2B5EF4-FFF2-40B4-BE49-F238E27FC236}">
                <a16:creationId xmlns:a16="http://schemas.microsoft.com/office/drawing/2014/main" id="{2BD77BBA-0200-4317-8408-1F65EAF80312}"/>
              </a:ext>
            </a:extLst>
          </p:cNvPr>
          <p:cNvSpPr txBox="1"/>
          <p:nvPr/>
        </p:nvSpPr>
        <p:spPr>
          <a:xfrm>
            <a:off x="1913811" y="5193847"/>
            <a:ext cx="4023360" cy="1477328"/>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If the economy is suffering a recession and high unemployment, with output below potential GDP, expansionary monetary policy can help the economy return to potential GDP.</a:t>
            </a:r>
          </a:p>
        </p:txBody>
      </p:sp>
      <p:sp>
        <p:nvSpPr>
          <p:cNvPr id="8" name="TextBox 7">
            <a:extLst>
              <a:ext uri="{FF2B5EF4-FFF2-40B4-BE49-F238E27FC236}">
                <a16:creationId xmlns:a16="http://schemas.microsoft.com/office/drawing/2014/main" id="{37CDBE25-282A-4173-B93F-E9B06C7518A5}"/>
              </a:ext>
            </a:extLst>
          </p:cNvPr>
          <p:cNvSpPr txBox="1"/>
          <p:nvPr/>
        </p:nvSpPr>
        <p:spPr>
          <a:xfrm>
            <a:off x="6114819" y="5193847"/>
            <a:ext cx="4023360" cy="1477328"/>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If the economy is producing at a quantity of output above its potential GDP, contractionary monetary policy can reduce the inflationary pressures for a rising price level.</a:t>
            </a:r>
          </a:p>
        </p:txBody>
      </p:sp>
    </p:spTree>
    <p:extLst>
      <p:ext uri="{BB962C8B-B14F-4D97-AF65-F5344CB8AC3E}">
        <p14:creationId xmlns:p14="http://schemas.microsoft.com/office/powerpoint/2010/main" val="4202276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985344" y="370608"/>
            <a:ext cx="10221309"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mn-ea"/>
                <a:cs typeface="+mn-cs"/>
                <a:sym typeface="Century Gothic"/>
              </a:rPr>
              <a:t>Countercyclical Monetary Policy</a:t>
            </a:r>
            <a:r>
              <a:rPr kumimoji="0" lang="en-US" sz="3000" b="0" i="0" u="none" strike="noStrike" kern="1200" cap="none" spc="0" normalizeH="0" baseline="-25000" noProof="0" dirty="0">
                <a:ln>
                  <a:noFill/>
                </a:ln>
                <a:solidFill>
                  <a:prstClr val="black"/>
                </a:solidFill>
                <a:effectLst/>
                <a:uLnTx/>
                <a:uFillTx/>
                <a:latin typeface="Century Gothic"/>
                <a:ea typeface="+mn-ea"/>
                <a:cs typeface="+mn-cs"/>
                <a:sym typeface="Century Gothic"/>
              </a:rPr>
              <a:t>2</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Monetary policy should be countercyclical: it should counterbalance the business cycles of economic downturns and upswings. Of course, countercyclical policy comes with the risk of overreaction. Loose monetary policy may increase AD too much and trigger inflation, while tight monetary policy may decrease AD too much and trigger a recession.">
            <a:extLst>
              <a:ext uri="{FF2B5EF4-FFF2-40B4-BE49-F238E27FC236}">
                <a16:creationId xmlns:a16="http://schemas.microsoft.com/office/drawing/2014/main" id="{F206F903-0E48-4B2D-831E-FF1BD1ADBE8A}"/>
              </a:ext>
            </a:extLst>
          </p:cNvPr>
          <p:cNvGrpSpPr/>
          <p:nvPr/>
        </p:nvGrpSpPr>
        <p:grpSpPr>
          <a:xfrm>
            <a:off x="2066922" y="1367609"/>
            <a:ext cx="8058155" cy="1631216"/>
            <a:chOff x="542922" y="1593770"/>
            <a:chExt cx="8058155" cy="1631216"/>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2" y="1593770"/>
              <a:ext cx="8058154" cy="163121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Monetary policy should be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countercyclical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it should counterbalance the business cycles of economic downturns and upswings. Of course, countercyclical policy comes with the risk of overreaction. Loose monetary policy may increase AD too much and trigger inflation, while tight monetary policy may decrease AD too much and trigger a recession.</a:t>
              </a:r>
            </a:p>
          </p:txBody>
        </p:sp>
      </p:grpSp>
      <p:pic>
        <p:nvPicPr>
          <p:cNvPr id="4" name="Picture 3">
            <a:extLst>
              <a:ext uri="{FF2B5EF4-FFF2-40B4-BE49-F238E27FC236}">
                <a16:creationId xmlns:a16="http://schemas.microsoft.com/office/drawing/2014/main" id="{7C974FAA-A4FB-11EA-6068-04154BD85BB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376660" y="2998825"/>
            <a:ext cx="3438675" cy="3759324"/>
          </a:xfrm>
          <a:prstGeom prst="rect">
            <a:avLst/>
          </a:prstGeom>
        </p:spPr>
      </p:pic>
    </p:spTree>
    <p:extLst>
      <p:ext uri="{BB962C8B-B14F-4D97-AF65-F5344CB8AC3E}">
        <p14:creationId xmlns:p14="http://schemas.microsoft.com/office/powerpoint/2010/main" val="1487353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985344" y="370608"/>
            <a:ext cx="10221309"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Federal Reserve Actions in Recent Decades</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graph showing the unemployment rate, inflation rate, and federal funds rate in the United States from 1970 to 2022; separated into twelve episodes of various lengths.">
            <a:extLst>
              <a:ext uri="{FF2B5EF4-FFF2-40B4-BE49-F238E27FC236}">
                <a16:creationId xmlns:a16="http://schemas.microsoft.com/office/drawing/2014/main" id="{D74D4D8C-C0DF-AB50-6B92-F418FC78362B}"/>
              </a:ext>
            </a:extLst>
          </p:cNvPr>
          <p:cNvPicPr>
            <a:picLocks noChangeAspect="1"/>
          </p:cNvPicPr>
          <p:nvPr/>
        </p:nvPicPr>
        <p:blipFill>
          <a:blip r:embed="rId3"/>
          <a:stretch>
            <a:fillRect/>
          </a:stretch>
        </p:blipFill>
        <p:spPr>
          <a:xfrm>
            <a:off x="3071300" y="1282830"/>
            <a:ext cx="6049395" cy="4054277"/>
          </a:xfrm>
          <a:prstGeom prst="rect">
            <a:avLst/>
          </a:prstGeom>
        </p:spPr>
      </p:pic>
      <p:grpSp>
        <p:nvGrpSpPr>
          <p:cNvPr id="8" name="Group 7" descr="In recent decades, the Federal Reserve has typically reacted to higher inflation with contractionary monetary policy and a higher interest rate and reacted to higher unemployment with expansionary monetary policy and a lower interest rate.">
            <a:extLst>
              <a:ext uri="{FF2B5EF4-FFF2-40B4-BE49-F238E27FC236}">
                <a16:creationId xmlns:a16="http://schemas.microsoft.com/office/drawing/2014/main" id="{F206F903-0E48-4B2D-831E-FF1BD1ADBE8A}"/>
              </a:ext>
            </a:extLst>
          </p:cNvPr>
          <p:cNvGrpSpPr/>
          <p:nvPr/>
        </p:nvGrpSpPr>
        <p:grpSpPr>
          <a:xfrm>
            <a:off x="1663609" y="5482028"/>
            <a:ext cx="8864782" cy="1113982"/>
            <a:chOff x="542923" y="1736761"/>
            <a:chExt cx="8058154" cy="1386402"/>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99724"/>
              <a:ext cx="8058154"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recent decades, the Federal Reserve has typically reacted to higher inflation with contractionary monetary policy and a higher interest rate and reacted to higher unemployment with expansionary monetary policy and a lower interest rate.</a:t>
              </a:r>
            </a:p>
          </p:txBody>
        </p:sp>
      </p:grpSp>
    </p:spTree>
    <p:extLst>
      <p:ext uri="{BB962C8B-B14F-4D97-AF65-F5344CB8AC3E}">
        <p14:creationId xmlns:p14="http://schemas.microsoft.com/office/powerpoint/2010/main" val="2565613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On Your Own</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magine you are the main decision maker for your country's central bank. Now, suppose your country is facing inflationary pressures and is producing over potential GDP. Which type of monetary policy would you decide to implement in the economy? Describe the effect the policy would have on the economy’s interest rates, price levels, and components of aggregate demand.">
            <a:extLst>
              <a:ext uri="{FF2B5EF4-FFF2-40B4-BE49-F238E27FC236}">
                <a16:creationId xmlns:a16="http://schemas.microsoft.com/office/drawing/2014/main" id="{F206F903-0E48-4B2D-831E-FF1BD1ADBE8A}"/>
              </a:ext>
            </a:extLst>
          </p:cNvPr>
          <p:cNvGrpSpPr/>
          <p:nvPr/>
        </p:nvGrpSpPr>
        <p:grpSpPr>
          <a:xfrm>
            <a:off x="1524001" y="1433251"/>
            <a:ext cx="9144001" cy="2297426"/>
            <a:chOff x="542923" y="1736761"/>
            <a:chExt cx="8058154" cy="2855510"/>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99723"/>
              <a:ext cx="8058154" cy="2792548"/>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Imagine you are the main decision maker for your country's central bank. Now, suppose your country is facing inflationary pressures and is producing over potential GDP. Which type of monetary policy would you decide to implement in the economy? Describe the effect the policy would have on the economy's interest rates, price levels, and components of aggregate demand.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36406902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C12844-71E3-4EE0-8565-68B304E48A12}">
  <ds:schemaRefs>
    <ds:schemaRef ds:uri="http://www.w3.org/XML/1998/namespace"/>
    <ds:schemaRef ds:uri="http://purl.org/dc/dcmitype/"/>
    <ds:schemaRef ds:uri="http://schemas.microsoft.com/office/2006/documentManagement/types"/>
    <ds:schemaRef ds:uri="fdab59f7-c3a7-48e5-acd8-618ce834776e"/>
    <ds:schemaRef ds:uri="http://schemas.microsoft.com/office/2006/metadata/properties"/>
    <ds:schemaRef ds:uri="http://schemas.microsoft.com/office/infopath/2007/PartnerControls"/>
    <ds:schemaRef ds:uri="http://schemas.openxmlformats.org/package/2006/metadata/core-properties"/>
    <ds:schemaRef ds:uri="http://purl.org/dc/elements/1.1/"/>
    <ds:schemaRef ds:uri="06d9c582-05c2-476b-83d2-72ab8b1380b2"/>
    <ds:schemaRef ds:uri="http://purl.org/dc/terms/"/>
  </ds:schemaRefs>
</ds:datastoreItem>
</file>

<file path=customXml/itemProps2.xml><?xml version="1.0" encoding="utf-8"?>
<ds:datastoreItem xmlns:ds="http://schemas.openxmlformats.org/officeDocument/2006/customXml" ds:itemID="{C783ED20-90D1-47AF-9383-426D097B3A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DA10738-5608-485F-82AF-C244069F4E2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392</TotalTime>
  <Words>1652</Words>
  <Application>Microsoft Office PowerPoint</Application>
  <PresentationFormat>Widescreen</PresentationFormat>
  <Paragraphs>252</Paragraphs>
  <Slides>13</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Arial</vt:lpstr>
      <vt:lpstr>Calibri</vt:lpstr>
      <vt:lpstr>Calibri Light</vt:lpstr>
      <vt:lpstr>Century Gothic</vt:lpstr>
      <vt:lpstr>Courier New</vt:lpstr>
      <vt:lpstr>Office Theme</vt:lpstr>
      <vt:lpstr>1_Office Theme</vt:lpstr>
      <vt:lpstr>Monetary Policy and Economic Outcomes</vt:lpstr>
      <vt:lpstr>Monetary Policy</vt:lpstr>
      <vt:lpstr>The Effect of Monetary Policy on Interest Rates</vt:lpstr>
      <vt:lpstr>Federal Funds Rate</vt:lpstr>
      <vt:lpstr>The Effect of Monetary Policy on Aggregate Demand</vt:lpstr>
      <vt:lpstr>Countercyclical Monetary Policy1</vt:lpstr>
      <vt:lpstr>Countercyclical Monetary Policy2</vt:lpstr>
      <vt:lpstr>Federal Reserve Actions in Recent Decades</vt:lpstr>
      <vt:lpstr>On Your Own1</vt:lpstr>
      <vt:lpstr>On Your Own2</vt:lpstr>
      <vt:lpstr>Quantitative Easing</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28</cp:revision>
  <dcterms:modified xsi:type="dcterms:W3CDTF">2026-02-02T18:40:54Z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