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72" r:id="rId5"/>
  </p:sldMasterIdLst>
  <p:notesMasterIdLst>
    <p:notesMasterId r:id="rId23"/>
  </p:notesMasterIdLst>
  <p:sldIdLst>
    <p:sldId id="464"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65" r:id="rId21"/>
    <p:sldId id="421" r:id="rId22"/>
  </p:sldIdLst>
  <p:sldSz cx="12192000" cy="6858000"/>
  <p:notesSz cx="6858000" cy="9144000"/>
  <p:embeddedFontLs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5" clrIdx="0">
    <p:extLst>
      <p:ext uri="{19B8F6BF-5375-455C-9EA6-DF929625EA0E}">
        <p15:presenceInfo xmlns:p15="http://schemas.microsoft.com/office/powerpoint/2012/main" userId="Nathan Mirmow" providerId="None"/>
      </p:ext>
    </p:extLst>
  </p:cmAuthor>
  <p:cmAuthor id="2" name="Caitlin Coleman" initials="CC" lastIdx="2"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8CF35-D65E-4A59-83E4-C7CD134BC195}" v="4" dt="2026-02-02T18:39:47.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7" autoAdjust="0"/>
  </p:normalViewPr>
  <p:slideViewPr>
    <p:cSldViewPr snapToGrid="0">
      <p:cViewPr varScale="1">
        <p:scale>
          <a:sx n="66" d="100"/>
          <a:sy n="66" d="100"/>
        </p:scale>
        <p:origin x="122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27T19:17:31.565" v="9" actId="20577"/>
      <pc:docMkLst>
        <pc:docMk/>
      </pc:docMkLst>
      <pc:sldChg chg="add">
        <pc:chgData name="Caitlin Coleman" userId="96f87ca1-0e64-4ae8-8d77-98757b85df0b" providerId="ADAL" clId="{DDA6BCD5-DC0D-434C-93A0-51E2BCD25B34}" dt="2026-01-27T19:16:20.669" v="0"/>
        <pc:sldMkLst>
          <pc:docMk/>
          <pc:sldMk cId="968453120" sldId="421"/>
        </pc:sldMkLst>
      </pc:sldChg>
      <pc:sldChg chg="modSp add mod">
        <pc:chgData name="Caitlin Coleman" userId="96f87ca1-0e64-4ae8-8d77-98757b85df0b" providerId="ADAL" clId="{DDA6BCD5-DC0D-434C-93A0-51E2BCD25B34}" dt="2026-01-27T19:16:50.499" v="3" actId="6549"/>
        <pc:sldMkLst>
          <pc:docMk/>
          <pc:sldMk cId="3282560785" sldId="435"/>
        </pc:sldMkLst>
        <pc:spChg chg="mod">
          <ac:chgData name="Caitlin Coleman" userId="96f87ca1-0e64-4ae8-8d77-98757b85df0b" providerId="ADAL" clId="{DDA6BCD5-DC0D-434C-93A0-51E2BCD25B34}" dt="2026-01-27T19:16:50.499" v="3" actId="6549"/>
          <ac:spMkLst>
            <pc:docMk/>
            <pc:sldMk cId="3282560785" sldId="435"/>
            <ac:spMk id="26" creationId="{00000000-0000-0000-0000-000000000000}"/>
          </ac:spMkLst>
        </pc:spChg>
      </pc:sldChg>
      <pc:sldChg chg="add">
        <pc:chgData name="Caitlin Coleman" userId="96f87ca1-0e64-4ae8-8d77-98757b85df0b" providerId="ADAL" clId="{DDA6BCD5-DC0D-434C-93A0-51E2BCD25B34}" dt="2026-01-27T19:16:41.032" v="1"/>
        <pc:sldMkLst>
          <pc:docMk/>
          <pc:sldMk cId="2612571804" sldId="436"/>
        </pc:sldMkLst>
      </pc:sldChg>
      <pc:sldChg chg="modSp add mod">
        <pc:chgData name="Caitlin Coleman" userId="96f87ca1-0e64-4ae8-8d77-98757b85df0b" providerId="ADAL" clId="{DDA6BCD5-DC0D-434C-93A0-51E2BCD25B34}" dt="2026-01-27T19:17:23.908" v="8" actId="6549"/>
        <pc:sldMkLst>
          <pc:docMk/>
          <pc:sldMk cId="1336708229" sldId="437"/>
        </pc:sldMkLst>
        <pc:spChg chg="mod">
          <ac:chgData name="Caitlin Coleman" userId="96f87ca1-0e64-4ae8-8d77-98757b85df0b" providerId="ADAL" clId="{DDA6BCD5-DC0D-434C-93A0-51E2BCD25B34}" dt="2026-01-27T19:17:23.908" v="8" actId="6549"/>
          <ac:spMkLst>
            <pc:docMk/>
            <pc:sldMk cId="1336708229" sldId="437"/>
            <ac:spMk id="26" creationId="{00000000-0000-0000-0000-000000000000}"/>
          </ac:spMkLst>
        </pc:spChg>
      </pc:sldChg>
      <pc:sldChg chg="add">
        <pc:chgData name="Caitlin Coleman" userId="96f87ca1-0e64-4ae8-8d77-98757b85df0b" providerId="ADAL" clId="{DDA6BCD5-DC0D-434C-93A0-51E2BCD25B34}" dt="2026-01-27T19:16:41.032" v="1"/>
        <pc:sldMkLst>
          <pc:docMk/>
          <pc:sldMk cId="801693631" sldId="438"/>
        </pc:sldMkLst>
      </pc:sldChg>
      <pc:sldChg chg="add">
        <pc:chgData name="Caitlin Coleman" userId="96f87ca1-0e64-4ae8-8d77-98757b85df0b" providerId="ADAL" clId="{DDA6BCD5-DC0D-434C-93A0-51E2BCD25B34}" dt="2026-01-27T19:16:41.032" v="1"/>
        <pc:sldMkLst>
          <pc:docMk/>
          <pc:sldMk cId="227357591" sldId="439"/>
        </pc:sldMkLst>
      </pc:sldChg>
      <pc:sldChg chg="add">
        <pc:chgData name="Caitlin Coleman" userId="96f87ca1-0e64-4ae8-8d77-98757b85df0b" providerId="ADAL" clId="{DDA6BCD5-DC0D-434C-93A0-51E2BCD25B34}" dt="2026-01-27T19:16:41.032" v="1"/>
        <pc:sldMkLst>
          <pc:docMk/>
          <pc:sldMk cId="4198356387" sldId="440"/>
        </pc:sldMkLst>
      </pc:sldChg>
      <pc:sldChg chg="add">
        <pc:chgData name="Caitlin Coleman" userId="96f87ca1-0e64-4ae8-8d77-98757b85df0b" providerId="ADAL" clId="{DDA6BCD5-DC0D-434C-93A0-51E2BCD25B34}" dt="2026-01-27T19:16:41.032" v="1"/>
        <pc:sldMkLst>
          <pc:docMk/>
          <pc:sldMk cId="1676830285" sldId="441"/>
        </pc:sldMkLst>
      </pc:sldChg>
      <pc:sldChg chg="add">
        <pc:chgData name="Caitlin Coleman" userId="96f87ca1-0e64-4ae8-8d77-98757b85df0b" providerId="ADAL" clId="{DDA6BCD5-DC0D-434C-93A0-51E2BCD25B34}" dt="2026-01-27T19:16:41.032" v="1"/>
        <pc:sldMkLst>
          <pc:docMk/>
          <pc:sldMk cId="1718522926" sldId="442"/>
        </pc:sldMkLst>
      </pc:sldChg>
      <pc:sldChg chg="add">
        <pc:chgData name="Caitlin Coleman" userId="96f87ca1-0e64-4ae8-8d77-98757b85df0b" providerId="ADAL" clId="{DDA6BCD5-DC0D-434C-93A0-51E2BCD25B34}" dt="2026-01-27T19:16:41.032" v="1"/>
        <pc:sldMkLst>
          <pc:docMk/>
          <pc:sldMk cId="224855322" sldId="443"/>
        </pc:sldMkLst>
      </pc:sldChg>
      <pc:sldChg chg="add">
        <pc:chgData name="Caitlin Coleman" userId="96f87ca1-0e64-4ae8-8d77-98757b85df0b" providerId="ADAL" clId="{DDA6BCD5-DC0D-434C-93A0-51E2BCD25B34}" dt="2026-01-27T19:16:41.032" v="1"/>
        <pc:sldMkLst>
          <pc:docMk/>
          <pc:sldMk cId="4281828071" sldId="444"/>
        </pc:sldMkLst>
      </pc:sldChg>
      <pc:sldChg chg="modSp add mod">
        <pc:chgData name="Caitlin Coleman" userId="96f87ca1-0e64-4ae8-8d77-98757b85df0b" providerId="ADAL" clId="{DDA6BCD5-DC0D-434C-93A0-51E2BCD25B34}" dt="2026-01-27T19:17:06.621" v="5" actId="20577"/>
        <pc:sldMkLst>
          <pc:docMk/>
          <pc:sldMk cId="3212580567" sldId="445"/>
        </pc:sldMkLst>
        <pc:spChg chg="mod">
          <ac:chgData name="Caitlin Coleman" userId="96f87ca1-0e64-4ae8-8d77-98757b85df0b" providerId="ADAL" clId="{DDA6BCD5-DC0D-434C-93A0-51E2BCD25B34}" dt="2026-01-27T19:17:06.621" v="5" actId="20577"/>
          <ac:spMkLst>
            <pc:docMk/>
            <pc:sldMk cId="3212580567" sldId="445"/>
            <ac:spMk id="26" creationId="{00000000-0000-0000-0000-000000000000}"/>
          </ac:spMkLst>
        </pc:spChg>
      </pc:sldChg>
      <pc:sldChg chg="modSp add mod">
        <pc:chgData name="Caitlin Coleman" userId="96f87ca1-0e64-4ae8-8d77-98757b85df0b" providerId="ADAL" clId="{DDA6BCD5-DC0D-434C-93A0-51E2BCD25B34}" dt="2026-01-27T19:17:12.084" v="7" actId="20577"/>
        <pc:sldMkLst>
          <pc:docMk/>
          <pc:sldMk cId="2558165082" sldId="446"/>
        </pc:sldMkLst>
        <pc:spChg chg="mod">
          <ac:chgData name="Caitlin Coleman" userId="96f87ca1-0e64-4ae8-8d77-98757b85df0b" providerId="ADAL" clId="{DDA6BCD5-DC0D-434C-93A0-51E2BCD25B34}" dt="2026-01-27T19:17:12.084" v="7" actId="20577"/>
          <ac:spMkLst>
            <pc:docMk/>
            <pc:sldMk cId="2558165082" sldId="446"/>
            <ac:spMk id="26" creationId="{00000000-0000-0000-0000-000000000000}"/>
          </ac:spMkLst>
        </pc:spChg>
      </pc:sldChg>
      <pc:sldChg chg="add">
        <pc:chgData name="Caitlin Coleman" userId="96f87ca1-0e64-4ae8-8d77-98757b85df0b" providerId="ADAL" clId="{DDA6BCD5-DC0D-434C-93A0-51E2BCD25B34}" dt="2026-01-27T19:16:41.032" v="1"/>
        <pc:sldMkLst>
          <pc:docMk/>
          <pc:sldMk cId="2663274381" sldId="447"/>
        </pc:sldMkLst>
      </pc:sldChg>
      <pc:sldChg chg="add">
        <pc:chgData name="Caitlin Coleman" userId="96f87ca1-0e64-4ae8-8d77-98757b85df0b" providerId="ADAL" clId="{DDA6BCD5-DC0D-434C-93A0-51E2BCD25B34}" dt="2026-01-27T19:16:41.032" v="1"/>
        <pc:sldMkLst>
          <pc:docMk/>
          <pc:sldMk cId="1099492725" sldId="448"/>
        </pc:sldMkLst>
      </pc:sldChg>
      <pc:sldChg chg="add">
        <pc:chgData name="Caitlin Coleman" userId="96f87ca1-0e64-4ae8-8d77-98757b85df0b" providerId="ADAL" clId="{DDA6BCD5-DC0D-434C-93A0-51E2BCD25B34}" dt="2026-01-27T19:16:41.032" v="1"/>
        <pc:sldMkLst>
          <pc:docMk/>
          <pc:sldMk cId="2123021664" sldId="464"/>
        </pc:sldMkLst>
      </pc:sldChg>
      <pc:sldChg chg="modSp add mod">
        <pc:chgData name="Caitlin Coleman" userId="96f87ca1-0e64-4ae8-8d77-98757b85df0b" providerId="ADAL" clId="{DDA6BCD5-DC0D-434C-93A0-51E2BCD25B34}" dt="2026-01-27T19:17:31.565" v="9" actId="20577"/>
        <pc:sldMkLst>
          <pc:docMk/>
          <pc:sldMk cId="2982610829" sldId="465"/>
        </pc:sldMkLst>
        <pc:spChg chg="mod">
          <ac:chgData name="Caitlin Coleman" userId="96f87ca1-0e64-4ae8-8d77-98757b85df0b" providerId="ADAL" clId="{DDA6BCD5-DC0D-434C-93A0-51E2BCD25B34}" dt="2026-01-27T19:17:31.565" v="9" actId="20577"/>
          <ac:spMkLst>
            <pc:docMk/>
            <pc:sldMk cId="2982610829" sldId="465"/>
            <ac:spMk id="2" creationId="{E7233FD2-BD49-4965-114A-A2718A3267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5552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second method of conducting monetary policy is for the central bank to raise or lower the reserve requirement, which is the percentage of each bank's deposits that it is legally required to hold as cash or on deposit with the central bank. If banks are required to hold a greater amount in reserves, they have less money available to lend out. If banks are allowed to hold a smaller amount in reserves, they will have a greater amount of money available to lend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2406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 was founded in the aftermath of the Panic of 1907, when many banks failed as a result of bank runs. In the event of a run, sound banks (banks that are not bankrupt) can borrow as much cash as they need from the Fed's discount window. The interest rate that banks pay for such loans is called the discount rate because the bank makes loans against its outstanding loans "at a discount" of their face value. The third traditional method for conducting monetary policy is to raise or lower the discount rate. If the central bank raises the discount rate, commercial banks will reduce their borrowing of reserves from the Fed and instead call in loans to replace those reserves.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62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5230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746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During the Great Recession, open market operations with limited reserves did not provide enough stimulus for economic recovery. The Fed began using a new tool: paying interest on reserves balances that banks hold at the Fed. This resulted in ample reserves.</a:t>
            </a:r>
          </a:p>
          <a:p>
            <a:pPr marL="158750" indent="0">
              <a:buNone/>
            </a:pPr>
            <a:r>
              <a:rPr lang="en-US" dirty="0"/>
              <a:t>The Fed uses four tools to conduct monetary policy when there are ample reserves in the economy: interest rates on reserves balances (IORB), overnight reverse repurchase (ON RRP) rates, discount rates, and open market operations.</a:t>
            </a:r>
          </a:p>
          <a:p>
            <a:pPr marL="158750" indent="0">
              <a:buNone/>
            </a:pPr>
            <a:r>
              <a:rPr lang="en-US" dirty="0"/>
              <a:t>IORB is the Fed’s primary tool.</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5617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 an ample reserves scenario, the Fed administers rates to determine the federal funds rate (FFR) instead of it being determined by the demand and supply of reserves in the federal funds market.</a:t>
            </a:r>
          </a:p>
          <a:p>
            <a:pPr marL="158750" indent="0">
              <a:buNone/>
            </a:pPr>
            <a:r>
              <a:rPr lang="en-US" dirty="0"/>
              <a:t>The three rates the Fed administers are the discount rate, the interest on reserves balances (IORB), and the overnight reverse repurchase (ON RRP) rate.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794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2CEF41F4-8EDE-FE3B-778D-8E684C65C9E5}"/>
            </a:ext>
          </a:extLst>
        </p:cNvPr>
        <p:cNvGrpSpPr/>
        <p:nvPr/>
      </p:nvGrpSpPr>
      <p:grpSpPr>
        <a:xfrm>
          <a:off x="0" y="0"/>
          <a:ext cx="0" cy="0"/>
          <a:chOff x="0" y="0"/>
          <a:chExt cx="0" cy="0"/>
        </a:xfrm>
      </p:grpSpPr>
      <p:sp>
        <p:nvSpPr>
          <p:cNvPr id="162" name="Google Shape;162;p13:notes">
            <a:extLst>
              <a:ext uri="{FF2B5EF4-FFF2-40B4-BE49-F238E27FC236}">
                <a16:creationId xmlns:a16="http://schemas.microsoft.com/office/drawing/2014/main" id="{A46306DE-E137-4254-1099-38DA4A4F2B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3" name="Google Shape;163;p13:notes">
            <a:extLst>
              <a:ext uri="{FF2B5EF4-FFF2-40B4-BE49-F238E27FC236}">
                <a16:creationId xmlns:a16="http://schemas.microsoft.com/office/drawing/2014/main" id="{F385BC4E-BF18-829A-D063-B99943AB5B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93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Reserve's most important function is to conduct the nation's monetary policy. Article I, Section 8 of the U.S. Constitution gives Congress the power "to coin money" and "regulate the value thereof." Historically, central banks have used three traditional tools to implement monetary policy in the economy: open market operations, changing reserve requirements, and altering the discount rate. These tools are most effective when the economy is operating in a limited reserves scenario.</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9522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there are limited reserves in an economy, the most common monetary policy tool is open market operations. Takes place when the central bank sells or buys U.S. Treasury bonds in order to influence the quantity of bank reserves and interest rates. The specific interest rate targeted in open market operations is the federal funds rate. The federal funds rate is the interest rate that commercial banks charge when making overnight loans to other banks.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4849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funds rate often correlates with the unemployment rate and the inflation rate.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3149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Open Market Committee (FOMC) makes the decisions regarding open market operations. The FOMC is comprised of seven members of the Federal Reserve's Board of Governors. The FOMC tries to act by consensus; however, the Federal Reserve's chair has traditionally played a powerful role in defining and shaping that consensus. Over the last few decades, open market operations have been the most commonly used tool of monetary policy for the Fed and central banks.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8038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understand how open market operations affect the money supply, consider Eastern Bank's T-account balance sheet in Tables 1–3. Table 1 shows that Eastern Bank starts with $460 million in assets, divided among reserves, bonds, and loans, and $400 million in liabilities in the form of deposits, with a net worth of $60 million. When the central bank purchases $20 million in bonds from Eastern Bank, the bond holdings of Eastern Bank fall by $20 million, and the bank’s reserves rise by $20 million, as Table 2 shows.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38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Where did the Federal Reserve get the $20 million it used to purchase the bonds? A central bank has the power to create money. In practical terms, the Federal Reserve would write a check to Eastern Bank. In truth, the Federal Reserve created the money out of thin air (or with a computer).</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7132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First, the Federal Reserve buys government bonds from a bank. The bank’s excess reserves increase, and the bank uses those reserves to make new loans. New lending creates deposits for other banks, generating more loans.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9583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Open market operations can also reduce the quantity of money and loans in an economy. At any given time, a bank is receiving payments on loans that it made previously and also making new loans. A decrease in the quantity of loans also means fewer deposits in other banks and other banks reducing their lending.</a:t>
            </a:r>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6351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ECB9-3206-46FB-81BB-C9A20478E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C19018-3B1F-4CAB-BA6C-7861E2963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F84A7-FBE8-4E9B-A61C-3F2A700E160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F45C65-9648-4DA6-AB0F-A83154CEB0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3C9F8-59D8-494F-B249-72F8DB1038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4877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297-8D6C-4AD1-988F-FD9BC07AAD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CD82B8-4971-46E1-AB5C-A2BC17D74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873FA-654E-4D64-88C2-85DA8B1294B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3D7E11B-C667-44F1-864B-6F95CDF61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C42E28-AD12-4A72-A1FA-3B9EFA3DAD5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8359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132ED-417D-4CBE-99C2-7C776F301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D5AD8F-2D43-478B-9C7E-8B3839A82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BBA33-4849-4E01-B22F-E3D8D32DEC2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E40B70E-5659-4E00-A497-B9CC13BF50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18F3C0-9494-4C50-BE86-20DC83196A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7372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27802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99698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3207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5070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05477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4335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75680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037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17AA-BA72-4E38-A373-0403483E2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8623C5-B637-49D6-9821-FA019AE22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2BA28-BB9E-4A45-8578-9B2DF8526AB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EF6661-F310-47F2-94C7-6FC18D0BB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16A089-1CA8-4951-A12B-9FAB71452C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3012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35466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19985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00792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DEED-B35D-4961-BD86-5224AC0CF2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BD9972-8DAF-4E56-8689-30E4A4E0D9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1DE1F-10DE-4448-B7D7-72FC85FE769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63B3096-E3AB-4FCF-A613-224D2A5DD6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8268E6-48AE-4011-98D5-66F938945C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41365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599A-F5F8-42CF-8D6F-3DDF69B06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AA25-A6C3-471D-8717-C4A9DDE24C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8D7747-4EAB-4764-BD7A-B1A973E54F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2B9AF-A56D-4DA8-907D-B8FE03A58EC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248B841-E8CB-4D38-B533-7B55167567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64BCD0-0F2B-4207-92DA-2B0B609EA66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67649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D82F-213A-4099-8F47-535449494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33AA8-6DF1-4F8F-B28A-676FC7D5C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C72F8-F05E-40B5-B7A8-49807C093B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27E19-55B8-4188-BC66-D9EF2A943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7CE87-FD8F-4007-9BC9-18D28A49E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9264B-09F6-45C1-9F16-C30C7A92102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BC4C4C1-A123-4189-8337-75B6682890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A9E9F6-88E7-4EC6-A80B-637DBE21B7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7339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F6A4-C0D9-4269-A1D3-E0E4AE2C1F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FDF896-5FA1-4186-896F-B680B9A54CE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144327A-4EB7-49A4-97E3-4C526FF9015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9978809-9340-40E5-8DF7-606902AE97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6593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72A6-2E85-4570-84F9-0ECB9986B12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BC6C532-9970-4B74-94D3-505729A1AF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8CE1C4-EA72-4041-904D-EAB929C3B39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37514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06AB-5C17-442A-8F3E-05EE1C728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607FC1-652E-49C1-AF73-2C8727E49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0328D5-51B0-45AF-BA68-9BD4E783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7376C-3A81-4622-A1C0-11347F77D7F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6539472-B362-4282-8792-3640AE8E37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F51581-622A-4751-BE26-4E10BDC4C29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8291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DB75E-8E85-43D1-ABF4-6730141B1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DD2E64-620F-4D03-98E2-76031DAB1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8C181F-C5E6-4465-9C25-96F1360A9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92073-76EB-43C6-81B2-D07EB8A1657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4DF77A6-71DA-4051-8CBF-EB2B5F21DE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59DF59-CA46-409A-BA00-CE7500DA65C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232948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65ED2-72E1-4451-B4E7-B53CFE9EC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8B3B4-FCDB-400A-AF35-911403C13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A422F-6317-4050-A373-0BB716200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26E7EE9-2398-4597-A3D7-71FE7410E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72573CE-C7A2-4E5B-8EDA-01B63D5F9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282326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961800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8F9C-3DF7-3741-F37F-1ECB08F06F4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D70E4A2-ABF3-41C6-C342-37279D042787}"/>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75E190C3-314A-5DA0-A194-4AE64974AEDD}"/>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0847B82D-900A-A16A-5E30-42545C8E053A}"/>
              </a:ext>
            </a:extLst>
          </p:cNvPr>
          <p:cNvSpPr txBox="1">
            <a:spLocks noGrp="1"/>
          </p:cNvSpPr>
          <p:nvPr>
            <p:ph type="title" idx="4294967295"/>
          </p:nvPr>
        </p:nvSpPr>
        <p:spPr>
          <a:xfrm>
            <a:off x="1211855" y="2202621"/>
            <a:ext cx="9768289"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5400" dirty="0">
                <a:solidFill>
                  <a:prstClr val="black"/>
                </a:solidFill>
                <a:latin typeface="Century Gothic"/>
                <a:ea typeface="Century Gothic"/>
                <a:cs typeface="Century Gothic"/>
                <a:sym typeface="Century Gothic"/>
              </a:rPr>
              <a:t>How a Central Bank Executes Monetary Policy</a:t>
            </a:r>
            <a:endParaRPr lang="en-US" sz="1800" dirty="0">
              <a:solidFill>
                <a:prstClr val="black"/>
              </a:solidFill>
              <a:latin typeface="Calibri" panose="020F0502020204030204"/>
            </a:endParaRPr>
          </a:p>
        </p:txBody>
      </p:sp>
      <p:cxnSp>
        <p:nvCxnSpPr>
          <p:cNvPr id="14" name="Straight Connector 13">
            <a:extLst>
              <a:ext uri="{FF2B5EF4-FFF2-40B4-BE49-F238E27FC236}">
                <a16:creationId xmlns:a16="http://schemas.microsoft.com/office/drawing/2014/main" id="{ECC627C8-5E14-F8C5-AF10-779345298363}"/>
              </a:ex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912BE91-497C-49CD-2381-F62B03820A51}"/>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12302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Changing Reserve Requirements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 second method of conducting monetary policy is for the central bank to raise or lower the reserve requirement, which is the percentage of each bank's deposits that it is legally required to hold as cash or on deposit with the central bank.">
            <a:extLst>
              <a:ext uri="{FF2B5EF4-FFF2-40B4-BE49-F238E27FC236}">
                <a16:creationId xmlns:a16="http://schemas.microsoft.com/office/drawing/2014/main" id="{F206F903-0E48-4B2D-831E-FF1BD1ADBE8A}"/>
              </a:ext>
            </a:extLst>
          </p:cNvPr>
          <p:cNvGrpSpPr/>
          <p:nvPr/>
        </p:nvGrpSpPr>
        <p:grpSpPr>
          <a:xfrm>
            <a:off x="2066654" y="1580912"/>
            <a:ext cx="8058422" cy="1367075"/>
            <a:chOff x="542655" y="1736761"/>
            <a:chExt cx="8058422" cy="136707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132343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second method of conducting monetary policy is for the central bank to raise or lower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reserve requirement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is the percentage of each bank's deposits that it is legally required to hold as cash or on deposit with the central bank.</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15" descr="If banks are required to hold a greater amount in reserves, they have less money available to lend out.">
            <a:extLst>
              <a:ext uri="{FF2B5EF4-FFF2-40B4-BE49-F238E27FC236}">
                <a16:creationId xmlns:a16="http://schemas.microsoft.com/office/drawing/2014/main" id="{54D17868-9CF5-4C24-B329-8B07E9E61EE9}"/>
              </a:ext>
            </a:extLst>
          </p:cNvPr>
          <p:cNvGrpSpPr/>
          <p:nvPr/>
        </p:nvGrpSpPr>
        <p:grpSpPr>
          <a:xfrm>
            <a:off x="2066386" y="3025532"/>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80233"/>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banks are required to hold a greater amount in reserves, they have less money available to lend out.</a:t>
              </a:r>
            </a:p>
          </p:txBody>
        </p:sp>
      </p:grpSp>
      <p:grpSp>
        <p:nvGrpSpPr>
          <p:cNvPr id="14" name="Group 13" descr="If banks are allowed to hold a smaller amount in reserves, they will have a greater amount of money available to lend out.">
            <a:extLst>
              <a:ext uri="{FF2B5EF4-FFF2-40B4-BE49-F238E27FC236}">
                <a16:creationId xmlns:a16="http://schemas.microsoft.com/office/drawing/2014/main" id="{69BA76EE-7F72-4845-BC3C-6C792578F3E5}"/>
              </a:ext>
            </a:extLst>
          </p:cNvPr>
          <p:cNvGrpSpPr/>
          <p:nvPr/>
        </p:nvGrpSpPr>
        <p:grpSpPr>
          <a:xfrm>
            <a:off x="2066118" y="3902591"/>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A88B6B8D-1130-466E-BC57-FDCCF1FDBB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BE71103-228A-4628-8D9D-619EEAEFBE92}"/>
                </a:ext>
              </a:extLst>
            </p:cNvPr>
            <p:cNvSpPr txBox="1"/>
            <p:nvPr/>
          </p:nvSpPr>
          <p:spPr>
            <a:xfrm>
              <a:off x="542655" y="1780233"/>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banks are allowed to hold a smaller amount in reserves, they will have a greater amount of money available to lend out.</a:t>
              </a:r>
            </a:p>
          </p:txBody>
        </p:sp>
      </p:grpSp>
    </p:spTree>
    <p:extLst>
      <p:ext uri="{BB962C8B-B14F-4D97-AF65-F5344CB8AC3E}">
        <p14:creationId xmlns:p14="http://schemas.microsoft.com/office/powerpoint/2010/main" val="22485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Changing the Discount Rate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Federal Reserve was founded in the aftermath of the Panic of 1907, when many banks failed as a result of bank runs.">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Reserve was founded in the aftermath of the Panic of 1907, when many banks failed as a result of bank runs.</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2" name="Group 11" descr="In the event of a run, sound banks (banks that are not bankrupt) can borrow as much cash as they need from the Fed's discount window.">
            <a:extLst>
              <a:ext uri="{FF2B5EF4-FFF2-40B4-BE49-F238E27FC236}">
                <a16:creationId xmlns:a16="http://schemas.microsoft.com/office/drawing/2014/main" id="{1FCE88C0-12B0-4BFD-B1EC-2AFE88155099}"/>
              </a:ext>
            </a:extLst>
          </p:cNvPr>
          <p:cNvGrpSpPr/>
          <p:nvPr/>
        </p:nvGrpSpPr>
        <p:grpSpPr>
          <a:xfrm>
            <a:off x="2066922" y="245733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event of a run, sound banks (banks that are not bankrupt) can borrow as much cash as they need from the Fed's discount window.</a:t>
              </a:r>
            </a:p>
          </p:txBody>
        </p:sp>
      </p:grpSp>
      <p:grpSp>
        <p:nvGrpSpPr>
          <p:cNvPr id="16" name="Group 15" descr="The interest rate that banks pay for such loans is called the discount rate because the bank makes loans against its outstanding loans &quot;at a discount&quot; of their face value.">
            <a:extLst>
              <a:ext uri="{FF2B5EF4-FFF2-40B4-BE49-F238E27FC236}">
                <a16:creationId xmlns:a16="http://schemas.microsoft.com/office/drawing/2014/main" id="{54D17868-9CF5-4C24-B329-8B07E9E61EE9}"/>
              </a:ext>
            </a:extLst>
          </p:cNvPr>
          <p:cNvGrpSpPr/>
          <p:nvPr/>
        </p:nvGrpSpPr>
        <p:grpSpPr>
          <a:xfrm>
            <a:off x="2066654" y="3346495"/>
            <a:ext cx="8058422" cy="1027603"/>
            <a:chOff x="542655" y="1736761"/>
            <a:chExt cx="8058422" cy="1027603"/>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48701"/>
              <a:ext cx="8058154"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interest rate that banks pay for such loans is called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discount rate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the bank makes loans against its outstanding loans "at a discount" of their face value.</a:t>
              </a:r>
            </a:p>
          </p:txBody>
        </p:sp>
      </p:grpSp>
      <p:grpSp>
        <p:nvGrpSpPr>
          <p:cNvPr id="14" name="Group 13" descr="The third traditional method for conducting monetary policy is to raise or lower the discount rate.">
            <a:extLst>
              <a:ext uri="{FF2B5EF4-FFF2-40B4-BE49-F238E27FC236}">
                <a16:creationId xmlns:a16="http://schemas.microsoft.com/office/drawing/2014/main" id="{69BA76EE-7F72-4845-BC3C-6C792578F3E5}"/>
              </a:ext>
            </a:extLst>
          </p:cNvPr>
          <p:cNvGrpSpPr/>
          <p:nvPr/>
        </p:nvGrpSpPr>
        <p:grpSpPr>
          <a:xfrm>
            <a:off x="2066386" y="443862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A88B6B8D-1130-466E-BC57-FDCCF1FDBB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BE71103-228A-4628-8D9D-619EEAEFBE92}"/>
                </a:ext>
              </a:extLst>
            </p:cNvPr>
            <p:cNvSpPr txBox="1"/>
            <p:nvPr/>
          </p:nvSpPr>
          <p:spPr>
            <a:xfrm>
              <a:off x="542655" y="1780233"/>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third traditional method for conducting monetary policy is to raise or lower the discount rate.</a:t>
              </a:r>
            </a:p>
          </p:txBody>
        </p:sp>
      </p:grpSp>
      <p:grpSp>
        <p:nvGrpSpPr>
          <p:cNvPr id="22" name="Group 21" descr="If the central bank raises the discount rate, commercial banks will reduce their borrowing of reserves from the Fed and instead call in loans to replace those reserves.">
            <a:extLst>
              <a:ext uri="{FF2B5EF4-FFF2-40B4-BE49-F238E27FC236}">
                <a16:creationId xmlns:a16="http://schemas.microsoft.com/office/drawing/2014/main" id="{F07C94C7-88A1-490D-8827-8309BDE46ACF}"/>
              </a:ext>
            </a:extLst>
          </p:cNvPr>
          <p:cNvGrpSpPr/>
          <p:nvPr/>
        </p:nvGrpSpPr>
        <p:grpSpPr>
          <a:xfrm>
            <a:off x="2066118" y="5328564"/>
            <a:ext cx="8058422" cy="1059135"/>
            <a:chOff x="542655" y="1736761"/>
            <a:chExt cx="8058422" cy="1059135"/>
          </a:xfrm>
          <a:solidFill>
            <a:srgbClr val="627981"/>
          </a:solidFill>
        </p:grpSpPr>
        <p:sp>
          <p:nvSpPr>
            <p:cNvPr id="23" name="Rectangle 22">
              <a:extLst>
                <a:ext uri="{FF2B5EF4-FFF2-40B4-BE49-F238E27FC236}">
                  <a16:creationId xmlns:a16="http://schemas.microsoft.com/office/drawing/2014/main" id="{296E7723-3E97-4FEA-87A1-97860BA617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8817A8C-B14F-4073-B223-C0BF528A2F17}"/>
                </a:ext>
              </a:extLst>
            </p:cNvPr>
            <p:cNvSpPr txBox="1"/>
            <p:nvPr/>
          </p:nvSpPr>
          <p:spPr>
            <a:xfrm>
              <a:off x="542655" y="1780233"/>
              <a:ext cx="8058154"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central bank raises the discount rate, commercial banks will reduce their borrowing of reserves from the Fed and instead call in loans to replace those reserves.</a:t>
              </a:r>
            </a:p>
          </p:txBody>
        </p:sp>
      </p:grpSp>
    </p:spTree>
    <p:extLst>
      <p:ext uri="{BB962C8B-B14F-4D97-AF65-F5344CB8AC3E}">
        <p14:creationId xmlns:p14="http://schemas.microsoft.com/office/powerpoint/2010/main" val="428182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ndicate whether the following monetary policy actions would increase or decrease the money supply.&#10;&#10;The Federal Reserve sells government bonds to banks.&#10;Increases the money supply&#10;Decreases the money supply&#10;&#10;The Federal Reserve raises the required reserve ratio.&#10;Increases the money supply&#10;Decreases the money supply&#10;&#10;The Federal Reserve reduces the discount rate.&#10;Increases the money supply&#10;Decreases the money supply">
            <a:extLst>
              <a:ext uri="{FF2B5EF4-FFF2-40B4-BE49-F238E27FC236}">
                <a16:creationId xmlns:a16="http://schemas.microsoft.com/office/drawing/2014/main" id="{F206F903-0E48-4B2D-831E-FF1BD1ADBE8A}"/>
              </a:ext>
            </a:extLst>
          </p:cNvPr>
          <p:cNvGrpSpPr/>
          <p:nvPr/>
        </p:nvGrpSpPr>
        <p:grpSpPr>
          <a:xfrm>
            <a:off x="1881188" y="1428462"/>
            <a:ext cx="8429625" cy="4401205"/>
            <a:chOff x="542923" y="1400746"/>
            <a:chExt cx="8058154" cy="440120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400746"/>
              <a:ext cx="8058154" cy="44012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Indicate whether the following monetary policy actions would increase or decrease the money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Reserve sells government bonds to banks.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Increases the money supply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Decreases the money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Reserve raises the required reserve ratio.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Increases the money supply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Decreases the money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Reserve reduces the discount rate.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Increases the money supply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Decreases the money supply</a:t>
              </a:r>
            </a:p>
          </p:txBody>
        </p:sp>
      </p:grpSp>
    </p:spTree>
    <p:extLst>
      <p:ext uri="{BB962C8B-B14F-4D97-AF65-F5344CB8AC3E}">
        <p14:creationId xmlns:p14="http://schemas.microsoft.com/office/powerpoint/2010/main" val="321258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Indicate whether the following monetary policy actions would increase or decrease the money supply. The Federal Reserve sells government bonds to banks. The correct answer is: Decreases the money supply&#10;The Federal Reserve raises the required reserve ratio. The correct answer is: Decreases the money supply&#10;The Federal Reserve reduces the discount rate. The correct answer is: Increases the money supply">
            <a:extLst>
              <a:ext uri="{FF2B5EF4-FFF2-40B4-BE49-F238E27FC236}">
                <a16:creationId xmlns:a16="http://schemas.microsoft.com/office/drawing/2014/main" id="{5D70C934-A9D3-37CE-D16B-32902AA003CC}"/>
              </a:ext>
            </a:extLst>
          </p:cNvPr>
          <p:cNvPicPr>
            <a:picLocks noChangeAspect="1"/>
          </p:cNvPicPr>
          <p:nvPr/>
        </p:nvPicPr>
        <p:blipFill>
          <a:blip r:embed="rId3"/>
          <a:stretch>
            <a:fillRect/>
          </a:stretch>
        </p:blipFill>
        <p:spPr>
          <a:xfrm>
            <a:off x="1969845" y="1428462"/>
            <a:ext cx="8340967" cy="4339042"/>
          </a:xfrm>
          <a:prstGeom prst="rect">
            <a:avLst/>
          </a:prstGeom>
        </p:spPr>
      </p:pic>
    </p:spTree>
    <p:extLst>
      <p:ext uri="{BB962C8B-B14F-4D97-AF65-F5344CB8AC3E}">
        <p14:creationId xmlns:p14="http://schemas.microsoft.com/office/powerpoint/2010/main" val="255816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Ample Reserves Policy</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During the Great Recession, open market operations with limited reserves did not provide enough stimulus for economic recovery.">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During the Great Recession, open market operations with limited reserves did not provide enough stimulus for economic recovery.</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2" name="Group 11" descr="The Fed began using a new tool: paying interest on reserves balances that banks hold at the Fed. This resulted in ample reserves.">
            <a:extLst>
              <a:ext uri="{FF2B5EF4-FFF2-40B4-BE49-F238E27FC236}">
                <a16:creationId xmlns:a16="http://schemas.microsoft.com/office/drawing/2014/main" id="{1FCE88C0-12B0-4BFD-B1EC-2AFE88155099}"/>
              </a:ext>
            </a:extLst>
          </p:cNvPr>
          <p:cNvGrpSpPr/>
          <p:nvPr/>
        </p:nvGrpSpPr>
        <p:grpSpPr>
          <a:xfrm>
            <a:off x="2066922" y="245733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 began using a new tool: paying interest on reserves balances that banks hold at the Fed. This resulted in ample reserves.</a:t>
              </a:r>
            </a:p>
          </p:txBody>
        </p:sp>
      </p:grpSp>
      <p:grpSp>
        <p:nvGrpSpPr>
          <p:cNvPr id="2" name="Group 1" descr="The Fed uses four tools to conduct monetary policy when there are ample reserves in the economy:">
            <a:extLst>
              <a:ext uri="{FF2B5EF4-FFF2-40B4-BE49-F238E27FC236}">
                <a16:creationId xmlns:a16="http://schemas.microsoft.com/office/drawing/2014/main" id="{E993D092-5C81-4ABD-C499-C16BAE0856C3}"/>
              </a:ext>
            </a:extLst>
          </p:cNvPr>
          <p:cNvGrpSpPr/>
          <p:nvPr/>
        </p:nvGrpSpPr>
        <p:grpSpPr>
          <a:xfrm>
            <a:off x="2066922" y="3362261"/>
            <a:ext cx="8058154" cy="806935"/>
            <a:chOff x="542923" y="1736761"/>
            <a:chExt cx="8058154" cy="806935"/>
          </a:xfrm>
          <a:solidFill>
            <a:srgbClr val="627981"/>
          </a:solidFill>
        </p:grpSpPr>
        <p:sp>
          <p:nvSpPr>
            <p:cNvPr id="3" name="Rectangle 2">
              <a:extLst>
                <a:ext uri="{FF2B5EF4-FFF2-40B4-BE49-F238E27FC236}">
                  <a16:creationId xmlns:a16="http://schemas.microsoft.com/office/drawing/2014/main" id="{6DE6460D-5447-836F-C2E3-2D04A5D5FA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E2B9F23-D4EC-441A-4595-6FEC16F78408}"/>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 uses four tools to conduct monetary policy when there are ample reserves in the economy:</a:t>
              </a:r>
            </a:p>
          </p:txBody>
        </p:sp>
      </p:grpSp>
      <p:pic>
        <p:nvPicPr>
          <p:cNvPr id="7" name="Picture 6" descr="Interest rates on reserve balances (IORB), overnight reverse repurchase (ON RRP) rates, discount rates, open market operations.">
            <a:extLst>
              <a:ext uri="{FF2B5EF4-FFF2-40B4-BE49-F238E27FC236}">
                <a16:creationId xmlns:a16="http://schemas.microsoft.com/office/drawing/2014/main" id="{21E1B0D7-33EE-BA83-B6BF-8CB795958957}"/>
              </a:ext>
            </a:extLst>
          </p:cNvPr>
          <p:cNvPicPr>
            <a:picLocks noChangeAspect="1"/>
          </p:cNvPicPr>
          <p:nvPr/>
        </p:nvPicPr>
        <p:blipFill>
          <a:blip r:embed="rId3"/>
          <a:stretch>
            <a:fillRect/>
          </a:stretch>
        </p:blipFill>
        <p:spPr>
          <a:xfrm>
            <a:off x="2066654" y="4210752"/>
            <a:ext cx="8020047" cy="1122807"/>
          </a:xfrm>
          <a:prstGeom prst="rect">
            <a:avLst/>
          </a:prstGeom>
        </p:spPr>
      </p:pic>
      <p:grpSp>
        <p:nvGrpSpPr>
          <p:cNvPr id="16" name="Group 15" descr="IORB is the Fed’s primary tool.">
            <a:extLst>
              <a:ext uri="{FF2B5EF4-FFF2-40B4-BE49-F238E27FC236}">
                <a16:creationId xmlns:a16="http://schemas.microsoft.com/office/drawing/2014/main" id="{54D17868-9CF5-4C24-B329-8B07E9E61EE9}"/>
              </a:ext>
            </a:extLst>
          </p:cNvPr>
          <p:cNvGrpSpPr/>
          <p:nvPr/>
        </p:nvGrpSpPr>
        <p:grpSpPr>
          <a:xfrm>
            <a:off x="2066654" y="5428727"/>
            <a:ext cx="8058154" cy="625872"/>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878514"/>
              <a:ext cx="8058154"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IORB is the Fed’s primary tool.</a:t>
              </a:r>
            </a:p>
          </p:txBody>
        </p:sp>
      </p:grpSp>
    </p:spTree>
    <p:extLst>
      <p:ext uri="{BB962C8B-B14F-4D97-AF65-F5344CB8AC3E}">
        <p14:creationId xmlns:p14="http://schemas.microsoft.com/office/powerpoint/2010/main" val="2663274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Ample Reserves Policy</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n an ample reserves scenario, the Fed administers rates to determine the federal funds rate (FFR) instead of it being determined by the demand and supply of reserves in the federal funds market.">
            <a:extLst>
              <a:ext uri="{FF2B5EF4-FFF2-40B4-BE49-F238E27FC236}">
                <a16:creationId xmlns:a16="http://schemas.microsoft.com/office/drawing/2014/main" id="{F206F903-0E48-4B2D-831E-FF1BD1ADBE8A}"/>
              </a:ext>
            </a:extLst>
          </p:cNvPr>
          <p:cNvGrpSpPr/>
          <p:nvPr/>
        </p:nvGrpSpPr>
        <p:grpSpPr>
          <a:xfrm>
            <a:off x="1257381" y="1474296"/>
            <a:ext cx="3755026" cy="2396160"/>
            <a:chOff x="542655" y="1736761"/>
            <a:chExt cx="8058422" cy="105929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an ample reserves scenario, the Fed administers rates to determine the federal funds rate (FFR) instead of it being determined by the demand and supply of reserves in the federal funds market.</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2" name="Group 11" descr="The three rates the Fed administers are the discount rate, the interest on reserves balances (IORB), and the overnight reverse repurchase (ON RRP) rate.">
            <a:extLst>
              <a:ext uri="{FF2B5EF4-FFF2-40B4-BE49-F238E27FC236}">
                <a16:creationId xmlns:a16="http://schemas.microsoft.com/office/drawing/2014/main" id="{1FCE88C0-12B0-4BFD-B1EC-2AFE88155099}"/>
              </a:ext>
            </a:extLst>
          </p:cNvPr>
          <p:cNvGrpSpPr/>
          <p:nvPr/>
        </p:nvGrpSpPr>
        <p:grpSpPr>
          <a:xfrm>
            <a:off x="1257381" y="3969160"/>
            <a:ext cx="3754901" cy="2055717"/>
            <a:chOff x="542923" y="1736760"/>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0"/>
              <a:ext cx="8058154" cy="1074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2" y="1766173"/>
              <a:ext cx="8042655"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three rates the Fed administers are the discount rate, the interest on reserves balances (IORB), and the overnight reverse repurchase (ON RRP) rate.</a:t>
              </a:r>
            </a:p>
          </p:txBody>
        </p:sp>
      </p:grpSp>
      <p:pic>
        <p:nvPicPr>
          <p:cNvPr id="7" name="Picture 6" descr="A graph showing the demand and supply for reserves and the federal funds rate, the discount rate, the IORB rate, and the ON RRP rate.">
            <a:extLst>
              <a:ext uri="{FF2B5EF4-FFF2-40B4-BE49-F238E27FC236}">
                <a16:creationId xmlns:a16="http://schemas.microsoft.com/office/drawing/2014/main" id="{7C091A19-5E6B-A66E-F3ED-70DD29F5F372}"/>
              </a:ext>
            </a:extLst>
          </p:cNvPr>
          <p:cNvPicPr>
            <a:picLocks noChangeAspect="1"/>
          </p:cNvPicPr>
          <p:nvPr/>
        </p:nvPicPr>
        <p:blipFill>
          <a:blip r:embed="rId3"/>
          <a:stretch>
            <a:fillRect/>
          </a:stretch>
        </p:blipFill>
        <p:spPr>
          <a:xfrm>
            <a:off x="5093335" y="1589923"/>
            <a:ext cx="5841159" cy="4319573"/>
          </a:xfrm>
          <a:prstGeom prst="rect">
            <a:avLst/>
          </a:prstGeom>
        </p:spPr>
      </p:pic>
    </p:spTree>
    <p:extLst>
      <p:ext uri="{BB962C8B-B14F-4D97-AF65-F5344CB8AC3E}">
        <p14:creationId xmlns:p14="http://schemas.microsoft.com/office/powerpoint/2010/main" val="1099492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AB30BED6-C2CB-9D5C-8D41-935ED66FDF1E}"/>
            </a:ext>
          </a:extLst>
        </p:cNvPr>
        <p:cNvGrpSpPr/>
        <p:nvPr/>
      </p:nvGrpSpPr>
      <p:grpSpPr>
        <a:xfrm>
          <a:off x="0" y="0"/>
          <a:ext cx="0" cy="0"/>
          <a:chOff x="0" y="0"/>
          <a:chExt cx="0" cy="0"/>
        </a:xfrm>
      </p:grpSpPr>
      <p:sp>
        <p:nvSpPr>
          <p:cNvPr id="2" name="Title 25">
            <a:extLst>
              <a:ext uri="{FF2B5EF4-FFF2-40B4-BE49-F238E27FC236}">
                <a16:creationId xmlns:a16="http://schemas.microsoft.com/office/drawing/2014/main" id="{E7233FD2-BD49-4965-114A-A2718A326724}"/>
              </a:ext>
            </a:extLst>
          </p:cNvPr>
          <p:cNvSpPr txBox="1">
            <a:spLocks noGrp="1"/>
          </p:cNvSpPr>
          <p:nvPr>
            <p:ph type="title" idx="4294967295"/>
          </p:nvPr>
        </p:nvSpPr>
        <p:spPr>
          <a:xfrm>
            <a:off x="1491342" y="504990"/>
            <a:ext cx="9514113"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C49C76A1-B82F-36D1-6085-DF2C947DE9CD}"/>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7BE009-AB04-F1C7-AA94-2E38F50704C6}"/>
              </a:ext>
            </a:extLst>
          </p:cNvPr>
          <p:cNvSpPr txBox="1"/>
          <p:nvPr/>
        </p:nvSpPr>
        <p:spPr>
          <a:xfrm>
            <a:off x="1879798" y="1521629"/>
            <a:ext cx="8737200" cy="5016758"/>
          </a:xfrm>
          <a:prstGeom prst="rect">
            <a:avLst/>
          </a:prstGeom>
          <a:solidFill>
            <a:srgbClr val="627981"/>
          </a:solidFill>
          <a:ln>
            <a:solidFill>
              <a:srgbClr val="627981"/>
            </a:solidFill>
          </a:ln>
        </p:spPr>
        <p:txBody>
          <a:bodyPr wrap="square" rtlCol="0" anchor="ctr">
            <a:spAutoFit/>
          </a:bodyPr>
          <a:lstStyle/>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Prior to the Great Recession, the economy was in a limited reserves scenario, and the Fed used three tools to conduct monetary policy: open market operations, reserve requirements, and discount rates.</a:t>
            </a:r>
          </a:p>
          <a:p>
            <a:pPr marL="88900" marR="0" lvl="0" indent="0" algn="l" defTabSz="9144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During the Great Recession, t</a:t>
            </a: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rPr>
              <a:t>he Fed began using a new tool, paying interest on reserves balances, which resulted in ample reserves.</a:t>
            </a:r>
          </a:p>
          <a:p>
            <a:pPr marL="88900" marR="0" lvl="0" indent="0" algn="l" defTabSz="9144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rPr>
              <a:t>In an ample reserves scenario, the Fed shifts the demand for reserves by changing its administered rates: the discount rate, the interest rate on reserve balances, and the overnight reverse repurchase rate.</a:t>
            </a:r>
          </a:p>
          <a:p>
            <a:pPr marL="88900" marR="0" lvl="0" indent="0" algn="l" defTabSz="9144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rPr>
              <a:t>Limited reserves policy works through changing the supply of reserves, while ample reserves policy works through changing the demand for reserves by changing administered interest rates. The Fed will use open market operations to shift the supply curve if it needs to increase reserves in order to stay in an ample reserves framework.</a:t>
            </a:r>
          </a:p>
        </p:txBody>
      </p:sp>
    </p:spTree>
    <p:extLst>
      <p:ext uri="{BB962C8B-B14F-4D97-AF65-F5344CB8AC3E}">
        <p14:creationId xmlns:p14="http://schemas.microsoft.com/office/powerpoint/2010/main" val="298261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96845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Federal Reserve's most important function is to conduct the nation's monetary policy.">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Reserve's most important function is to conduct the nation's monetary policy. </a:t>
              </a:r>
            </a:p>
          </p:txBody>
        </p:sp>
      </p:grpSp>
      <p:grpSp>
        <p:nvGrpSpPr>
          <p:cNvPr id="12" name="Group 11" descr="Article I, Section 8 of the U.S. Constitution gives Congress the power &quot;to coin money&quot; and &quot;regulate the value thereof.&quot;">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Article I, Section 8 of the U.S. Constitution gives Congress the power "to coin money" and "regulate the value thereof." </a:t>
              </a:r>
            </a:p>
          </p:txBody>
        </p:sp>
      </p:grpSp>
      <p:grpSp>
        <p:nvGrpSpPr>
          <p:cNvPr id="16" name="Group 15" descr="Historically, central banks have used three traditional tools to implement monetary policy in the economy:">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Historically, central banks have used three traditional tools to implement monetary policy in the economy:</a:t>
              </a:r>
            </a:p>
          </p:txBody>
        </p:sp>
      </p:grpSp>
      <p:pic>
        <p:nvPicPr>
          <p:cNvPr id="7" name="Picture 6" descr="Use open market operations, change reserve requirements, and alter the discount rate.">
            <a:extLst>
              <a:ext uri="{FF2B5EF4-FFF2-40B4-BE49-F238E27FC236}">
                <a16:creationId xmlns:a16="http://schemas.microsoft.com/office/drawing/2014/main" id="{B75CEE59-604E-D742-3388-073F2D8B6DA3}"/>
              </a:ext>
            </a:extLst>
          </p:cNvPr>
          <p:cNvPicPr>
            <a:picLocks noChangeAspect="1"/>
          </p:cNvPicPr>
          <p:nvPr/>
        </p:nvPicPr>
        <p:blipFill>
          <a:blip r:embed="rId3"/>
          <a:stretch>
            <a:fillRect/>
          </a:stretch>
        </p:blipFill>
        <p:spPr>
          <a:xfrm>
            <a:off x="2415697" y="4251425"/>
            <a:ext cx="7376101" cy="1240230"/>
          </a:xfrm>
          <a:prstGeom prst="rect">
            <a:avLst/>
          </a:prstGeom>
        </p:spPr>
      </p:pic>
      <p:grpSp>
        <p:nvGrpSpPr>
          <p:cNvPr id="3" name="Group 2" descr="These tools are most effective when the economy is operating in a limited reserves scenario.">
            <a:extLst>
              <a:ext uri="{FF2B5EF4-FFF2-40B4-BE49-F238E27FC236}">
                <a16:creationId xmlns:a16="http://schemas.microsoft.com/office/drawing/2014/main" id="{7371B325-793A-B1D1-F185-ED4CB622F318}"/>
              </a:ext>
            </a:extLst>
          </p:cNvPr>
          <p:cNvGrpSpPr/>
          <p:nvPr/>
        </p:nvGrpSpPr>
        <p:grpSpPr>
          <a:xfrm>
            <a:off x="2066922" y="5579351"/>
            <a:ext cx="8058154" cy="806935"/>
            <a:chOff x="542923" y="1736761"/>
            <a:chExt cx="8058154" cy="806935"/>
          </a:xfrm>
          <a:solidFill>
            <a:srgbClr val="627981"/>
          </a:solidFill>
        </p:grpSpPr>
        <p:sp>
          <p:nvSpPr>
            <p:cNvPr id="4" name="Rectangle 3">
              <a:extLst>
                <a:ext uri="{FF2B5EF4-FFF2-40B4-BE49-F238E27FC236}">
                  <a16:creationId xmlns:a16="http://schemas.microsoft.com/office/drawing/2014/main" id="{896197AF-4DD5-D83C-F41C-CA82209886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174C255-3796-848A-CF29-BF105880C860}"/>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These tools are most effective when the economy is operating in a limited reserves scenario.</a:t>
              </a:r>
            </a:p>
          </p:txBody>
        </p:sp>
      </p:grpSp>
    </p:spTree>
    <p:extLst>
      <p:ext uri="{BB962C8B-B14F-4D97-AF65-F5344CB8AC3E}">
        <p14:creationId xmlns:p14="http://schemas.microsoft.com/office/powerpoint/2010/main" val="328256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Open Market Operations</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When there are limited reserves in an economy, the most common monetary policy tool is open market operations.">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there are limited reserves in an economy, the most common monetary policy tool is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open market operations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2" name="Group 11" descr="These take place when the central bank sells or buys U.S. Treasury bonds in order to influence the quantity of bank reserves and interest rates.">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These take place when the central bank sells or buys U.S. Treasury bonds in order to influence the quantity of bank reserves and interest rates.</a:t>
              </a:r>
            </a:p>
          </p:txBody>
        </p:sp>
      </p:grpSp>
      <p:grpSp>
        <p:nvGrpSpPr>
          <p:cNvPr id="16" name="Group 15" descr="The specific interest rate targeted in open market operations is the federal funds rate.">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specific interest rate targeted in open market operations is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federal funds rate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4" name="Group 13" descr="The federal funds rate is the interest rate that commercial banks charge when making overnight loans to other banks.">
            <a:extLst>
              <a:ext uri="{FF2B5EF4-FFF2-40B4-BE49-F238E27FC236}">
                <a16:creationId xmlns:a16="http://schemas.microsoft.com/office/drawing/2014/main" id="{88F6E1DE-EA01-4136-900B-231664259EB8}"/>
              </a:ext>
            </a:extLst>
          </p:cNvPr>
          <p:cNvGrpSpPr/>
          <p:nvPr/>
        </p:nvGrpSpPr>
        <p:grpSpPr>
          <a:xfrm>
            <a:off x="2066922" y="425142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0B4CAF85-E6C7-4191-8211-04FE259771E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EBD7A2E-2294-4512-8659-7BF1FA4B1C1A}"/>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funds rate is the interest rate that commercial banks charge when making overnight loans to other banks.</a:t>
              </a:r>
            </a:p>
          </p:txBody>
        </p:sp>
      </p:grpSp>
    </p:spTree>
    <p:extLst>
      <p:ext uri="{BB962C8B-B14F-4D97-AF65-F5344CB8AC3E}">
        <p14:creationId xmlns:p14="http://schemas.microsoft.com/office/powerpoint/2010/main" val="261257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Federal Funds Rate</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the unemployment rate, inflation rate, and federal funds rate in the United States from 1970 to 2022.">
            <a:extLst>
              <a:ext uri="{FF2B5EF4-FFF2-40B4-BE49-F238E27FC236}">
                <a16:creationId xmlns:a16="http://schemas.microsoft.com/office/drawing/2014/main" id="{79769010-B7D6-05D9-5FB7-D357A8FE2F95}"/>
              </a:ext>
            </a:extLst>
          </p:cNvPr>
          <p:cNvPicPr>
            <a:picLocks noChangeAspect="1"/>
          </p:cNvPicPr>
          <p:nvPr/>
        </p:nvPicPr>
        <p:blipFill rotWithShape="1">
          <a:blip r:embed="rId3"/>
          <a:srcRect l="2090" t="1874" r="2431" b="1759"/>
          <a:stretch/>
        </p:blipFill>
        <p:spPr>
          <a:xfrm>
            <a:off x="3103880" y="1267519"/>
            <a:ext cx="5984240" cy="4412986"/>
          </a:xfrm>
          <a:prstGeom prst="rect">
            <a:avLst/>
          </a:prstGeom>
        </p:spPr>
      </p:pic>
      <p:grpSp>
        <p:nvGrpSpPr>
          <p:cNvPr id="8" name="Group 7" descr="The federal funds rate is a very short-term interest rate, but it reflects credit conditions in financial markets very well.">
            <a:extLst>
              <a:ext uri="{FF2B5EF4-FFF2-40B4-BE49-F238E27FC236}">
                <a16:creationId xmlns:a16="http://schemas.microsoft.com/office/drawing/2014/main" id="{F206F903-0E48-4B2D-831E-FF1BD1ADBE8A}"/>
              </a:ext>
            </a:extLst>
          </p:cNvPr>
          <p:cNvGrpSpPr/>
          <p:nvPr/>
        </p:nvGrpSpPr>
        <p:grpSpPr>
          <a:xfrm>
            <a:off x="2066923" y="5817186"/>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funds rate is a very short-term interest rate, but it reflects credit conditions in financial markets very well.</a:t>
              </a:r>
            </a:p>
          </p:txBody>
        </p:sp>
      </p:grpSp>
    </p:spTree>
    <p:extLst>
      <p:ext uri="{BB962C8B-B14F-4D97-AF65-F5344CB8AC3E}">
        <p14:creationId xmlns:p14="http://schemas.microsoft.com/office/powerpoint/2010/main" val="133670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Federal Open Market Committee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Federal Open Market Committee (FOMC) makes the decisions regarding open market operations.">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Open Market Committee (FOMC) makes the decisions regarding open market operations.</a:t>
              </a:r>
            </a:p>
          </p:txBody>
        </p:sp>
      </p:grpSp>
      <p:grpSp>
        <p:nvGrpSpPr>
          <p:cNvPr id="12" name="Group 11" descr="The FOMC is comprised of seven members of the Federal Reserve's Board of Governors.">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FOMC is comprised of seven members of the Federal Reserve's Board of Governors.</a:t>
              </a:r>
            </a:p>
          </p:txBody>
        </p:sp>
      </p:grpSp>
      <p:grpSp>
        <p:nvGrpSpPr>
          <p:cNvPr id="16" name="Group 15" descr="The FOMC tries to act by consensus; however, the Federal Reserve's chair has traditionally played a powerful role in defining and shaping that consensus.">
            <a:extLst>
              <a:ext uri="{FF2B5EF4-FFF2-40B4-BE49-F238E27FC236}">
                <a16:creationId xmlns:a16="http://schemas.microsoft.com/office/drawing/2014/main" id="{54D17868-9CF5-4C24-B329-8B07E9E61EE9}"/>
              </a:ext>
            </a:extLst>
          </p:cNvPr>
          <p:cNvGrpSpPr/>
          <p:nvPr/>
        </p:nvGrpSpPr>
        <p:grpSpPr>
          <a:xfrm>
            <a:off x="2066922" y="3362261"/>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FOMC tries to act by consensus; however, the Federal Reserve's chair has traditionally played a powerful role in defining and shaping that consensus.</a:t>
              </a:r>
            </a:p>
          </p:txBody>
        </p:sp>
      </p:grpSp>
      <p:grpSp>
        <p:nvGrpSpPr>
          <p:cNvPr id="14" name="Group 13" descr="Over the last few decades, open market operations have been the most commonly used tool of monetary policy for the Fed and central banks.">
            <a:extLst>
              <a:ext uri="{FF2B5EF4-FFF2-40B4-BE49-F238E27FC236}">
                <a16:creationId xmlns:a16="http://schemas.microsoft.com/office/drawing/2014/main" id="{6CB0D0F9-E0E3-4BEA-A916-8FD8213EB0EE}"/>
              </a:ext>
            </a:extLst>
          </p:cNvPr>
          <p:cNvGrpSpPr/>
          <p:nvPr/>
        </p:nvGrpSpPr>
        <p:grpSpPr>
          <a:xfrm>
            <a:off x="2066654" y="450020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05D08BE9-9375-4EDD-B0E9-62F668B9BD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B3D7289-626C-41CD-A660-5D02E71BDED3}"/>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Over the last few decades, open market operations have been the most commonly used tool of monetary policy for the Fed and central banks.</a:t>
              </a:r>
            </a:p>
          </p:txBody>
        </p:sp>
      </p:grpSp>
    </p:spTree>
    <p:extLst>
      <p:ext uri="{BB962C8B-B14F-4D97-AF65-F5344CB8AC3E}">
        <p14:creationId xmlns:p14="http://schemas.microsoft.com/office/powerpoint/2010/main" val="80169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Open Market Operations</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C1CE179-AA78-45D7-A12F-6CE59FC04350}"/>
              </a:ext>
            </a:extLst>
          </p:cNvPr>
          <p:cNvSpPr txBox="1"/>
          <p:nvPr/>
        </p:nvSpPr>
        <p:spPr>
          <a:xfrm>
            <a:off x="1805941" y="1667018"/>
            <a:ext cx="2667000" cy="120032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Table 1: The Original Balance Sheet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ssets: Reserves (40), Bonds (120), Loans (300). Liabilities + Net Worth: Reserves (400), Net Worth (60).">
            <a:extLst>
              <a:ext uri="{FF2B5EF4-FFF2-40B4-BE49-F238E27FC236}">
                <a16:creationId xmlns:a16="http://schemas.microsoft.com/office/drawing/2014/main" id="{8AC560A3-4F18-1C2A-7F00-1C8CA490DDA4}"/>
              </a:ext>
            </a:extLst>
          </p:cNvPr>
          <p:cNvPicPr>
            <a:picLocks noChangeAspect="1"/>
          </p:cNvPicPr>
          <p:nvPr/>
        </p:nvPicPr>
        <p:blipFill>
          <a:blip r:embed="rId3"/>
          <a:stretch>
            <a:fillRect/>
          </a:stretch>
        </p:blipFill>
        <p:spPr>
          <a:xfrm>
            <a:off x="5181601" y="1567946"/>
            <a:ext cx="4945441" cy="1402593"/>
          </a:xfrm>
          <a:prstGeom prst="rect">
            <a:avLst/>
          </a:prstGeom>
        </p:spPr>
      </p:pic>
      <p:sp>
        <p:nvSpPr>
          <p:cNvPr id="96" name="TextBox 95">
            <a:extLst>
              <a:ext uri="{FF2B5EF4-FFF2-40B4-BE49-F238E27FC236}">
                <a16:creationId xmlns:a16="http://schemas.microsoft.com/office/drawing/2014/main" id="{EBC20763-4D8F-4972-AB56-D790A62BB4A0}"/>
              </a:ext>
            </a:extLst>
          </p:cNvPr>
          <p:cNvSpPr txBox="1"/>
          <p:nvPr/>
        </p:nvSpPr>
        <p:spPr>
          <a:xfrm>
            <a:off x="1805941" y="3264455"/>
            <a:ext cx="2667000" cy="120032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Table 2: The Central Bank Buys Bonds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ssets: Reserves (40 plus 20 equals 60), Bonds (120 minus 20 equals 100), Loans (300). Liabilities plus Net Worth: Reserves (400), Net Worth (60).">
            <a:extLst>
              <a:ext uri="{FF2B5EF4-FFF2-40B4-BE49-F238E27FC236}">
                <a16:creationId xmlns:a16="http://schemas.microsoft.com/office/drawing/2014/main" id="{1241A408-6CE5-78AF-E602-2C5DEC1335A9}"/>
              </a:ext>
            </a:extLst>
          </p:cNvPr>
          <p:cNvPicPr>
            <a:picLocks noChangeAspect="1"/>
          </p:cNvPicPr>
          <p:nvPr/>
        </p:nvPicPr>
        <p:blipFill>
          <a:blip r:embed="rId4"/>
          <a:stretch>
            <a:fillRect/>
          </a:stretch>
        </p:blipFill>
        <p:spPr>
          <a:xfrm>
            <a:off x="4968460" y="3106800"/>
            <a:ext cx="5417599" cy="1515637"/>
          </a:xfrm>
          <a:prstGeom prst="rect">
            <a:avLst/>
          </a:prstGeom>
        </p:spPr>
      </p:pic>
      <p:sp>
        <p:nvSpPr>
          <p:cNvPr id="97" name="TextBox 96">
            <a:extLst>
              <a:ext uri="{FF2B5EF4-FFF2-40B4-BE49-F238E27FC236}">
                <a16:creationId xmlns:a16="http://schemas.microsoft.com/office/drawing/2014/main" id="{10F6FCFB-E0AA-4007-AEBF-EC22FA5CF6EE}"/>
              </a:ext>
            </a:extLst>
          </p:cNvPr>
          <p:cNvSpPr txBox="1"/>
          <p:nvPr/>
        </p:nvSpPr>
        <p:spPr>
          <a:xfrm>
            <a:off x="1805941" y="4951659"/>
            <a:ext cx="2667000" cy="120032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Table 3: The Bank Makes Additional Loans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ssets: Reserves (60 minus 20 equals 40), Bonds (100), Loans (300 plus 20 equals 320). Liabilities plus Net Worth: Reserves (400), Net Worth (60).">
            <a:extLst>
              <a:ext uri="{FF2B5EF4-FFF2-40B4-BE49-F238E27FC236}">
                <a16:creationId xmlns:a16="http://schemas.microsoft.com/office/drawing/2014/main" id="{AB09445D-D0E3-9228-A94B-56DEB38F2C47}"/>
              </a:ext>
            </a:extLst>
          </p:cNvPr>
          <p:cNvPicPr>
            <a:picLocks noChangeAspect="1"/>
          </p:cNvPicPr>
          <p:nvPr/>
        </p:nvPicPr>
        <p:blipFill>
          <a:blip r:embed="rId5"/>
          <a:stretch>
            <a:fillRect/>
          </a:stretch>
        </p:blipFill>
        <p:spPr>
          <a:xfrm>
            <a:off x="4877459" y="4794005"/>
            <a:ext cx="5553724" cy="1515636"/>
          </a:xfrm>
          <a:prstGeom prst="rect">
            <a:avLst/>
          </a:prstGeom>
        </p:spPr>
      </p:pic>
    </p:spTree>
    <p:extLst>
      <p:ext uri="{BB962C8B-B14F-4D97-AF65-F5344CB8AC3E}">
        <p14:creationId xmlns:p14="http://schemas.microsoft.com/office/powerpoint/2010/main" val="22735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Money Creation</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Where did the Federal Reserve get the $20 million it used to purchase the bonds? A central bank has the power to create money. In practical terms, the Federal Reserve would write a check to Eastern Bank. In truth, the Federal Reserve created the money out of thin air (or with a computer).">
            <a:extLst>
              <a:ext uri="{FF2B5EF4-FFF2-40B4-BE49-F238E27FC236}">
                <a16:creationId xmlns:a16="http://schemas.microsoft.com/office/drawing/2014/main" id="{F206F903-0E48-4B2D-831E-FF1BD1ADBE8A}"/>
              </a:ext>
            </a:extLst>
          </p:cNvPr>
          <p:cNvGrpSpPr/>
          <p:nvPr/>
        </p:nvGrpSpPr>
        <p:grpSpPr>
          <a:xfrm>
            <a:off x="2066922" y="1344422"/>
            <a:ext cx="8058154" cy="1325473"/>
            <a:chOff x="542923" y="1736761"/>
            <a:chExt cx="8058154" cy="132547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8795"/>
              <a:ext cx="8058154"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Where did the Federal Reserve get the $20 million it used to purchase the bonds? A central bank has the power to create money. In practical terms, the Federal Reserve would write a check to Eastern Bank. In truth, the Federal Reserve created the money out of thin air (or with a computer).</a:t>
              </a:r>
            </a:p>
          </p:txBody>
        </p:sp>
      </p:grpSp>
      <p:pic>
        <p:nvPicPr>
          <p:cNvPr id="3" name="Picture 2" descr="A person typing on a keyboard in front of a computer monitor">
            <a:extLst>
              <a:ext uri="{FF2B5EF4-FFF2-40B4-BE49-F238E27FC236}">
                <a16:creationId xmlns:a16="http://schemas.microsoft.com/office/drawing/2014/main" id="{3894AFE4-693A-4F9B-BA67-DAA0633BE4C5}"/>
              </a:ext>
            </a:extLst>
          </p:cNvPr>
          <p:cNvPicPr>
            <a:picLocks noChangeAspect="1"/>
          </p:cNvPicPr>
          <p:nvPr/>
        </p:nvPicPr>
        <p:blipFill>
          <a:blip r:embed="rId3"/>
          <a:stretch>
            <a:fillRect/>
          </a:stretch>
        </p:blipFill>
        <p:spPr>
          <a:xfrm>
            <a:off x="3220434" y="2852245"/>
            <a:ext cx="5751129" cy="3834086"/>
          </a:xfrm>
          <a:prstGeom prst="rect">
            <a:avLst/>
          </a:prstGeom>
        </p:spPr>
      </p:pic>
    </p:spTree>
    <p:extLst>
      <p:ext uri="{BB962C8B-B14F-4D97-AF65-F5344CB8AC3E}">
        <p14:creationId xmlns:p14="http://schemas.microsoft.com/office/powerpoint/2010/main" val="419835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Money Creation</a:t>
            </a:r>
            <a:r>
              <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First, the Federal Reserve buys government bonds from a bank.">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40173"/>
              <a:ext cx="8058154"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First, the Federal Reserve buys government bonds from a bank.</a:t>
              </a:r>
            </a:p>
          </p:txBody>
        </p:sp>
      </p:grpSp>
      <p:grpSp>
        <p:nvGrpSpPr>
          <p:cNvPr id="12" name="Group 11" descr="The bank’s excess reserves increase, and the bank uses those reserves to make new loans.">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bank’s excess reserves increase, and the bank uses those reserves to make new loans.</a:t>
              </a:r>
            </a:p>
          </p:txBody>
        </p:sp>
      </p:grpSp>
      <p:grpSp>
        <p:nvGrpSpPr>
          <p:cNvPr id="16" name="Group 15" descr="New lending creates deposits for other banks, generating more loans.">
            <a:extLst>
              <a:ext uri="{FF2B5EF4-FFF2-40B4-BE49-F238E27FC236}">
                <a16:creationId xmlns:a16="http://schemas.microsoft.com/office/drawing/2014/main" id="{54D17868-9CF5-4C24-B329-8B07E9E61EE9}"/>
              </a:ext>
            </a:extLst>
          </p:cNvPr>
          <p:cNvGrpSpPr/>
          <p:nvPr/>
        </p:nvGrpSpPr>
        <p:grpSpPr>
          <a:xfrm>
            <a:off x="2066654" y="3362261"/>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901459"/>
              <a:ext cx="8058154"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New lending creates deposits for other banks, generating more loans.</a:t>
              </a:r>
            </a:p>
          </p:txBody>
        </p:sp>
      </p:grpSp>
      <p:pic>
        <p:nvPicPr>
          <p:cNvPr id="3" name="Graphic 2">
            <a:extLst>
              <a:ext uri="{FF2B5EF4-FFF2-40B4-BE49-F238E27FC236}">
                <a16:creationId xmlns:a16="http://schemas.microsoft.com/office/drawing/2014/main" id="{9ABC58D1-9031-461B-9059-14E3E5BBE39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3748" y="4635420"/>
            <a:ext cx="1518745" cy="1518745"/>
          </a:xfrm>
          <a:prstGeom prst="rect">
            <a:avLst/>
          </a:prstGeom>
        </p:spPr>
      </p:pic>
      <p:pic>
        <p:nvPicPr>
          <p:cNvPr id="24" name="Graphic 23">
            <a:extLst>
              <a:ext uri="{FF2B5EF4-FFF2-40B4-BE49-F238E27FC236}">
                <a16:creationId xmlns:a16="http://schemas.microsoft.com/office/drawing/2014/main" id="{20150B0B-F9EE-4CBE-BB57-DC71682D49C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9508" y="4635420"/>
            <a:ext cx="1518745" cy="1518745"/>
          </a:xfrm>
          <a:prstGeom prst="rect">
            <a:avLst/>
          </a:prstGeom>
        </p:spPr>
      </p:pic>
    </p:spTree>
    <p:extLst>
      <p:ext uri="{BB962C8B-B14F-4D97-AF65-F5344CB8AC3E}">
        <p14:creationId xmlns:p14="http://schemas.microsoft.com/office/powerpoint/2010/main" val="167683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Money Deletion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Open market operations can also reduce the quantity of money and loans in an economy.">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039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Open market operations can also reduce the quantity of money and loans in an economy. </a:t>
              </a:r>
            </a:p>
          </p:txBody>
        </p:sp>
      </p:grpSp>
      <p:grpSp>
        <p:nvGrpSpPr>
          <p:cNvPr id="12" name="Group 11" descr="At any given time, a bank is receiving payments on loans that it made previously and also making new loans.">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any given time, a bank is receiving payments on loans that it made previously and also making new loans.</a:t>
              </a:r>
            </a:p>
          </p:txBody>
        </p:sp>
      </p:grpSp>
      <p:grpSp>
        <p:nvGrpSpPr>
          <p:cNvPr id="16" name="Group 15" descr="A decrease in the quantity of loans also means fewer deposits in other banks and other banks reducing their lending.">
            <a:extLst>
              <a:ext uri="{FF2B5EF4-FFF2-40B4-BE49-F238E27FC236}">
                <a16:creationId xmlns:a16="http://schemas.microsoft.com/office/drawing/2014/main" id="{54D17868-9CF5-4C24-B329-8B07E9E61EE9}"/>
              </a:ext>
            </a:extLst>
          </p:cNvPr>
          <p:cNvGrpSpPr/>
          <p:nvPr/>
        </p:nvGrpSpPr>
        <p:grpSpPr>
          <a:xfrm>
            <a:off x="2066654" y="3362261"/>
            <a:ext cx="8058422" cy="806935"/>
            <a:chOff x="542655" y="1736761"/>
            <a:chExt cx="8058422"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655" y="1780233"/>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decrease in the quantity of loans also means fewer deposits in other banks and other banks reducing their lending.</a:t>
              </a:r>
            </a:p>
          </p:txBody>
        </p:sp>
      </p:grpSp>
    </p:spTree>
    <p:extLst>
      <p:ext uri="{BB962C8B-B14F-4D97-AF65-F5344CB8AC3E}">
        <p14:creationId xmlns:p14="http://schemas.microsoft.com/office/powerpoint/2010/main" val="1718522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A75F5-4792-4FB0-8863-CE0F163A3430}">
  <ds:schemaRefs>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06d9c582-05c2-476b-83d2-72ab8b1380b2"/>
    <ds:schemaRef ds:uri="fdab59f7-c3a7-48e5-acd8-618ce834776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077EF6A-6C08-40E0-A82C-207FAC7A9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3EB505-5668-4436-96A0-F348932C49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324</TotalTime>
  <Words>2026</Words>
  <Application>Microsoft Office PowerPoint</Application>
  <PresentationFormat>Widescreen</PresentationFormat>
  <Paragraphs>420</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Wingdings</vt:lpstr>
      <vt:lpstr>Calibri Light</vt:lpstr>
      <vt:lpstr>Century Gothic</vt:lpstr>
      <vt:lpstr>Office Theme</vt:lpstr>
      <vt:lpstr>1_Office Theme</vt:lpstr>
      <vt:lpstr>How a Central Bank Executes Monetary Policy</vt:lpstr>
      <vt:lpstr>Introduction</vt:lpstr>
      <vt:lpstr>Open Market Operations1</vt:lpstr>
      <vt:lpstr>Federal Funds Rate</vt:lpstr>
      <vt:lpstr>The Federal Open Market Committee</vt:lpstr>
      <vt:lpstr>Open Market Operations2</vt:lpstr>
      <vt:lpstr>Money Creation1</vt:lpstr>
      <vt:lpstr>Money Creation2</vt:lpstr>
      <vt:lpstr>Money Deletion</vt:lpstr>
      <vt:lpstr>Changing Reserve Requirements</vt:lpstr>
      <vt:lpstr>Changing the Discount Rate</vt:lpstr>
      <vt:lpstr>On Your Own1</vt:lpstr>
      <vt:lpstr>On Your Own2</vt:lpstr>
      <vt:lpstr>Ample Reserves Policy1</vt:lpstr>
      <vt:lpstr>Ample Reserves Policy2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30</cp:revision>
  <dcterms:modified xsi:type="dcterms:W3CDTF">2026-02-02T18:39:57Z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