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 id="2147483672" r:id="rId5"/>
  </p:sldMasterIdLst>
  <p:notesMasterIdLst>
    <p:notesMasterId r:id="rId22"/>
  </p:notesMasterIdLst>
  <p:sldIdLst>
    <p:sldId id="462" r:id="rId6"/>
    <p:sldId id="463" r:id="rId7"/>
    <p:sldId id="464" r:id="rId8"/>
    <p:sldId id="465" r:id="rId9"/>
    <p:sldId id="466" r:id="rId10"/>
    <p:sldId id="467" r:id="rId11"/>
    <p:sldId id="468" r:id="rId12"/>
    <p:sldId id="469" r:id="rId13"/>
    <p:sldId id="393" r:id="rId14"/>
    <p:sldId id="394" r:id="rId15"/>
    <p:sldId id="395" r:id="rId16"/>
    <p:sldId id="396" r:id="rId17"/>
    <p:sldId id="397" r:id="rId18"/>
    <p:sldId id="398" r:id="rId19"/>
    <p:sldId id="470" r:id="rId20"/>
    <p:sldId id="421" r:id="rId21"/>
  </p:sldIdLst>
  <p:sldSz cx="12192000" cy="6858000"/>
  <p:notesSz cx="6858000" cy="9144000"/>
  <p:embeddedFontLst>
    <p:embeddedFont>
      <p:font typeface="Century Gothic" panose="020B0502020202020204" pitchFamily="34" charset="0"/>
      <p:regular r:id="rId23"/>
      <p:bold r:id="rId24"/>
      <p:italic r:id="rId25"/>
      <p:boldItalic r:id="rId26"/>
    </p:embeddedFont>
    <p:embeddedFont>
      <p:font typeface="Segoe UI" panose="020B0502040204020203"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2" clrIdx="0">
    <p:extLst>
      <p:ext uri="{19B8F6BF-5375-455C-9EA6-DF929625EA0E}">
        <p15:presenceInfo xmlns:p15="http://schemas.microsoft.com/office/powerpoint/2012/main" userId="Nathan Mirmow" providerId="None"/>
      </p:ext>
    </p:extLst>
  </p:cmAuthor>
  <p:cmAuthor id="2" name="Caitlin Coleman" initials="CC" lastIdx="5"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7FB644-8FA5-4762-9CEF-7453A90A49E8}" v="4" dt="2026-02-02T18:38:51.3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27" autoAdjust="0"/>
  </p:normalViewPr>
  <p:slideViewPr>
    <p:cSldViewPr snapToGrid="0">
      <p:cViewPr varScale="1">
        <p:scale>
          <a:sx n="68" d="100"/>
          <a:sy n="68" d="100"/>
        </p:scale>
        <p:origin x="1162"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27T19:15:29.407" v="8" actId="6549"/>
      <pc:docMkLst>
        <pc:docMk/>
      </pc:docMkLst>
      <pc:sldChg chg="add">
        <pc:chgData name="Caitlin Coleman" userId="96f87ca1-0e64-4ae8-8d77-98757b85df0b" providerId="ADAL" clId="{DDA6BCD5-DC0D-434C-93A0-51E2BCD25B34}" dt="2026-01-27T19:14:36.320" v="0"/>
        <pc:sldMkLst>
          <pc:docMk/>
          <pc:sldMk cId="3682824813" sldId="393"/>
        </pc:sldMkLst>
      </pc:sldChg>
      <pc:sldChg chg="add">
        <pc:chgData name="Caitlin Coleman" userId="96f87ca1-0e64-4ae8-8d77-98757b85df0b" providerId="ADAL" clId="{DDA6BCD5-DC0D-434C-93A0-51E2BCD25B34}" dt="2026-01-27T19:14:36.320" v="0"/>
        <pc:sldMkLst>
          <pc:docMk/>
          <pc:sldMk cId="2355751068" sldId="394"/>
        </pc:sldMkLst>
      </pc:sldChg>
      <pc:sldChg chg="modSp add mod">
        <pc:chgData name="Caitlin Coleman" userId="96f87ca1-0e64-4ae8-8d77-98757b85df0b" providerId="ADAL" clId="{DDA6BCD5-DC0D-434C-93A0-51E2BCD25B34}" dt="2026-01-27T19:15:14.885" v="5" actId="20577"/>
        <pc:sldMkLst>
          <pc:docMk/>
          <pc:sldMk cId="3510754421" sldId="395"/>
        </pc:sldMkLst>
        <pc:spChg chg="mod">
          <ac:chgData name="Caitlin Coleman" userId="96f87ca1-0e64-4ae8-8d77-98757b85df0b" providerId="ADAL" clId="{DDA6BCD5-DC0D-434C-93A0-51E2BCD25B34}" dt="2026-01-27T19:15:14.885" v="5" actId="20577"/>
          <ac:spMkLst>
            <pc:docMk/>
            <pc:sldMk cId="3510754421" sldId="395"/>
            <ac:spMk id="26" creationId="{00000000-0000-0000-0000-000000000000}"/>
          </ac:spMkLst>
        </pc:spChg>
      </pc:sldChg>
      <pc:sldChg chg="modSp add mod">
        <pc:chgData name="Caitlin Coleman" userId="96f87ca1-0e64-4ae8-8d77-98757b85df0b" providerId="ADAL" clId="{DDA6BCD5-DC0D-434C-93A0-51E2BCD25B34}" dt="2026-01-27T19:15:20.795" v="7" actId="20577"/>
        <pc:sldMkLst>
          <pc:docMk/>
          <pc:sldMk cId="1034534124" sldId="396"/>
        </pc:sldMkLst>
        <pc:spChg chg="mod">
          <ac:chgData name="Caitlin Coleman" userId="96f87ca1-0e64-4ae8-8d77-98757b85df0b" providerId="ADAL" clId="{DDA6BCD5-DC0D-434C-93A0-51E2BCD25B34}" dt="2026-01-27T19:15:20.795" v="7" actId="20577"/>
          <ac:spMkLst>
            <pc:docMk/>
            <pc:sldMk cId="1034534124" sldId="396"/>
            <ac:spMk id="26" creationId="{00000000-0000-0000-0000-000000000000}"/>
          </ac:spMkLst>
        </pc:spChg>
      </pc:sldChg>
      <pc:sldChg chg="add">
        <pc:chgData name="Caitlin Coleman" userId="96f87ca1-0e64-4ae8-8d77-98757b85df0b" providerId="ADAL" clId="{DDA6BCD5-DC0D-434C-93A0-51E2BCD25B34}" dt="2026-01-27T19:14:36.320" v="0"/>
        <pc:sldMkLst>
          <pc:docMk/>
          <pc:sldMk cId="1919341776" sldId="397"/>
        </pc:sldMkLst>
      </pc:sldChg>
      <pc:sldChg chg="add">
        <pc:chgData name="Caitlin Coleman" userId="96f87ca1-0e64-4ae8-8d77-98757b85df0b" providerId="ADAL" clId="{DDA6BCD5-DC0D-434C-93A0-51E2BCD25B34}" dt="2026-01-27T19:14:36.320" v="0"/>
        <pc:sldMkLst>
          <pc:docMk/>
          <pc:sldMk cId="2683672663" sldId="398"/>
        </pc:sldMkLst>
      </pc:sldChg>
      <pc:sldChg chg="add">
        <pc:chgData name="Caitlin Coleman" userId="96f87ca1-0e64-4ae8-8d77-98757b85df0b" providerId="ADAL" clId="{DDA6BCD5-DC0D-434C-93A0-51E2BCD25B34}" dt="2026-01-27T19:14:48.341" v="1"/>
        <pc:sldMkLst>
          <pc:docMk/>
          <pc:sldMk cId="968453120" sldId="421"/>
        </pc:sldMkLst>
      </pc:sldChg>
      <pc:sldChg chg="add">
        <pc:chgData name="Caitlin Coleman" userId="96f87ca1-0e64-4ae8-8d77-98757b85df0b" providerId="ADAL" clId="{DDA6BCD5-DC0D-434C-93A0-51E2BCD25B34}" dt="2026-01-27T19:14:36.320" v="0"/>
        <pc:sldMkLst>
          <pc:docMk/>
          <pc:sldMk cId="1415319327" sldId="462"/>
        </pc:sldMkLst>
      </pc:sldChg>
      <pc:sldChg chg="modSp add mod">
        <pc:chgData name="Caitlin Coleman" userId="96f87ca1-0e64-4ae8-8d77-98757b85df0b" providerId="ADAL" clId="{DDA6BCD5-DC0D-434C-93A0-51E2BCD25B34}" dt="2026-01-27T19:14:58.803" v="3" actId="6549"/>
        <pc:sldMkLst>
          <pc:docMk/>
          <pc:sldMk cId="628133929" sldId="463"/>
        </pc:sldMkLst>
        <pc:spChg chg="mod">
          <ac:chgData name="Caitlin Coleman" userId="96f87ca1-0e64-4ae8-8d77-98757b85df0b" providerId="ADAL" clId="{DDA6BCD5-DC0D-434C-93A0-51E2BCD25B34}" dt="2026-01-27T19:14:58.803" v="3" actId="6549"/>
          <ac:spMkLst>
            <pc:docMk/>
            <pc:sldMk cId="628133929" sldId="463"/>
            <ac:spMk id="26" creationId="{00000000-0000-0000-0000-000000000000}"/>
          </ac:spMkLst>
        </pc:spChg>
      </pc:sldChg>
      <pc:sldChg chg="add">
        <pc:chgData name="Caitlin Coleman" userId="96f87ca1-0e64-4ae8-8d77-98757b85df0b" providerId="ADAL" clId="{DDA6BCD5-DC0D-434C-93A0-51E2BCD25B34}" dt="2026-01-27T19:14:36.320" v="0"/>
        <pc:sldMkLst>
          <pc:docMk/>
          <pc:sldMk cId="0" sldId="464"/>
        </pc:sldMkLst>
      </pc:sldChg>
      <pc:sldChg chg="add">
        <pc:chgData name="Caitlin Coleman" userId="96f87ca1-0e64-4ae8-8d77-98757b85df0b" providerId="ADAL" clId="{DDA6BCD5-DC0D-434C-93A0-51E2BCD25B34}" dt="2026-01-27T19:14:36.320" v="0"/>
        <pc:sldMkLst>
          <pc:docMk/>
          <pc:sldMk cId="189428080" sldId="465"/>
        </pc:sldMkLst>
      </pc:sldChg>
      <pc:sldChg chg="add">
        <pc:chgData name="Caitlin Coleman" userId="96f87ca1-0e64-4ae8-8d77-98757b85df0b" providerId="ADAL" clId="{DDA6BCD5-DC0D-434C-93A0-51E2BCD25B34}" dt="2026-01-27T19:14:36.320" v="0"/>
        <pc:sldMkLst>
          <pc:docMk/>
          <pc:sldMk cId="2764217683" sldId="466"/>
        </pc:sldMkLst>
      </pc:sldChg>
      <pc:sldChg chg="add">
        <pc:chgData name="Caitlin Coleman" userId="96f87ca1-0e64-4ae8-8d77-98757b85df0b" providerId="ADAL" clId="{DDA6BCD5-DC0D-434C-93A0-51E2BCD25B34}" dt="2026-01-27T19:14:36.320" v="0"/>
        <pc:sldMkLst>
          <pc:docMk/>
          <pc:sldMk cId="3156874013" sldId="467"/>
        </pc:sldMkLst>
      </pc:sldChg>
      <pc:sldChg chg="add">
        <pc:chgData name="Caitlin Coleman" userId="96f87ca1-0e64-4ae8-8d77-98757b85df0b" providerId="ADAL" clId="{DDA6BCD5-DC0D-434C-93A0-51E2BCD25B34}" dt="2026-01-27T19:14:36.320" v="0"/>
        <pc:sldMkLst>
          <pc:docMk/>
          <pc:sldMk cId="3030801207" sldId="468"/>
        </pc:sldMkLst>
      </pc:sldChg>
      <pc:sldChg chg="add">
        <pc:chgData name="Caitlin Coleman" userId="96f87ca1-0e64-4ae8-8d77-98757b85df0b" providerId="ADAL" clId="{DDA6BCD5-DC0D-434C-93A0-51E2BCD25B34}" dt="2026-01-27T19:14:36.320" v="0"/>
        <pc:sldMkLst>
          <pc:docMk/>
          <pc:sldMk cId="320282299" sldId="469"/>
        </pc:sldMkLst>
      </pc:sldChg>
      <pc:sldChg chg="modSp add mod">
        <pc:chgData name="Caitlin Coleman" userId="96f87ca1-0e64-4ae8-8d77-98757b85df0b" providerId="ADAL" clId="{DDA6BCD5-DC0D-434C-93A0-51E2BCD25B34}" dt="2026-01-27T19:15:29.407" v="8" actId="6549"/>
        <pc:sldMkLst>
          <pc:docMk/>
          <pc:sldMk cId="3580538019" sldId="470"/>
        </pc:sldMkLst>
        <pc:spChg chg="mod">
          <ac:chgData name="Caitlin Coleman" userId="96f87ca1-0e64-4ae8-8d77-98757b85df0b" providerId="ADAL" clId="{DDA6BCD5-DC0D-434C-93A0-51E2BCD25B34}" dt="2026-01-27T19:15:29.407" v="8" actId="6549"/>
          <ac:spMkLst>
            <pc:docMk/>
            <pc:sldMk cId="3580538019" sldId="470"/>
            <ac:spMk id="2" creationId="{8A68D3D9-E573-7020-2186-BCAB3A99955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85793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To protect against bank runs, Congress has put two strategies into place: deposit insurance and the lender of last resort. Deposit insurance is an insurance system that makes sure depositors do not lose their money, even if the bank goes bankrupt. In the United States, the Federal Deposit Insurance Corporation (FDIC) is responsible for deposit insurance. Even if a bank fails, the government guarantees that depositors will receive up to $250,000 of their money in each account.</a:t>
            </a:r>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29382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How would you react to news that your bank was at risk of becoming insolvent?</a:t>
            </a:r>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32613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How would you react to news that your bank was at risk of becoming insolvent?</a:t>
            </a:r>
          </a:p>
          <a:p>
            <a:pPr marL="0" indent="0">
              <a:buNone/>
            </a:pPr>
            <a:endParaRPr lang="en-US" dirty="0"/>
          </a:p>
          <a:p>
            <a:pPr marL="0" indent="0">
              <a:buNone/>
            </a:pPr>
            <a:r>
              <a:rPr lang="en-US" dirty="0"/>
              <a:t>If your bank has FDIC insurance, as most U.S. banks do, you would be guaranteed to recover up to $250,000 in each of your accounts. You would need to be sure not to have more than $250,000 in an account so that you wouldn’t risk losing anything above that amount. However, this news would still be unnerving since you might not get the money immediately from the FDIC.</a:t>
            </a:r>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91325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problem with bank runs is that they can cause solvent banks to fail and then spread to the rest of the financial system. To prevent this, the Fed stands ready to lend to banks and other financial institutions when they cannot obtain funds from anywhere else. This is known as the lender of last resort role. For banks, the central bank acting as a lender of last resort reinforces the effect of deposit insurance and reassures customers that they will not lose their money.</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77562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This graph shows total borrowing of depository institutions from the Federal Reserve in the years surrounding the Great Recession.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89588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8C743E93-0333-8677-F7A1-E941329527BC}"/>
            </a:ext>
          </a:extLst>
        </p:cNvPr>
        <p:cNvGrpSpPr/>
        <p:nvPr/>
      </p:nvGrpSpPr>
      <p:grpSpPr>
        <a:xfrm>
          <a:off x="0" y="0"/>
          <a:ext cx="0" cy="0"/>
          <a:chOff x="0" y="0"/>
          <a:chExt cx="0" cy="0"/>
        </a:xfrm>
      </p:grpSpPr>
      <p:sp>
        <p:nvSpPr>
          <p:cNvPr id="162" name="Google Shape;162;p13:notes">
            <a:extLst>
              <a:ext uri="{FF2B5EF4-FFF2-40B4-BE49-F238E27FC236}">
                <a16:creationId xmlns:a16="http://schemas.microsoft.com/office/drawing/2014/main" id="{19AAEFE4-0431-5894-C480-EB44FE5E75B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3" name="Google Shape;163;p13:notes">
            <a:extLst>
              <a:ext uri="{FF2B5EF4-FFF2-40B4-BE49-F238E27FC236}">
                <a16:creationId xmlns:a16="http://schemas.microsoft.com/office/drawing/2014/main" id="{53DA942B-3EA4-3974-01CC-B5BE517584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3390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Maintaining a safe and stable national financial system is a critical concern of the Federal Reserve. The goal is to protect not only individuals' savings but also the integrity of the financial system itself. Bank regulation came into public view during the 2008 to 2009 financial crisis when critical parts of the financial system failed.</a:t>
            </a:r>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95227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Bank regulation is intended to maintain banks’ solvency by avoiding excessive risk. Regulation falls into several categories: reserve requirements, capital requirements, and restrictions on the types of investments banks may make.</a:t>
            </a:r>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While a portion of bank reserves are held as cash in the bank, the majority are in the bank's account at the Federal Reserve. Since these funds can't be loaned into the market, the reserve requirement limits a bank's ability to create money. A loan issued by one bank can become a deposit into another bank, generating further lending throughout the system.</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79192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Another part of bank regulation is restriction on the types of investments that banks are allowed to make. Banks are permitted to make loans to businesses, individuals, and other banks. To protect depositors, banks are not permitted to invest in the stock market or other assets that are perceived as too risky.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59380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Bank capital is the difference between a bank's assets and its liabilities, or its net worth. A bank must have positive net worth; otherwise, it is insolvent or bankrupt</a:t>
            </a:r>
            <a:r>
              <a:rPr lang="en-US" sz="1100" dirty="0">
                <a:solidFill>
                  <a:schemeClr val="bg1"/>
                </a:solidFill>
              </a:rPr>
              <a:t>, meaning it would not have enough assets to pay back its liabilities</a:t>
            </a:r>
            <a:r>
              <a:rPr lang="en-US" dirty="0"/>
              <a:t>. Regulation requires that banks maintain a minimum net worth, usually expressed as a percent of their assets, to protect their depositors and other creditors.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38060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Office of the Comptroller of the Currency (OCC) regulates savings and loan institutions. The National Credit Union Administration (NCUA) supervises credit unions, which are nonprofit banks that their members run and own. The Federal Reserve also has some responsibility for supervising financial institutions.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81834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Bank supervision can run into both practical and political issues. Measuring the value of a bank's assets is not always straightforward. A bank’s assets are its loans, and the value of these assets depends on estimates of the risk that customers will not repay these loans. The political issue arises because a bank supervisor's decision to require a bank to close or change its financial investments is often controversial.</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81017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Back in the nineteenth century and during the first few decades of the twentieth century, putting money in the bank could be nerve-wracking. A bank run occurs when depositors race to the bank to withdraw their deposits. The risk of bank runs created instability in the banking system. Even a rumor that a bank might experience negative net worth might trigger a run, which could destroy even healthy banks.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35770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5CE54-C2C3-480B-8247-B6D8B4882D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EBF2A8-26BD-4A4D-A376-C190FC5246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21AB15-5CBA-41D0-9747-5AC57096C60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64DF824-C4BF-49D0-89E2-08D0B10606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4060B-A28B-4703-8BA7-31A1883610F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05986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E51D-145C-4C20-A399-EAB68B422A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C792EE-F29C-4465-90F1-62346EA93A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C38137-E5CE-4462-B4A7-3E439371249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39D21B8-7337-49D2-B5D8-6D808E1903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507A04-1446-4F00-8FD9-E16D1CD1988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88015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052E7F-FB59-4481-A697-7AA0ACC6BE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FB90B5-6B4F-4945-B6AB-7F7357E9A6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E5445-61B3-4388-9AEA-C4D533758B1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16CEBEE-482A-4CD8-9515-EE4451135F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087CFB-B23A-4CEE-B3C5-FAF494D371A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91177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93650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651229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007614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38219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75012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518240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51516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158633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35CDE-3EA0-46DA-8A75-7421811E22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3E24EA-7915-445C-B2F9-83A9660572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8D8611-3B17-41A4-BA0B-1ABC72FE8B3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58F9BE7-D5B0-4172-882A-0D8AF8E636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222E2E-522E-4172-96CF-0A1C832D910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4276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595998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229211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833400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A0B9-E37D-4841-AAE6-A3C44E3A9F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B3EADC-F721-4076-A960-D3CD023E28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3291D9-EF87-424B-888D-790BF40B7C3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D8F02C1-1635-4BE9-98DE-B6F7C227B0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FC740-ADF9-4A13-A009-024260EB6A3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57544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9508C-D1BA-42C9-BF27-AF9530BA9A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F798EB-5AF6-4B43-A302-3B8A60F332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3832E6-C817-431A-936B-1F431214D7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C6445-EA56-4B9B-B0F2-2B32345B383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8E161EB-41D0-43C1-B430-AE34D4E3A4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872AE1-EBB4-4599-A05B-3E6CF9FBE68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2646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C66F1-D307-4CEC-9D3F-1F58EB48B9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BFB55C-FE1C-4629-9C2A-BB788D4798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6541BA-ED2A-44B0-AAD6-AAC1D3CA7B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7D3D7F-C69E-4930-8D01-D75C4BFAF2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0B8714-0D4E-4E4C-94E3-63B7DA30CC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BAF49E-38DE-4649-AA55-C76EF597D14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7CC3A7D-906D-430A-845B-A24CA1CBA2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E38022-6695-4C94-A436-FA7E4F668B3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8990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FEAE-22AE-4DA6-ABB5-FBB40F000C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54374A-E96B-4384-89F0-D04181B6D6B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0CBDC0B-CBE3-459B-9168-DAF0A433CA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FF0189-F863-4E9E-B07E-E3ABE0ECEA7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94255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358FF3-0C04-42CD-BCB3-4ED3E6710DE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F5C9D13-2CF9-4D7D-8CDC-BBCF76AA2C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223D3D-1870-4BC4-88BB-A9597F5846B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9827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6C69E-4F61-4F24-9BC4-4E4D772290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F87959-2127-437A-9693-0C76113BAC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622E8F-6A43-4320-8CA0-9DAE027947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57B928-D82E-4A9C-9887-B9CC743ACA6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7C8F026-B91B-44F2-AB1C-8645A9A9E3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9F7E1B-5E15-4F13-B7C9-1E79FE9FF02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17471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7A0E-DDB7-40B9-8320-44C5E5F7E1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1692F7-4A15-419D-99A6-F06955BAFC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670D28-F55D-455E-BD78-2539DC243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16672-DF62-4CBC-888D-ED725FD632E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43B1B03-A1AE-4584-ABD3-C9E69BE44A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3CA664-3D80-48D5-BD4E-FB31D7B0016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3314476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11D30E-D608-4088-A1E6-0AE8F97CC8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09A97A-7BB8-46A4-BF2C-41B74B3B80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583E4C-9454-4098-B90B-C9562DA80F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5A409EC7-83A8-4C2B-8D47-5F51728697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AAAC85-31EA-409F-9859-4783DF222E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09827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4229315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B22C4-94A0-E8D1-A208-368C83D8B96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FE8A888-E141-FED9-3AB3-62C898203F72}"/>
              </a:ex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7AEE31E5-397A-3C77-81B8-5FAA8BDEE0FB}"/>
              </a:ext>
              <a:ext uri="{C183D7F6-B498-43B3-948B-1728B52AA6E4}">
                <adec:decorative xmlns:adec="http://schemas.microsoft.com/office/drawing/2017/decorative" val="1"/>
              </a:ext>
            </a:extLst>
          </p:cNvPr>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69B3A749-E37F-FDB9-9CC1-F8200F85511D}"/>
              </a:ext>
            </a:extLst>
          </p:cNvPr>
          <p:cNvSpPr txBox="1">
            <a:spLocks noGrp="1"/>
          </p:cNvSpPr>
          <p:nvPr>
            <p:ph type="title" idx="4294967295"/>
          </p:nvPr>
        </p:nvSpPr>
        <p:spPr>
          <a:xfrm>
            <a:off x="1211855" y="2659669"/>
            <a:ext cx="9768289" cy="8402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spcBef>
                <a:spcPts val="0"/>
              </a:spcBef>
              <a:buClr>
                <a:srgbClr val="000000"/>
              </a:buClr>
            </a:pPr>
            <a:r>
              <a:rPr lang="en-US" sz="5400" dirty="0">
                <a:solidFill>
                  <a:schemeClr val="dk1"/>
                </a:solidFill>
                <a:latin typeface="Century Gothic"/>
                <a:ea typeface="Century Gothic"/>
                <a:cs typeface="Century Gothic"/>
                <a:sym typeface="Century Gothic"/>
              </a:rPr>
              <a:t>Bank Regulation</a:t>
            </a:r>
            <a:endParaRPr lang="en-US" sz="5400" dirty="0"/>
          </a:p>
        </p:txBody>
      </p:sp>
      <p:cxnSp>
        <p:nvCxnSpPr>
          <p:cNvPr id="14" name="Straight Connector 13">
            <a:extLst>
              <a:ext uri="{FF2B5EF4-FFF2-40B4-BE49-F238E27FC236}">
                <a16:creationId xmlns:a16="http://schemas.microsoft.com/office/drawing/2014/main" id="{5B3BFB02-65E9-D759-1E4A-C07102B67CB7}"/>
              </a:ext>
              <a:ext uri="{C183D7F6-B498-43B3-948B-1728B52AA6E4}">
                <adec:decorative xmlns:adec="http://schemas.microsoft.com/office/drawing/2017/decorative" val="1"/>
              </a:ext>
            </a:extLst>
          </p:cNvPr>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97D0375-143B-66B5-E291-F7BD22B692CF}"/>
              </a:ext>
            </a:extLst>
          </p:cNvPr>
          <p:cNvSpPr txBox="1"/>
          <p:nvPr/>
        </p:nvSpPr>
        <p:spPr>
          <a:xfrm>
            <a:off x="481648" y="320478"/>
            <a:ext cx="3565361" cy="553998"/>
          </a:xfrm>
          <a:prstGeom prst="rect">
            <a:avLst/>
          </a:prstGeom>
          <a:solidFill>
            <a:srgbClr val="5A7E8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1415319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Deposit Insurance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Deposit insurance is an insurance system that makes sure depositors do not lose their money, even if the bank goes bankrupt.">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67293"/>
              <a:ext cx="8042656"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Deposit insurance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is an insurance system that makes sure depositors do not lose their money, even if the bank goes bankrupt.</a:t>
              </a:r>
            </a:p>
          </p:txBody>
        </p:sp>
      </p:grpSp>
      <p:grpSp>
        <p:nvGrpSpPr>
          <p:cNvPr id="12" name="Group 11" descr="About seventy countries around the world, including all the major economies, have deposit insurance programs.">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86285"/>
              <a:ext cx="8042656"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About seventy countries around the world, including all the major economies, have deposit insurance programs.</a:t>
              </a:r>
            </a:p>
          </p:txBody>
        </p:sp>
      </p:grpSp>
      <p:grpSp>
        <p:nvGrpSpPr>
          <p:cNvPr id="16" name="Group 15" descr="In the United States, the Federal Deposit Insurance Corporation (FDIC) is responsible for deposit insurance.">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88002"/>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United States, the Federal Deposit Insurance Corporation (FDIC) is responsible for deposit insurance.</a:t>
              </a:r>
            </a:p>
          </p:txBody>
        </p:sp>
      </p:grpSp>
      <p:grpSp>
        <p:nvGrpSpPr>
          <p:cNvPr id="21" name="Group 20" descr="Even if a bank fails, the government guarantees that depositors will receive up to $250,000 of their money in each account.">
            <a:extLst>
              <a:ext uri="{FF2B5EF4-FFF2-40B4-BE49-F238E27FC236}">
                <a16:creationId xmlns:a16="http://schemas.microsoft.com/office/drawing/2014/main" id="{DF1C5FEC-1E02-4EA8-92A0-23C8E847A652}"/>
              </a:ext>
            </a:extLst>
          </p:cNvPr>
          <p:cNvGrpSpPr/>
          <p:nvPr/>
        </p:nvGrpSpPr>
        <p:grpSpPr>
          <a:xfrm>
            <a:off x="2082420" y="4282421"/>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D64AD274-A529-4761-9971-A0C63079A3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A4F6FA83-2824-441E-A089-B392DD6FDB1B}"/>
                </a:ext>
              </a:extLst>
            </p:cNvPr>
            <p:cNvSpPr txBox="1"/>
            <p:nvPr/>
          </p:nvSpPr>
          <p:spPr>
            <a:xfrm>
              <a:off x="542923" y="1788002"/>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Even if a bank fails, the government guarantees that depositors will receive up to $250,000 of their money in each account.</a:t>
              </a:r>
            </a:p>
          </p:txBody>
        </p:sp>
      </p:grpSp>
    </p:spTree>
    <p:extLst>
      <p:ext uri="{BB962C8B-B14F-4D97-AF65-F5344CB8AC3E}">
        <p14:creationId xmlns:p14="http://schemas.microsoft.com/office/powerpoint/2010/main" val="2355751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How would you react to news that your bank was at risk of becoming insolvent?">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67293"/>
              <a:ext cx="8042656" cy="70788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 would you react to news that your bank was at risk of becoming insolvent?</a:t>
              </a:r>
            </a:p>
          </p:txBody>
        </p:sp>
      </p:grpSp>
      <p:pic>
        <p:nvPicPr>
          <p:cNvPr id="1026" name="Picture 2" descr="An image of scrabble letters spelling out the word bankrupt.">
            <a:extLst>
              <a:ext uri="{FF2B5EF4-FFF2-40B4-BE49-F238E27FC236}">
                <a16:creationId xmlns:a16="http://schemas.microsoft.com/office/drawing/2014/main" id="{CA441B61-48A6-4F56-A8A8-77075F0D8C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5311" y="2724975"/>
            <a:ext cx="4701377" cy="3526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754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How would you react to news that your bank was at risk of becoming insolvent?&#10;&#10;If your bank has FDIC insurance, as most U.S. banks do, you would be guaranteed to recover up to $250,000 in each of your accounts. You would need to be sure not to have more than $250,000 in an account so that you wouldn’t risk losing anything above that amount. However, this news would still be unnerving since you might not get the money immediately from the FDIC.">
            <a:extLst>
              <a:ext uri="{FF2B5EF4-FFF2-40B4-BE49-F238E27FC236}">
                <a16:creationId xmlns:a16="http://schemas.microsoft.com/office/drawing/2014/main" id="{F206F903-0E48-4B2D-831E-FF1BD1ADBE8A}"/>
              </a:ext>
            </a:extLst>
          </p:cNvPr>
          <p:cNvGrpSpPr/>
          <p:nvPr/>
        </p:nvGrpSpPr>
        <p:grpSpPr>
          <a:xfrm>
            <a:off x="2066922" y="1580912"/>
            <a:ext cx="8058154" cy="2892854"/>
            <a:chOff x="542923" y="1736761"/>
            <a:chExt cx="8058154" cy="2892854"/>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67293"/>
              <a:ext cx="8058154" cy="2862322"/>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 would you react to news that your bank was at risk of becoming insolvent?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If your bank has FDIC insurance, as most U.S. banks do, you would be guaranteed to recover up to $250,000 in each of your accounts. You would need to be sure not to have more than $250,000 in an account so that you wouldn’t risk losing anything above that amount. However, this news would still be unnerving since you might not get the money immediately from the FDIC.</a:t>
              </a:r>
            </a:p>
          </p:txBody>
        </p:sp>
      </p:grpSp>
    </p:spTree>
    <p:extLst>
      <p:ext uri="{BB962C8B-B14F-4D97-AF65-F5344CB8AC3E}">
        <p14:creationId xmlns:p14="http://schemas.microsoft.com/office/powerpoint/2010/main" val="1034534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Lender of Last Resort</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he problem with bank runs is that they can cause solvent banks to fail and then spread to the rest of the financial system.">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67293"/>
              <a:ext cx="8042656"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problem with bank runs is that they can cause solvent banks to fail and then spread to the rest of the financial system.</a:t>
              </a:r>
            </a:p>
          </p:txBody>
        </p:sp>
      </p:grpSp>
      <p:grpSp>
        <p:nvGrpSpPr>
          <p:cNvPr id="12" name="Group 11" descr="To prevent this, the Fed stands ready to lend to banks and other financial institutions when they cannot obtain funds from anywhere else.">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86285"/>
              <a:ext cx="8042656"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 prevent this, the Fed stands ready to lend to banks and other financial institutions when they cannot obtain funds from anywhere else.</a:t>
              </a:r>
            </a:p>
          </p:txBody>
        </p:sp>
      </p:grpSp>
      <p:grpSp>
        <p:nvGrpSpPr>
          <p:cNvPr id="16" name="Group 15" descr="This is known as the lender of last resort role.">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940173"/>
              <a:ext cx="8058154"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This is known as 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lender of last resort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role.</a:t>
              </a:r>
            </a:p>
          </p:txBody>
        </p:sp>
      </p:grpSp>
      <p:grpSp>
        <p:nvGrpSpPr>
          <p:cNvPr id="14" name="Group 13" descr="For banks, the central bank acting as a lender of last resort reinforces the effect of deposit insurance and reassures customers that they will not lose their money.">
            <a:extLst>
              <a:ext uri="{FF2B5EF4-FFF2-40B4-BE49-F238E27FC236}">
                <a16:creationId xmlns:a16="http://schemas.microsoft.com/office/drawing/2014/main" id="{C83AE790-5D64-420C-BBF9-7E4FA259D43E}"/>
              </a:ext>
            </a:extLst>
          </p:cNvPr>
          <p:cNvGrpSpPr/>
          <p:nvPr/>
        </p:nvGrpSpPr>
        <p:grpSpPr>
          <a:xfrm>
            <a:off x="2066922" y="4282421"/>
            <a:ext cx="8058154" cy="1015663"/>
            <a:chOff x="542923" y="1736761"/>
            <a:chExt cx="8058154" cy="1015663"/>
          </a:xfrm>
          <a:solidFill>
            <a:srgbClr val="627981"/>
          </a:solidFill>
        </p:grpSpPr>
        <p:sp>
          <p:nvSpPr>
            <p:cNvPr id="19" name="Rectangle 18">
              <a:extLst>
                <a:ext uri="{FF2B5EF4-FFF2-40B4-BE49-F238E27FC236}">
                  <a16:creationId xmlns:a16="http://schemas.microsoft.com/office/drawing/2014/main" id="{6F1FF2E1-8A49-460E-8161-974A8B3E48F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ACC8652F-ABD8-4E79-B1DD-F923BD5C52B6}"/>
                </a:ext>
              </a:extLst>
            </p:cNvPr>
            <p:cNvSpPr txBox="1"/>
            <p:nvPr/>
          </p:nvSpPr>
          <p:spPr>
            <a:xfrm>
              <a:off x="542923" y="1736761"/>
              <a:ext cx="8058154"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banks, the central bank acting as a lender of last resort reinforces the effect of deposit insurance and reassures customers that they will not lose their money.</a:t>
              </a:r>
            </a:p>
          </p:txBody>
        </p:sp>
      </p:grpSp>
    </p:spTree>
    <p:extLst>
      <p:ext uri="{BB962C8B-B14F-4D97-AF65-F5344CB8AC3E}">
        <p14:creationId xmlns:p14="http://schemas.microsoft.com/office/powerpoint/2010/main" val="1919341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Lender of Last Resort</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A graph showing the total borrowing of depository institutions from the federal reserve in billions of dollars from 2005 to 2013.">
            <a:extLst>
              <a:ext uri="{FF2B5EF4-FFF2-40B4-BE49-F238E27FC236}">
                <a16:creationId xmlns:a16="http://schemas.microsoft.com/office/drawing/2014/main" id="{B4DE08BE-2389-4D04-B6CD-4D9A76A16F4E}"/>
              </a:ext>
            </a:extLst>
          </p:cNvPr>
          <p:cNvPicPr>
            <a:picLocks noChangeAspect="1"/>
          </p:cNvPicPr>
          <p:nvPr/>
        </p:nvPicPr>
        <p:blipFill>
          <a:blip r:embed="rId3"/>
          <a:stretch>
            <a:fillRect/>
          </a:stretch>
        </p:blipFill>
        <p:spPr>
          <a:xfrm>
            <a:off x="2696428" y="1332783"/>
            <a:ext cx="6799143" cy="4115433"/>
          </a:xfrm>
          <a:prstGeom prst="rect">
            <a:avLst/>
          </a:prstGeom>
        </p:spPr>
      </p:pic>
      <p:grpSp>
        <p:nvGrpSpPr>
          <p:cNvPr id="8" name="Group 7" descr="This graph shows total borrowing of depository institutions from the Federal Reserve in the years surrounding the Great Recession.">
            <a:extLst>
              <a:ext uri="{FF2B5EF4-FFF2-40B4-BE49-F238E27FC236}">
                <a16:creationId xmlns:a16="http://schemas.microsoft.com/office/drawing/2014/main" id="{F206F903-0E48-4B2D-831E-FF1BD1ADBE8A}"/>
              </a:ext>
            </a:extLst>
          </p:cNvPr>
          <p:cNvGrpSpPr/>
          <p:nvPr/>
        </p:nvGrpSpPr>
        <p:grpSpPr>
          <a:xfrm>
            <a:off x="2252659" y="5596175"/>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67293"/>
              <a:ext cx="8042656" cy="70788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This graph shows total borrowing of depository institutions from the Federal Reserve in the years surrounding the Great Recession.</a:t>
              </a:r>
            </a:p>
          </p:txBody>
        </p:sp>
      </p:grpSp>
    </p:spTree>
    <p:extLst>
      <p:ext uri="{BB962C8B-B14F-4D97-AF65-F5344CB8AC3E}">
        <p14:creationId xmlns:p14="http://schemas.microsoft.com/office/powerpoint/2010/main" val="2683672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a:extLst>
            <a:ext uri="{FF2B5EF4-FFF2-40B4-BE49-F238E27FC236}">
              <a16:creationId xmlns:a16="http://schemas.microsoft.com/office/drawing/2014/main" id="{E3FA40D3-4DAD-7CA3-91BD-4E47305AF82C}"/>
            </a:ext>
          </a:extLst>
        </p:cNvPr>
        <p:cNvGrpSpPr/>
        <p:nvPr/>
      </p:nvGrpSpPr>
      <p:grpSpPr>
        <a:xfrm>
          <a:off x="0" y="0"/>
          <a:ext cx="0" cy="0"/>
          <a:chOff x="0" y="0"/>
          <a:chExt cx="0" cy="0"/>
        </a:xfrm>
      </p:grpSpPr>
      <p:sp>
        <p:nvSpPr>
          <p:cNvPr id="2" name="Title 25">
            <a:extLst>
              <a:ext uri="{FF2B5EF4-FFF2-40B4-BE49-F238E27FC236}">
                <a16:creationId xmlns:a16="http://schemas.microsoft.com/office/drawing/2014/main" id="{8A68D3D9-E573-7020-2186-BCAB3A99955A}"/>
              </a:ext>
            </a:extLst>
          </p:cNvPr>
          <p:cNvSpPr txBox="1">
            <a:spLocks noGrp="1"/>
          </p:cNvSpPr>
          <p:nvPr>
            <p:ph type="title" idx="4294967295"/>
          </p:nvPr>
        </p:nvSpPr>
        <p:spPr>
          <a:xfrm>
            <a:off x="1491342" y="504990"/>
            <a:ext cx="9514113"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7DD00303-1B25-D802-0B4F-348F041EEBA7}"/>
              </a:ext>
              <a:ext uri="{C183D7F6-B498-43B3-948B-1728B52AA6E4}">
                <adec:decorative xmlns:adec="http://schemas.microsoft.com/office/drawing/2017/decorative" val="1"/>
              </a:ext>
            </a:extLst>
          </p:cNvPr>
          <p:cNvCxnSpPr/>
          <p:nvPr/>
        </p:nvCxnSpPr>
        <p:spPr>
          <a:xfrm>
            <a:off x="2033588" y="12903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03B8447-5128-AD4F-BB4D-FD4716F54628}"/>
              </a:ext>
            </a:extLst>
          </p:cNvPr>
          <p:cNvSpPr txBox="1"/>
          <p:nvPr/>
        </p:nvSpPr>
        <p:spPr>
          <a:xfrm>
            <a:off x="1879798" y="1521629"/>
            <a:ext cx="8737200" cy="4663440"/>
          </a:xfrm>
          <a:prstGeom prst="rect">
            <a:avLst/>
          </a:prstGeom>
          <a:solidFill>
            <a:srgbClr val="627981"/>
          </a:solidFill>
          <a:ln>
            <a:solidFill>
              <a:srgbClr val="627981"/>
            </a:solidFill>
          </a:ln>
        </p:spPr>
        <p:txBody>
          <a:bodyPr wrap="square" rtlCol="0" anchor="ctr">
            <a:spAutoFit/>
          </a:bodyPr>
          <a:lstStyle/>
          <a:p>
            <a:pPr marL="457200" marR="0" lvl="0" indent="-368300" algn="l" defTabSz="914400" rtl="0" eaLnBrk="1" fontAlgn="auto" latinLnBrk="0" hangingPunct="1">
              <a:lnSpc>
                <a:spcPct val="100000"/>
              </a:lnSpc>
              <a:spcBef>
                <a:spcPts val="0"/>
              </a:spcBef>
              <a:spcAft>
                <a:spcPts val="0"/>
              </a:spcAft>
              <a:buClr>
                <a:prstClr val="white"/>
              </a:buClr>
              <a:buSzPts val="22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Bank runs occur when there are rumors that the bank is at financial risk of having negative net worth.</a:t>
            </a:r>
          </a:p>
          <a:p>
            <a:pPr marL="88900" marR="0" lvl="0" indent="0" algn="l" defTabSz="914400" rtl="0" eaLnBrk="1" fontAlgn="auto" latinLnBrk="0" hangingPunct="1">
              <a:lnSpc>
                <a:spcPct val="100000"/>
              </a:lnSpc>
              <a:spcBef>
                <a:spcPts val="0"/>
              </a:spcBef>
              <a:spcAft>
                <a:spcPts val="0"/>
              </a:spcAft>
              <a:buClr>
                <a:prstClr val="white"/>
              </a:buClr>
              <a:buSzPts val="2200"/>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endParaRPr>
          </a:p>
          <a:p>
            <a:pPr marL="457200" marR="0" lvl="0" indent="-368300" algn="l" defTabSz="914400" rtl="0" eaLnBrk="1" fontAlgn="auto" latinLnBrk="0" hangingPunct="1">
              <a:lnSpc>
                <a:spcPct val="100000"/>
              </a:lnSpc>
              <a:spcBef>
                <a:spcPts val="0"/>
              </a:spcBef>
              <a:spcAft>
                <a:spcPts val="0"/>
              </a:spcAft>
              <a:buClr>
                <a:prstClr val="white"/>
              </a:buClr>
              <a:buSzPts val="22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The OCC is responsible for supervising banks and inspecting savings and loans. </a:t>
            </a:r>
          </a:p>
          <a:p>
            <a:pPr marL="88900" marR="0" lvl="0" indent="0" algn="l" defTabSz="914400" rtl="0" eaLnBrk="1" fontAlgn="auto" latinLnBrk="0" hangingPunct="1">
              <a:lnSpc>
                <a:spcPct val="100000"/>
              </a:lnSpc>
              <a:spcBef>
                <a:spcPts val="0"/>
              </a:spcBef>
              <a:spcAft>
                <a:spcPts val="0"/>
              </a:spcAft>
              <a:buClr>
                <a:prstClr val="white"/>
              </a:buClr>
              <a:buSzPts val="2200"/>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endParaRPr>
          </a:p>
          <a:p>
            <a:pPr marL="457200" marR="0" lvl="0" indent="-368300" algn="l" defTabSz="914400" rtl="0" eaLnBrk="1" fontAlgn="auto" latinLnBrk="0" hangingPunct="1">
              <a:lnSpc>
                <a:spcPct val="100000"/>
              </a:lnSpc>
              <a:spcBef>
                <a:spcPts val="0"/>
              </a:spcBef>
              <a:spcAft>
                <a:spcPts val="0"/>
              </a:spcAft>
              <a:buClr>
                <a:prstClr val="white"/>
              </a:buClr>
              <a:buSzPts val="22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The FDIC collects deposit insurance premiums from banks and guarantees bank deposits. </a:t>
            </a:r>
          </a:p>
          <a:p>
            <a:pPr marL="88900" marR="0" lvl="0" indent="0" algn="l" defTabSz="914400" rtl="0" eaLnBrk="1" fontAlgn="auto" latinLnBrk="0" hangingPunct="1">
              <a:lnSpc>
                <a:spcPct val="100000"/>
              </a:lnSpc>
              <a:spcBef>
                <a:spcPts val="0"/>
              </a:spcBef>
              <a:spcAft>
                <a:spcPts val="0"/>
              </a:spcAft>
              <a:buClr>
                <a:prstClr val="white"/>
              </a:buClr>
              <a:buSzPts val="2200"/>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endParaRPr>
          </a:p>
          <a:p>
            <a:pPr marL="457200" marR="0" lvl="0" indent="-368300" algn="l" defTabSz="914400" rtl="0" eaLnBrk="1" fontAlgn="auto" latinLnBrk="0" hangingPunct="1">
              <a:lnSpc>
                <a:spcPct val="100000"/>
              </a:lnSpc>
              <a:spcBef>
                <a:spcPts val="0"/>
              </a:spcBef>
              <a:spcAft>
                <a:spcPts val="0"/>
              </a:spcAft>
              <a:buClr>
                <a:prstClr val="white"/>
              </a:buClr>
              <a:buSzPts val="22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Calibri"/>
              </a:rPr>
              <a:t>Deposit insurance guarantees bank depositors that their deposits will be protected.</a:t>
            </a:r>
          </a:p>
          <a:p>
            <a:pPr marL="88900" marR="0" lvl="0" indent="0" algn="l" defTabSz="914400" rtl="0" eaLnBrk="1" fontAlgn="auto" latinLnBrk="0" hangingPunct="1">
              <a:lnSpc>
                <a:spcPct val="100000"/>
              </a:lnSpc>
              <a:spcBef>
                <a:spcPts val="0"/>
              </a:spcBef>
              <a:spcAft>
                <a:spcPts val="0"/>
              </a:spcAft>
              <a:buClr>
                <a:prstClr val="white"/>
              </a:buClr>
              <a:buSzPts val="2200"/>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457200" marR="0" lvl="0" indent="-368300" algn="l" defTabSz="914400" rtl="0" eaLnBrk="1" fontAlgn="auto" latinLnBrk="0" hangingPunct="1">
              <a:lnSpc>
                <a:spcPct val="100000"/>
              </a:lnSpc>
              <a:spcBef>
                <a:spcPts val="0"/>
              </a:spcBef>
              <a:spcAft>
                <a:spcPts val="0"/>
              </a:spcAft>
              <a:buClr>
                <a:prstClr val="white"/>
              </a:buClr>
              <a:buSzPts val="22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Calibri"/>
              </a:rPr>
              <a:t>A</a:t>
            </a: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Calibri"/>
              </a:rPr>
              <a:t>central bank acts as a lender of last resort, making short-term loans available in situations of severe financial panic or stress.</a:t>
            </a:r>
          </a:p>
        </p:txBody>
      </p:sp>
    </p:spTree>
    <p:extLst>
      <p:ext uri="{BB962C8B-B14F-4D97-AF65-F5344CB8AC3E}">
        <p14:creationId xmlns:p14="http://schemas.microsoft.com/office/powerpoint/2010/main" val="3580538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968453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Introduction</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Maintaining a safe and stable national financial system is a critical concern of the Federal Reserve.">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Maintaining a safe and stable national financial system is a critical concern of the Federal Reserve.</a:t>
              </a:r>
            </a:p>
          </p:txBody>
        </p:sp>
      </p:grpSp>
      <p:grpSp>
        <p:nvGrpSpPr>
          <p:cNvPr id="12" name="Group 11" descr="The goal is to protect not only individuals' savings but also the integrity of the financial system itself.">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goal is to protect not only individuals' savings but also the integrity of the financial system itself.</a:t>
              </a:r>
            </a:p>
          </p:txBody>
        </p:sp>
      </p:grpSp>
      <p:grpSp>
        <p:nvGrpSpPr>
          <p:cNvPr id="16" name="Group 15" descr="Bank regulation came into public view during the 2008 to 2009 financial crisis when critical parts of the financial system failed.">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Bank regulation came into public view during the 2008 to 2009 financial crisis when critical parts of the financial system failed.</a:t>
              </a:r>
            </a:p>
          </p:txBody>
        </p:sp>
      </p:grpSp>
    </p:spTree>
    <p:extLst>
      <p:ext uri="{BB962C8B-B14F-4D97-AF65-F5344CB8AC3E}">
        <p14:creationId xmlns:p14="http://schemas.microsoft.com/office/powerpoint/2010/main" val="628133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2" name="Title 25">
            <a:extLst>
              <a:ext uri="{FF2B5EF4-FFF2-40B4-BE49-F238E27FC236}">
                <a16:creationId xmlns:a16="http://schemas.microsoft.com/office/drawing/2014/main" id="{1AF51579-78E7-441C-08CC-68FC119D6DA1}"/>
              </a:ext>
            </a:extLst>
          </p:cNvPr>
          <p:cNvSpPr txBox="1">
            <a:spLocks noGrp="1"/>
          </p:cNvSpPr>
          <p:nvPr>
            <p:ph type="title" idx="4294967295"/>
          </p:nvPr>
        </p:nvSpPr>
        <p:spPr>
          <a:xfrm>
            <a:off x="1524001" y="288568"/>
            <a:ext cx="9144000" cy="5078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Bank Regulation</a:t>
            </a:r>
            <a:r>
              <a:rPr kumimoji="0" lang="en-US" sz="3000" b="0" i="0" u="none" strike="noStrike" kern="1200" cap="none" spc="0" normalizeH="0" baseline="-25000" noProof="0" dirty="0">
                <a:ln>
                  <a:noFill/>
                </a:ln>
                <a:solidFill>
                  <a:schemeClr val="dk1"/>
                </a:solidFill>
                <a:effectLst/>
                <a:uLnTx/>
                <a:uFillTx/>
                <a:latin typeface="Century Gothic"/>
                <a:ea typeface="Century Gothic"/>
                <a:cs typeface="Century Gothic"/>
                <a:sym typeface="Century Gothic"/>
              </a:rPr>
              <a:t>1</a:t>
            </a:r>
            <a:endParaRPr kumimoji="0" lang="en-US" sz="3200" b="0" i="0" u="none" strike="noStrike" kern="1200" cap="none" spc="0" normalizeH="0" baseline="-25000" noProof="0" dirty="0">
              <a:ln>
                <a:noFill/>
              </a:ln>
              <a:solidFill>
                <a:schemeClr val="tx1"/>
              </a:solidFill>
              <a:effectLst/>
              <a:uLnTx/>
              <a:uFillTx/>
              <a:latin typeface="+mj-lt"/>
              <a:ea typeface="+mj-ea"/>
              <a:cs typeface="+mj-cs"/>
            </a:endParaRPr>
          </a:p>
        </p:txBody>
      </p:sp>
      <p:cxnSp>
        <p:nvCxnSpPr>
          <p:cNvPr id="3" name="Straight Connector 2">
            <a:extLst>
              <a:ext uri="{FF2B5EF4-FFF2-40B4-BE49-F238E27FC236}">
                <a16:creationId xmlns:a16="http://schemas.microsoft.com/office/drawing/2014/main" id="{83C02A1A-03AC-033B-C961-3A6BFCBFE9AB}"/>
              </a:ex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descr="Bank regulation is intended to maintain banks’ solvency by avoiding excessive risk.">
            <a:extLst>
              <a:ext uri="{FF2B5EF4-FFF2-40B4-BE49-F238E27FC236}">
                <a16:creationId xmlns:a16="http://schemas.microsoft.com/office/drawing/2014/main" id="{4F78BF61-B6C9-2FA1-1D77-7789C3BA291F}"/>
              </a:ext>
            </a:extLst>
          </p:cNvPr>
          <p:cNvGrpSpPr/>
          <p:nvPr/>
        </p:nvGrpSpPr>
        <p:grpSpPr>
          <a:xfrm>
            <a:off x="2066922" y="1580912"/>
            <a:ext cx="8058154" cy="806935"/>
            <a:chOff x="542923" y="1736761"/>
            <a:chExt cx="8058154" cy="806935"/>
          </a:xfrm>
          <a:solidFill>
            <a:srgbClr val="627981"/>
          </a:solidFill>
        </p:grpSpPr>
        <p:sp>
          <p:nvSpPr>
            <p:cNvPr id="5" name="Rectangle 4">
              <a:extLst>
                <a:ext uri="{FF2B5EF4-FFF2-40B4-BE49-F238E27FC236}">
                  <a16:creationId xmlns:a16="http://schemas.microsoft.com/office/drawing/2014/main" id="{2944611B-C5CF-2595-BB60-13D8543EC7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D518736-A0E9-13CD-4C56-B42AB990933F}"/>
                </a:ext>
              </a:extLst>
            </p:cNvPr>
            <p:cNvSpPr txBox="1"/>
            <p:nvPr/>
          </p:nvSpPr>
          <p:spPr>
            <a:xfrm>
              <a:off x="542923" y="1770327"/>
              <a:ext cx="8058154" cy="707886"/>
            </a:xfrm>
            <a:prstGeom prst="rect">
              <a:avLst/>
            </a:prstGeom>
            <a:grpFill/>
          </p:spPr>
          <p:txBody>
            <a:bodyPr wrap="square" rtlCol="0">
              <a:spAutoFit/>
            </a:bodyPr>
            <a:lstStyle/>
            <a:p>
              <a:pPr marL="457200" marR="0" lvl="0" indent="-355600" algn="l" defTabSz="914400" rtl="0" eaLnBrk="1" fontAlgn="auto" latinLnBrk="0" hangingPunct="1">
                <a:lnSpc>
                  <a:spcPct val="100000"/>
                </a:lnSpc>
                <a:spcBef>
                  <a:spcPts val="0"/>
                </a:spcBef>
                <a:spcAft>
                  <a:spcPts val="0"/>
                </a:spcAft>
                <a:buClr>
                  <a:prstClr val="white"/>
                </a:buClr>
                <a:buSzPts val="20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Bank regulation is intended to maintain banks’ solvency by avoiding excessive risk.</a:t>
              </a:r>
            </a:p>
          </p:txBody>
        </p:sp>
      </p:grpSp>
      <p:grpSp>
        <p:nvGrpSpPr>
          <p:cNvPr id="7" name="Group 6" descr="Regulation falls into several categories: &#10;Reserve requirements&#10;Capital requirements&#10;Restrictions on the types of investments banks may make">
            <a:extLst>
              <a:ext uri="{FF2B5EF4-FFF2-40B4-BE49-F238E27FC236}">
                <a16:creationId xmlns:a16="http://schemas.microsoft.com/office/drawing/2014/main" id="{9631812A-88A9-0E8E-C659-6D1C22038F2B}"/>
              </a:ext>
            </a:extLst>
          </p:cNvPr>
          <p:cNvGrpSpPr/>
          <p:nvPr/>
        </p:nvGrpSpPr>
        <p:grpSpPr>
          <a:xfrm>
            <a:off x="2066922" y="2515509"/>
            <a:ext cx="8058154" cy="1357005"/>
            <a:chOff x="542923" y="1736761"/>
            <a:chExt cx="8058154" cy="1357005"/>
          </a:xfrm>
          <a:solidFill>
            <a:srgbClr val="627981"/>
          </a:solidFill>
        </p:grpSpPr>
        <p:sp>
          <p:nvSpPr>
            <p:cNvPr id="8" name="Rectangle 7">
              <a:extLst>
                <a:ext uri="{FF2B5EF4-FFF2-40B4-BE49-F238E27FC236}">
                  <a16:creationId xmlns:a16="http://schemas.microsoft.com/office/drawing/2014/main" id="{69C8B745-0AAD-7AEC-0FDE-33E2C2B424A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BF0ABE2-4B3C-550F-EDC6-EB27775CF2AB}"/>
                </a:ext>
              </a:extLst>
            </p:cNvPr>
            <p:cNvSpPr txBox="1"/>
            <p:nvPr/>
          </p:nvSpPr>
          <p:spPr>
            <a:xfrm>
              <a:off x="542923" y="1770327"/>
              <a:ext cx="8058154" cy="1323439"/>
            </a:xfrm>
            <a:prstGeom prst="rect">
              <a:avLst/>
            </a:prstGeom>
            <a:grpFill/>
          </p:spPr>
          <p:txBody>
            <a:bodyPr wrap="square" rtlCol="0">
              <a:spAutoFit/>
            </a:bodyPr>
            <a:lstStyle/>
            <a:p>
              <a:pPr marL="457200" marR="0" lvl="0" indent="-355600" algn="l" defTabSz="914400" rtl="0" eaLnBrk="1" fontAlgn="auto" latinLnBrk="0" hangingPunct="1">
                <a:lnSpc>
                  <a:spcPct val="100000"/>
                </a:lnSpc>
                <a:spcBef>
                  <a:spcPts val="0"/>
                </a:spcBef>
                <a:spcAft>
                  <a:spcPts val="0"/>
                </a:spcAft>
                <a:buClr>
                  <a:prstClr val="white"/>
                </a:buClr>
                <a:buSzPts val="20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Regulation falls into several categories: </a:t>
              </a:r>
            </a:p>
            <a:p>
              <a:pPr marL="914400" marR="0" lvl="1" indent="-355600" algn="l" defTabSz="914400" rtl="0" eaLnBrk="1" fontAlgn="auto" latinLnBrk="0" hangingPunct="1">
                <a:lnSpc>
                  <a:spcPct val="100000"/>
                </a:lnSpc>
                <a:spcBef>
                  <a:spcPts val="0"/>
                </a:spcBef>
                <a:spcAft>
                  <a:spcPts val="0"/>
                </a:spcAft>
                <a:buClr>
                  <a:prstClr val="white"/>
                </a:buClr>
                <a:buSzPts val="2000"/>
                <a:buFont typeface="Calibri"/>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Reserve requirements</a:t>
              </a:r>
            </a:p>
            <a:p>
              <a:pPr marL="914400" marR="0" lvl="1" indent="-355600" algn="l" defTabSz="914400" rtl="0" eaLnBrk="1" fontAlgn="auto" latinLnBrk="0" hangingPunct="1">
                <a:lnSpc>
                  <a:spcPct val="100000"/>
                </a:lnSpc>
                <a:spcBef>
                  <a:spcPts val="0"/>
                </a:spcBef>
                <a:spcAft>
                  <a:spcPts val="0"/>
                </a:spcAft>
                <a:buClr>
                  <a:prstClr val="white"/>
                </a:buClr>
                <a:buSzPts val="2000"/>
                <a:buFont typeface="Calibri"/>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Capital requirements</a:t>
              </a:r>
            </a:p>
            <a:p>
              <a:pPr marL="914400" marR="0" lvl="1" indent="-355600" algn="l" defTabSz="914400" rtl="0" eaLnBrk="1" fontAlgn="auto" latinLnBrk="0" hangingPunct="1">
                <a:lnSpc>
                  <a:spcPct val="100000"/>
                </a:lnSpc>
                <a:spcBef>
                  <a:spcPts val="0"/>
                </a:spcBef>
                <a:spcAft>
                  <a:spcPts val="0"/>
                </a:spcAft>
                <a:buClr>
                  <a:prstClr val="white"/>
                </a:buClr>
                <a:buSzPts val="2000"/>
                <a:buFont typeface="Calibri"/>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rPr>
                <a:t>Restrictions on the types of investments banks may make</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Reserve Requirement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While a portion of bank reserves are held as cash in the bank, the majority are in the bank's account at the Federal Reserve.">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While a portion of bank reserves are held as cash in the bank, the majority are in the bank's account at the Federal Reserve.</a:t>
              </a:r>
            </a:p>
          </p:txBody>
        </p:sp>
      </p:grpSp>
      <p:grpSp>
        <p:nvGrpSpPr>
          <p:cNvPr id="12" name="Group 11" descr="Since these funds can't be loaned into the market, the reserve requirement limits a bank's ability to create money.">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Since these funds can't be loaned into the market, the reserve requirement limits a bank's ability to create money.</a:t>
              </a:r>
            </a:p>
          </p:txBody>
        </p:sp>
      </p:grpSp>
      <p:grpSp>
        <p:nvGrpSpPr>
          <p:cNvPr id="16" name="Group 15" descr="A loan issued by one bank can become a deposit into another bank, generating further lending throughout the system.">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loan issued by one bank can become a deposit into another bank, generating further lending throughout the system.</a:t>
              </a:r>
            </a:p>
          </p:txBody>
        </p:sp>
      </p:grpSp>
    </p:spTree>
    <p:extLst>
      <p:ext uri="{BB962C8B-B14F-4D97-AF65-F5344CB8AC3E}">
        <p14:creationId xmlns:p14="http://schemas.microsoft.com/office/powerpoint/2010/main" val="189428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Investment Restrictions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Another part of bank regulation is restriction on the types of investments that banks are allowed to make.">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Another part of bank regulation is restriction on the types of investments that banks are allowed to make.</a:t>
              </a:r>
            </a:p>
          </p:txBody>
        </p:sp>
      </p:grpSp>
      <p:grpSp>
        <p:nvGrpSpPr>
          <p:cNvPr id="12" name="Group 11" descr="Banks are permitted to make loans to businesses, individuals, and other banks.">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Banks are permitted to make loans to businesses, individuals, and other banks.</a:t>
              </a:r>
            </a:p>
          </p:txBody>
        </p:sp>
      </p:grpSp>
      <p:grpSp>
        <p:nvGrpSpPr>
          <p:cNvPr id="16" name="Group 15" descr="To protect depositors, banks are not permitted to invest in the stock market or other assets that are perceived as too risky.">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 protect depositors, banks are not permitted to invest in the stock market or other assets that are perceived as too risky.</a:t>
              </a:r>
            </a:p>
          </p:txBody>
        </p:sp>
      </p:grpSp>
    </p:spTree>
    <p:extLst>
      <p:ext uri="{BB962C8B-B14F-4D97-AF65-F5344CB8AC3E}">
        <p14:creationId xmlns:p14="http://schemas.microsoft.com/office/powerpoint/2010/main" val="2764217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Bank Capital</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Bank capital is the difference between a bank's assets and its liabilities, or its net worth.">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Bank capital is the difference between a bank's assets and its liabilities, or its net worth.</a:t>
              </a:r>
            </a:p>
          </p:txBody>
        </p:sp>
      </p:grpSp>
      <p:grpSp>
        <p:nvGrpSpPr>
          <p:cNvPr id="12" name="Group 11" descr="A bank must have positive net worth; otherwise, it is insolvent or bankrupt, meaning it would not have enough assets to pay back its liabilities.">
            <a:extLst>
              <a:ext uri="{FF2B5EF4-FFF2-40B4-BE49-F238E27FC236}">
                <a16:creationId xmlns:a16="http://schemas.microsoft.com/office/drawing/2014/main" id="{1FCE88C0-12B0-4BFD-B1EC-2AFE88155099}"/>
              </a:ext>
            </a:extLst>
          </p:cNvPr>
          <p:cNvGrpSpPr/>
          <p:nvPr/>
        </p:nvGrpSpPr>
        <p:grpSpPr>
          <a:xfrm>
            <a:off x="2066922" y="2473097"/>
            <a:ext cx="8058154" cy="1074490"/>
            <a:chOff x="542923" y="1736761"/>
            <a:chExt cx="8058154" cy="1074490"/>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10744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bank must have positive net worth; otherwise, it is insolvent or bankrupt, meaning it would not have enough assets to pay back its liabilities.</a:t>
              </a:r>
            </a:p>
          </p:txBody>
        </p:sp>
      </p:grpSp>
      <p:grpSp>
        <p:nvGrpSpPr>
          <p:cNvPr id="16" name="Group 15" descr="Regulation requires that banks maintain a minimum net worth, usually expressed as a percent of their assets, to protect their depositors.">
            <a:extLst>
              <a:ext uri="{FF2B5EF4-FFF2-40B4-BE49-F238E27FC236}">
                <a16:creationId xmlns:a16="http://schemas.microsoft.com/office/drawing/2014/main" id="{54D17868-9CF5-4C24-B329-8B07E9E61EE9}"/>
              </a:ext>
            </a:extLst>
          </p:cNvPr>
          <p:cNvGrpSpPr/>
          <p:nvPr/>
        </p:nvGrpSpPr>
        <p:grpSpPr>
          <a:xfrm>
            <a:off x="2066922" y="362566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Regulation requires that banks maintain a minimum net worth, usually expressed as a percent of their assets, to protect their depositors.</a:t>
              </a:r>
            </a:p>
          </p:txBody>
        </p:sp>
      </p:grpSp>
    </p:spTree>
    <p:extLst>
      <p:ext uri="{BB962C8B-B14F-4D97-AF65-F5344CB8AC3E}">
        <p14:creationId xmlns:p14="http://schemas.microsoft.com/office/powerpoint/2010/main" val="3156874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Bank Supervision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The Office of the Comptroller of the Currency (OCC) regulates savings and loan institutions.">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Office of the Comptroller of the Currency (OCC) regulates savings and loan institutions.</a:t>
              </a:r>
            </a:p>
          </p:txBody>
        </p:sp>
      </p:grpSp>
      <p:grpSp>
        <p:nvGrpSpPr>
          <p:cNvPr id="12" name="Group 11" descr="The National Credit Union Administration (NCUA) supervises credit unions, which are nonprofit banks that their members run and own.">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National Credit Union Administration (NCUA) supervises credit unions, which are nonprofit banks that their members run and own.</a:t>
              </a:r>
            </a:p>
          </p:txBody>
        </p:sp>
      </p:grpSp>
      <p:grpSp>
        <p:nvGrpSpPr>
          <p:cNvPr id="16" name="Group 15" descr="The Federal Reserve also has some responsibility for supervising financial institutions.">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Federal Reserve also has some responsibility for supervising financial institutions.</a:t>
              </a:r>
            </a:p>
          </p:txBody>
        </p:sp>
      </p:grpSp>
      <p:pic>
        <p:nvPicPr>
          <p:cNvPr id="3" name="Picture 2" descr="Logo for the Office of the Comptroller of the Currency">
            <a:extLst>
              <a:ext uri="{FF2B5EF4-FFF2-40B4-BE49-F238E27FC236}">
                <a16:creationId xmlns:a16="http://schemas.microsoft.com/office/drawing/2014/main" id="{6F900667-9616-45A5-8127-387FD4D54419}"/>
              </a:ext>
            </a:extLst>
          </p:cNvPr>
          <p:cNvPicPr>
            <a:picLocks noChangeAspect="1"/>
          </p:cNvPicPr>
          <p:nvPr/>
        </p:nvPicPr>
        <p:blipFill>
          <a:blip r:embed="rId3"/>
          <a:stretch>
            <a:fillRect/>
          </a:stretch>
        </p:blipFill>
        <p:spPr>
          <a:xfrm>
            <a:off x="3192455" y="4286851"/>
            <a:ext cx="2383420" cy="2378990"/>
          </a:xfrm>
          <a:prstGeom prst="rect">
            <a:avLst/>
          </a:prstGeom>
        </p:spPr>
      </p:pic>
      <p:pic>
        <p:nvPicPr>
          <p:cNvPr id="5" name="Picture 4" descr="Logo for the National Credit Union Administration">
            <a:extLst>
              <a:ext uri="{FF2B5EF4-FFF2-40B4-BE49-F238E27FC236}">
                <a16:creationId xmlns:a16="http://schemas.microsoft.com/office/drawing/2014/main" id="{2D07D248-6F4F-467B-A7C1-9F6B839D1498}"/>
              </a:ext>
            </a:extLst>
          </p:cNvPr>
          <p:cNvPicPr>
            <a:picLocks noChangeAspect="1"/>
          </p:cNvPicPr>
          <p:nvPr/>
        </p:nvPicPr>
        <p:blipFill>
          <a:blip r:embed="rId4"/>
          <a:stretch>
            <a:fillRect/>
          </a:stretch>
        </p:blipFill>
        <p:spPr>
          <a:xfrm>
            <a:off x="6616127" y="4329305"/>
            <a:ext cx="2259377" cy="2259377"/>
          </a:xfrm>
          <a:prstGeom prst="rect">
            <a:avLst/>
          </a:prstGeom>
        </p:spPr>
      </p:pic>
    </p:spTree>
    <p:extLst>
      <p:ext uri="{BB962C8B-B14F-4D97-AF65-F5344CB8AC3E}">
        <p14:creationId xmlns:p14="http://schemas.microsoft.com/office/powerpoint/2010/main" val="3030801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Bank Supervision Problems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Bank supervision can run into both practical and political issues.">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940173"/>
              <a:ext cx="8042656"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Bank supervision can run into both practical and political issues.</a:t>
              </a:r>
            </a:p>
          </p:txBody>
        </p:sp>
      </p:grpSp>
      <p:grpSp>
        <p:nvGrpSpPr>
          <p:cNvPr id="12" name="Group 11" descr="Measuring the value of a bank's assets is not always straightforward.">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940173"/>
              <a:ext cx="8042656"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Measuring the value of a bank's assets is not always straightforward.</a:t>
              </a:r>
            </a:p>
          </p:txBody>
        </p:sp>
      </p:grpSp>
      <p:grpSp>
        <p:nvGrpSpPr>
          <p:cNvPr id="16" name="Group 15" descr="A bank’s assets are its loans, and the value of these assets depends on estimates of the risk that customers will not repay these loans.">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bank’s assets are its loans, and the value of these assets depends on estimates of the risk that customers will not repay these loans.</a:t>
              </a:r>
            </a:p>
          </p:txBody>
        </p:sp>
      </p:grpSp>
      <p:grpSp>
        <p:nvGrpSpPr>
          <p:cNvPr id="21" name="Group 20" descr="The political issue arises because a bank supervisor's decision to require a bank to close or change its financial investments is often controversial.">
            <a:extLst>
              <a:ext uri="{FF2B5EF4-FFF2-40B4-BE49-F238E27FC236}">
                <a16:creationId xmlns:a16="http://schemas.microsoft.com/office/drawing/2014/main" id="{049064D7-535A-4D64-9A46-290DA0DEA81F}"/>
              </a:ext>
            </a:extLst>
          </p:cNvPr>
          <p:cNvGrpSpPr/>
          <p:nvPr/>
        </p:nvGrpSpPr>
        <p:grpSpPr>
          <a:xfrm>
            <a:off x="2066922" y="4282421"/>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E2BEDD39-7CBC-41A4-9226-DEB7FC8D38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098063A4-9E66-49FB-998E-2628FCAAC516}"/>
                </a:ext>
              </a:extLst>
            </p:cNvPr>
            <p:cNvSpPr txBox="1"/>
            <p:nvPr/>
          </p:nvSpPr>
          <p:spPr>
            <a:xfrm>
              <a:off x="542923" y="1767420"/>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political issue arises because a bank supervisor's decision to require a bank to close or change its financial investments is often controversial.</a:t>
              </a:r>
            </a:p>
          </p:txBody>
        </p:sp>
      </p:grpSp>
    </p:spTree>
    <p:extLst>
      <p:ext uri="{BB962C8B-B14F-4D97-AF65-F5344CB8AC3E}">
        <p14:creationId xmlns:p14="http://schemas.microsoft.com/office/powerpoint/2010/main" val="320282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Bank Runs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Back in the nineteenth century and during the first few decades of the twentieth century, putting money in the bank could be nerve-wracking.">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67293"/>
              <a:ext cx="8042656"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Back in the nineteenth century and during the first few decades of the twentieth century, putting money in the bank could be nerve-wracking.</a:t>
              </a:r>
            </a:p>
          </p:txBody>
        </p:sp>
      </p:grpSp>
      <p:grpSp>
        <p:nvGrpSpPr>
          <p:cNvPr id="12" name="Group 11" descr="A bank run occurs when depositors race to the bank to withdraw their deposits.">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86285"/>
              <a:ext cx="8042656"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bank run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occurs when depositors race to the bank to withdraw their deposits.</a:t>
              </a:r>
            </a:p>
          </p:txBody>
        </p:sp>
      </p:grpSp>
      <p:grpSp>
        <p:nvGrpSpPr>
          <p:cNvPr id="16" name="Group 15" descr="The risk of bank runs created instability in the banking system.">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940173"/>
              <a:ext cx="8058154"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risk of bank runs created instability in the banking system.</a:t>
              </a:r>
            </a:p>
          </p:txBody>
        </p:sp>
      </p:grpSp>
      <p:grpSp>
        <p:nvGrpSpPr>
          <p:cNvPr id="14" name="Group 13" descr="Even a rumor that a bank might experience negative net worth might trigger a run, which could destroy even healthy banks.">
            <a:extLst>
              <a:ext uri="{FF2B5EF4-FFF2-40B4-BE49-F238E27FC236}">
                <a16:creationId xmlns:a16="http://schemas.microsoft.com/office/drawing/2014/main" id="{FD626D4D-F1E7-4274-AA35-CC8D4629E0FF}"/>
              </a:ext>
            </a:extLst>
          </p:cNvPr>
          <p:cNvGrpSpPr/>
          <p:nvPr/>
        </p:nvGrpSpPr>
        <p:grpSpPr>
          <a:xfrm>
            <a:off x="2066922" y="4282421"/>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3DD887E8-F63C-47FE-ABF8-D0A970FF884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DC4F054-D2C5-432C-91FF-484DD811B6D6}"/>
                </a:ext>
              </a:extLst>
            </p:cNvPr>
            <p:cNvSpPr txBox="1"/>
            <p:nvPr/>
          </p:nvSpPr>
          <p:spPr>
            <a:xfrm>
              <a:off x="542923" y="1767420"/>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Even a rumor that a bank might experience negative net worth might trigger a run, which could destroy even healthy banks.</a:t>
              </a:r>
            </a:p>
          </p:txBody>
        </p:sp>
      </p:grpSp>
    </p:spTree>
    <p:extLst>
      <p:ext uri="{BB962C8B-B14F-4D97-AF65-F5344CB8AC3E}">
        <p14:creationId xmlns:p14="http://schemas.microsoft.com/office/powerpoint/2010/main" val="3682824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DC5B98-4D70-4D8D-9E18-4EFEDCCA5C64}">
  <ds:schemaRefs>
    <ds:schemaRef ds:uri="http://purl.org/dc/elements/1.1/"/>
    <ds:schemaRef ds:uri="http://schemas.microsoft.com/office/infopath/2007/PartnerControls"/>
    <ds:schemaRef ds:uri="http://www.w3.org/XML/1998/namespace"/>
    <ds:schemaRef ds:uri="http://purl.org/dc/terms/"/>
    <ds:schemaRef ds:uri="http://schemas.microsoft.com/office/2006/documentManagement/types"/>
    <ds:schemaRef ds:uri="http://schemas.openxmlformats.org/package/2006/metadata/core-properties"/>
    <ds:schemaRef ds:uri="fdab59f7-c3a7-48e5-acd8-618ce834776e"/>
    <ds:schemaRef ds:uri="06d9c582-05c2-476b-83d2-72ab8b1380b2"/>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D0F0374C-864B-4103-941A-954C33BF6E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03F988-79B5-48AB-BF8C-E2556CCD82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302</TotalTime>
  <Words>1737</Words>
  <Application>Microsoft Office PowerPoint</Application>
  <PresentationFormat>Widescreen</PresentationFormat>
  <Paragraphs>174</Paragraphs>
  <Slides>16</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Century Gothic</vt:lpstr>
      <vt:lpstr>Segoe UI</vt:lpstr>
      <vt:lpstr>Office Theme</vt:lpstr>
      <vt:lpstr>1_Office Theme</vt:lpstr>
      <vt:lpstr>Bank Regulation</vt:lpstr>
      <vt:lpstr>Introduction</vt:lpstr>
      <vt:lpstr>Bank Regulation1</vt:lpstr>
      <vt:lpstr>Reserve Requirement</vt:lpstr>
      <vt:lpstr>Investment Restrictions</vt:lpstr>
      <vt:lpstr>Bank Capital</vt:lpstr>
      <vt:lpstr>Bank Supervision</vt:lpstr>
      <vt:lpstr>Bank Supervision Problems</vt:lpstr>
      <vt:lpstr>Bank Runs</vt:lpstr>
      <vt:lpstr>Deposit Insurance</vt:lpstr>
      <vt:lpstr>On Your Own1</vt:lpstr>
      <vt:lpstr>On Your Own2</vt:lpstr>
      <vt:lpstr>Lender of Last Resort1</vt:lpstr>
      <vt:lpstr>Lender of Last Resort2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22</cp:revision>
  <dcterms:modified xsi:type="dcterms:W3CDTF">2026-02-02T18:39:02Z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