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 id="2147483672" r:id="rId5"/>
  </p:sldMasterIdLst>
  <p:notesMasterIdLst>
    <p:notesMasterId r:id="rId17"/>
  </p:notesMasterIdLst>
  <p:sldIdLst>
    <p:sldId id="410" r:id="rId6"/>
    <p:sldId id="422" r:id="rId7"/>
    <p:sldId id="423" r:id="rId8"/>
    <p:sldId id="424" r:id="rId9"/>
    <p:sldId id="425" r:id="rId10"/>
    <p:sldId id="426" r:id="rId11"/>
    <p:sldId id="427" r:id="rId12"/>
    <p:sldId id="428" r:id="rId13"/>
    <p:sldId id="429" r:id="rId14"/>
    <p:sldId id="430" r:id="rId15"/>
    <p:sldId id="421" r:id="rId16"/>
  </p:sldIdLst>
  <p:sldSz cx="12192000" cy="6858000"/>
  <p:notesSz cx="6858000" cy="9144000"/>
  <p:embeddedFontLst>
    <p:embeddedFont>
      <p:font typeface="Century Gothic" panose="020B050202020202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3"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8C4670-3DCD-454E-A572-22BDA0D8E51D}" v="5" dt="2026-02-02T18:38:02.7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189" autoAdjust="0"/>
  </p:normalViewPr>
  <p:slideViewPr>
    <p:cSldViewPr snapToGrid="0">
      <p:cViewPr varScale="1">
        <p:scale>
          <a:sx n="64" d="100"/>
          <a:sy n="64" d="100"/>
        </p:scale>
        <p:origin x="1320"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7T19:13:44.155" v="5" actId="6549"/>
      <pc:docMkLst>
        <pc:docMk/>
      </pc:docMkLst>
      <pc:sldChg chg="add">
        <pc:chgData name="Caitlin Coleman" userId="96f87ca1-0e64-4ae8-8d77-98757b85df0b" providerId="ADAL" clId="{DDA6BCD5-DC0D-434C-93A0-51E2BCD25B34}" dt="2026-01-27T19:13:17.783" v="1"/>
        <pc:sldMkLst>
          <pc:docMk/>
          <pc:sldMk cId="1832392491" sldId="410"/>
        </pc:sldMkLst>
      </pc:sldChg>
      <pc:sldChg chg="add">
        <pc:chgData name="Caitlin Coleman" userId="96f87ca1-0e64-4ae8-8d77-98757b85df0b" providerId="ADAL" clId="{DDA6BCD5-DC0D-434C-93A0-51E2BCD25B34}" dt="2026-01-27T19:13:02.022" v="0"/>
        <pc:sldMkLst>
          <pc:docMk/>
          <pc:sldMk cId="968453120" sldId="421"/>
        </pc:sldMkLst>
      </pc:sldChg>
      <pc:sldChg chg="modSp add mod">
        <pc:chgData name="Caitlin Coleman" userId="96f87ca1-0e64-4ae8-8d77-98757b85df0b" providerId="ADAL" clId="{DDA6BCD5-DC0D-434C-93A0-51E2BCD25B34}" dt="2026-01-27T19:13:27.401" v="3" actId="6549"/>
        <pc:sldMkLst>
          <pc:docMk/>
          <pc:sldMk cId="861181437" sldId="422"/>
        </pc:sldMkLst>
        <pc:spChg chg="mod">
          <ac:chgData name="Caitlin Coleman" userId="96f87ca1-0e64-4ae8-8d77-98757b85df0b" providerId="ADAL" clId="{DDA6BCD5-DC0D-434C-93A0-51E2BCD25B34}" dt="2026-01-27T19:13:27.401" v="3" actId="6549"/>
          <ac:spMkLst>
            <pc:docMk/>
            <pc:sldMk cId="861181437" sldId="422"/>
            <ac:spMk id="26" creationId="{00000000-0000-0000-0000-000000000000}"/>
          </ac:spMkLst>
        </pc:spChg>
      </pc:sldChg>
      <pc:sldChg chg="add">
        <pc:chgData name="Caitlin Coleman" userId="96f87ca1-0e64-4ae8-8d77-98757b85df0b" providerId="ADAL" clId="{DDA6BCD5-DC0D-434C-93A0-51E2BCD25B34}" dt="2026-01-27T19:13:17.783" v="1"/>
        <pc:sldMkLst>
          <pc:docMk/>
          <pc:sldMk cId="420459213" sldId="423"/>
        </pc:sldMkLst>
      </pc:sldChg>
      <pc:sldChg chg="add">
        <pc:chgData name="Caitlin Coleman" userId="96f87ca1-0e64-4ae8-8d77-98757b85df0b" providerId="ADAL" clId="{DDA6BCD5-DC0D-434C-93A0-51E2BCD25B34}" dt="2026-01-27T19:13:17.783" v="1"/>
        <pc:sldMkLst>
          <pc:docMk/>
          <pc:sldMk cId="3786557434" sldId="424"/>
        </pc:sldMkLst>
      </pc:sldChg>
      <pc:sldChg chg="add">
        <pc:chgData name="Caitlin Coleman" userId="96f87ca1-0e64-4ae8-8d77-98757b85df0b" providerId="ADAL" clId="{DDA6BCD5-DC0D-434C-93A0-51E2BCD25B34}" dt="2026-01-27T19:13:17.783" v="1"/>
        <pc:sldMkLst>
          <pc:docMk/>
          <pc:sldMk cId="498375306" sldId="425"/>
        </pc:sldMkLst>
      </pc:sldChg>
      <pc:sldChg chg="add">
        <pc:chgData name="Caitlin Coleman" userId="96f87ca1-0e64-4ae8-8d77-98757b85df0b" providerId="ADAL" clId="{DDA6BCD5-DC0D-434C-93A0-51E2BCD25B34}" dt="2026-01-27T19:13:17.783" v="1"/>
        <pc:sldMkLst>
          <pc:docMk/>
          <pc:sldMk cId="0" sldId="426"/>
        </pc:sldMkLst>
      </pc:sldChg>
      <pc:sldChg chg="modSp add mod">
        <pc:chgData name="Caitlin Coleman" userId="96f87ca1-0e64-4ae8-8d77-98757b85df0b" providerId="ADAL" clId="{DDA6BCD5-DC0D-434C-93A0-51E2BCD25B34}" dt="2026-01-27T19:13:38.590" v="4" actId="6549"/>
        <pc:sldMkLst>
          <pc:docMk/>
          <pc:sldMk cId="390390981" sldId="427"/>
        </pc:sldMkLst>
        <pc:spChg chg="mod">
          <ac:chgData name="Caitlin Coleman" userId="96f87ca1-0e64-4ae8-8d77-98757b85df0b" providerId="ADAL" clId="{DDA6BCD5-DC0D-434C-93A0-51E2BCD25B34}" dt="2026-01-27T19:13:38.590" v="4" actId="6549"/>
          <ac:spMkLst>
            <pc:docMk/>
            <pc:sldMk cId="390390981" sldId="427"/>
            <ac:spMk id="2" creationId="{8F1C1778-FEBE-C019-E5EC-8668F9B35F6B}"/>
          </ac:spMkLst>
        </pc:spChg>
      </pc:sldChg>
      <pc:sldChg chg="add">
        <pc:chgData name="Caitlin Coleman" userId="96f87ca1-0e64-4ae8-8d77-98757b85df0b" providerId="ADAL" clId="{DDA6BCD5-DC0D-434C-93A0-51E2BCD25B34}" dt="2026-01-27T19:13:17.783" v="1"/>
        <pc:sldMkLst>
          <pc:docMk/>
          <pc:sldMk cId="0" sldId="428"/>
        </pc:sldMkLst>
      </pc:sldChg>
      <pc:sldChg chg="add">
        <pc:chgData name="Caitlin Coleman" userId="96f87ca1-0e64-4ae8-8d77-98757b85df0b" providerId="ADAL" clId="{DDA6BCD5-DC0D-434C-93A0-51E2BCD25B34}" dt="2026-01-27T19:13:17.783" v="1"/>
        <pc:sldMkLst>
          <pc:docMk/>
          <pc:sldMk cId="2018169670" sldId="429"/>
        </pc:sldMkLst>
      </pc:sldChg>
      <pc:sldChg chg="modSp add mod">
        <pc:chgData name="Caitlin Coleman" userId="96f87ca1-0e64-4ae8-8d77-98757b85df0b" providerId="ADAL" clId="{DDA6BCD5-DC0D-434C-93A0-51E2BCD25B34}" dt="2026-01-27T19:13:44.155" v="5" actId="6549"/>
        <pc:sldMkLst>
          <pc:docMk/>
          <pc:sldMk cId="0" sldId="430"/>
        </pc:sldMkLst>
        <pc:spChg chg="mod">
          <ac:chgData name="Caitlin Coleman" userId="96f87ca1-0e64-4ae8-8d77-98757b85df0b" providerId="ADAL" clId="{DDA6BCD5-DC0D-434C-93A0-51E2BCD25B34}" dt="2026-01-27T19:13:44.155" v="5" actId="6549"/>
          <ac:spMkLst>
            <pc:docMk/>
            <pc:sldMk cId="0" sldId="430"/>
            <ac:spMk id="2" creationId="{DF85951A-B64B-22DE-FAE3-BB95888FB40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67194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3" name="Google Shape;163;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When the interlocking system of money, loans, and banks works well, economic transactions occur </a:t>
            </a:r>
            <a:r>
              <a:rPr lang="en-US" sz="1100" dirty="0">
                <a:solidFill>
                  <a:schemeClr val="bg1"/>
                </a:solidFill>
              </a:rPr>
              <a:t>smoothly</a:t>
            </a:r>
            <a:r>
              <a:rPr lang="en-US" dirty="0"/>
              <a:t> in goods and labor markets, and savers are connected with borrowers. If the money and banking system does not operate smoothly, the economy can either fall into recession or suffer prolonged inflation. The government of every country has public policies that support the system of money, loans, and banking; however, these policies do not always work perfectly.</a:t>
            </a: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9582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central bank is responsible for conducting monetary policy and ensuring that a nation's financial system operates smoothly. Some prominent central banks around the world include the European Central Bank, the Bank of Japan, and the Bank of England. In the United States, we call the central bank the Federal Reserve, often abbreviated as "the </a:t>
            </a:r>
            <a:r>
              <a:rPr lang="en-US" dirty="0" err="1"/>
              <a:t>Fed.“The</a:t>
            </a:r>
            <a:r>
              <a:rPr lang="en-US" dirty="0"/>
              <a:t> Federal Reserve was founded in 1913 under President Woodrow Wilson.</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9522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The Federal Reserve is semi-decentralized, mixing government appointees with representation from private-sector banks. It is run by a Board of Governors, consisting of seven members appointed by the president and confirmed by the Senate. Appointments are for fourteen-year terms, which are arranged so that one term expires January 31 of every even-numbered year. The purpose of the long and staggered terms is to insulate the Board of Governors as much as possible from political pressure so that governors can make policy decisions based only on their economic merits.</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21191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One member of the Board of Governors is designated as the chair. The Fed chair is first among equals on the Board of Governors. While he or she has only one vote, the chair controls the agenda and is the Fed's public voice, so he or she has more power and influence than you might expect. </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68233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a6946b04a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There are 12 regional banks that support the commercial banks and general economy in their districts.</a:t>
            </a:r>
          </a:p>
          <a:p>
            <a:pPr marL="0" lvl="0" indent="0" algn="l" rtl="0">
              <a:spcBef>
                <a:spcPts val="0"/>
              </a:spcBef>
              <a:spcAft>
                <a:spcPts val="0"/>
              </a:spcAft>
              <a:buNone/>
            </a:pPr>
            <a:endParaRPr dirty="0"/>
          </a:p>
        </p:txBody>
      </p:sp>
      <p:sp>
        <p:nvSpPr>
          <p:cNvPr id="117" name="Google Shape;117;ga6946b04a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a6946b04a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Using a dollar bill and the map from the lesson, determine the Federal Reserve District bank that printed the dollar bill.</a:t>
            </a:r>
          </a:p>
          <a:p>
            <a:pPr marL="0" lvl="0" indent="0" algn="l" rtl="0">
              <a:spcBef>
                <a:spcPts val="0"/>
              </a:spcBef>
              <a:spcAft>
                <a:spcPts val="0"/>
              </a:spcAft>
              <a:buNone/>
            </a:pPr>
            <a:endParaRPr dirty="0"/>
          </a:p>
        </p:txBody>
      </p:sp>
      <p:sp>
        <p:nvSpPr>
          <p:cNvPr id="117" name="Google Shape;117;ga6946b04a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2714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a6946b04a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Federal Reserve, like most central banks, is designed to perform three important functions:</a:t>
            </a:r>
          </a:p>
          <a:p>
            <a:pPr marL="0" lvl="0" indent="0" algn="l" rtl="0">
              <a:spcBef>
                <a:spcPts val="0"/>
              </a:spcBef>
              <a:spcAft>
                <a:spcPts val="0"/>
              </a:spcAft>
              <a:buNone/>
            </a:pPr>
            <a:r>
              <a:rPr lang="en-US" dirty="0"/>
              <a:t>Conduct monetary policy</a:t>
            </a:r>
          </a:p>
          <a:p>
            <a:pPr marL="0" lvl="0" indent="0" algn="l" rtl="0">
              <a:spcBef>
                <a:spcPts val="0"/>
              </a:spcBef>
              <a:spcAft>
                <a:spcPts val="0"/>
              </a:spcAft>
              <a:buNone/>
            </a:pPr>
            <a:r>
              <a:rPr lang="en-US" dirty="0"/>
              <a:t>Promote stability of the financial system</a:t>
            </a:r>
          </a:p>
          <a:p>
            <a:pPr marL="0" lvl="0" indent="0" algn="l" rtl="0">
              <a:spcBef>
                <a:spcPts val="0"/>
              </a:spcBef>
              <a:spcAft>
                <a:spcPts val="0"/>
              </a:spcAft>
              <a:buNone/>
            </a:pPr>
            <a:r>
              <a:rPr lang="en-US" dirty="0"/>
              <a:t>Provide banking services to commercial banks and other depository institutions and to the federal government</a:t>
            </a:r>
          </a:p>
          <a:p>
            <a:pPr marL="0" lvl="0" indent="0" algn="l" rtl="0">
              <a:spcBef>
                <a:spcPts val="0"/>
              </a:spcBef>
              <a:spcAft>
                <a:spcPts val="0"/>
              </a:spcAft>
              <a:buNone/>
            </a:pPr>
            <a:r>
              <a:rPr lang="en-US" dirty="0"/>
              <a:t>The first two functions are so important that we will discuss them in their own lessons. The third function is discussed here.</a:t>
            </a:r>
          </a:p>
          <a:p>
            <a:pPr marL="0" lvl="0" indent="0" algn="l" rtl="0">
              <a:spcBef>
                <a:spcPts val="0"/>
              </a:spcBef>
              <a:spcAft>
                <a:spcPts val="0"/>
              </a:spcAft>
              <a:buNone/>
            </a:pPr>
            <a:endParaRPr dirty="0"/>
          </a:p>
        </p:txBody>
      </p:sp>
      <p:sp>
        <p:nvSpPr>
          <p:cNvPr id="134" name="Google Shape;134;ga6946b04a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Federal Reserve provides many of the same services to banks that banks provide to customers. All commercial banks have an account at the Fed, where they deposit reserves. The Fed is responsible for check processing. The Federal Reserve also ensures that enough currency and coins are circulating through the financial system to meet public demands. Finally, the Fed is responsible for assuring that banks are in compliance with a wide variety of consumer protection laws.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53558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6B620-5F60-4418-AF3D-1A351E4265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F18510-BE96-43E2-A0F3-EE01DC177C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B1D1E0-E557-4193-B51E-84509240DE20}"/>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C3FE6A8-9DBF-452B-9B75-640A157A7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C915F-BB98-4241-9F46-2A06DE205B4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75010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DC7F4-0882-4EF8-A099-DB5E1BACB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BDC5F4-5EE3-44F2-B730-FAFC2D4F09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B77ED4-5AB0-42FB-9DD5-98591E5DC24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6835CE4-C668-49FC-986F-D960B043D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842919-30DC-44C3-8F17-02939F65863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06909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676E19-1436-4543-9BAF-F380AC24E9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EB3DBF-B87B-4E6A-A4DE-F9E5471E6A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E109D5-B952-41EF-B928-3D4A659ED375}"/>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57EAB33-7984-499C-8419-B5FE23067B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2BA82-7DF1-4C3A-BA44-39AFC17B445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738557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753535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2815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570669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26354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34062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25279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817043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369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4651C-C005-4495-96B4-C2CBB55F4B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8913D2-492F-45FB-9EBE-D1BCA4734D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947B4-6F92-4836-8120-A6F152867B2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1E98005-A492-4711-9825-A1D7666CD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BE0291-FF59-4B2A-996B-F688D5891AA8}"/>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7373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465692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24504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72283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B58B-67AA-4A11-8B19-53529FC2C4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915E91-6398-47AA-8A2E-7D8A3A6B3F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5057BC-8C6A-48CB-AFF6-E5AEB4D90A4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CE9D0F27-CE3B-432B-8A09-B75289544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D0F48-552F-4C0D-9594-870A536B9B0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87901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24FB1-1419-4F97-93A0-396E9A3A97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8DCB2A-ACA8-40B8-AE24-A9BFC96ACA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C29D20-9988-4DD4-B3A1-D9808C4B88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050DE2-9E52-4C8F-B5D4-005F9CD03611}"/>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FEDE491-3364-4C1C-9688-771EA0C6D5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9EFA0-8F8F-4AC6-90A1-A588128ED55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68062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90CF9-D8FE-46D9-B2FE-1ED7C7A359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78A4F2-C7A0-4454-B3A2-894D7590DB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416C1F-DBFC-45CB-AC67-D127532D7D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651B87-BDD5-4428-9642-CD3EF5937A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F50C91-231A-421A-8269-ABE0DD32FC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4F110B-E134-4CC8-BCDF-AA59ED025B16}"/>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6338F9F9-CF48-4918-9C35-3AD8AF7A9F9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2AE5EE-59F6-433B-A212-B4BE23C2E31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39816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B9854-54F8-4EE6-82D4-EBA23EE798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C1F3D6-B305-4911-B977-89890956DCB1}"/>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AEEDC405-F864-4809-8ABC-212EABDC07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2A791B-0C2E-4039-B2E3-4A553919BC55}"/>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090882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351BC7-0F18-4F96-BEF8-D5ACBD96F4B0}"/>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11B02F3-BFB4-40AE-BF49-AD0FA2E937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6BD92A-487F-4A8E-ACF1-2C8B252475A8}"/>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145598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0B656-4725-4112-A218-06B1C8C866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DE5FEC-6B9A-4369-BE50-B6A9FFF1A9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3B96D2-DB53-4FA4-B777-9C33A12AE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B5E03-F554-4CC1-AB7F-AA982F53EFA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41A69246-C3D4-4746-AA2B-83C3523D78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DC081-89B7-467A-95FC-9F4555A018B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923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23F8-FDA9-407A-97E3-90048F37E4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2BF0CA-335D-4AA2-B131-A7FE9015FE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EA7474-0C5B-452E-8C47-61A6069E6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46ADDF-B37C-46E8-AF56-9BA778B358BF}"/>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2FE81BB3-0B63-45F6-BF0D-E0E2BCC689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FD2560-57F1-4ADA-9D13-BC8BE315E88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5180011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D1145-9C82-4C12-9B5C-F2DAF05EBB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A86E1D-E02F-4A4A-BDB7-3D0E20F3BD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3F6AD1-DB6A-4070-95F1-76E672A3CE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EBC155F1-144C-4CB3-BD2C-0D9B69E236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95971B-1DA0-4C73-A103-D28EA1B6FB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84252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29712488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211855" y="2285720"/>
            <a:ext cx="9768289" cy="158812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spcBef>
                <a:spcPts val="0"/>
              </a:spcBef>
              <a:buClr>
                <a:schemeClr val="dk1"/>
              </a:buClr>
              <a:buSzPts val="1100"/>
            </a:pPr>
            <a:r>
              <a:rPr lang="en-US" sz="5400" dirty="0">
                <a:solidFill>
                  <a:schemeClr val="dk1"/>
                </a:solidFill>
                <a:latin typeface="Century Gothic"/>
                <a:ea typeface="Century Gothic"/>
                <a:cs typeface="Century Gothic"/>
                <a:sym typeface="Century Gothic"/>
              </a:rPr>
              <a:t>The Federal Reserve Banking System and Central Banks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832392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2" name="Title 25">
            <a:extLst>
              <a:ext uri="{FF2B5EF4-FFF2-40B4-BE49-F238E27FC236}">
                <a16:creationId xmlns:a16="http://schemas.microsoft.com/office/drawing/2014/main" id="{DF85951A-B64B-22DE-FAE3-BB95888FB406}"/>
              </a:ext>
            </a:extLst>
          </p:cNvPr>
          <p:cNvSpPr txBox="1">
            <a:spLocks noGrp="1"/>
          </p:cNvSpPr>
          <p:nvPr>
            <p:ph type="title" idx="4294967295"/>
          </p:nvPr>
        </p:nvSpPr>
        <p:spPr>
          <a:xfrm>
            <a:off x="1491342" y="5049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73513B8B-E329-6F63-04EA-1CC2C5DD0A8C}"/>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DF5B16B-0287-08E9-A5D2-99A203D39CA6}"/>
              </a:ext>
            </a:extLst>
          </p:cNvPr>
          <p:cNvSpPr txBox="1"/>
          <p:nvPr/>
        </p:nvSpPr>
        <p:spPr>
          <a:xfrm>
            <a:off x="1879798" y="1521629"/>
            <a:ext cx="8737200" cy="4937760"/>
          </a:xfrm>
          <a:prstGeom prst="rect">
            <a:avLst/>
          </a:prstGeom>
          <a:solidFill>
            <a:srgbClr val="627981"/>
          </a:solidFill>
          <a:ln>
            <a:solidFill>
              <a:srgbClr val="627981"/>
            </a:solidFill>
          </a:ln>
        </p:spPr>
        <p:txBody>
          <a:bodyPr wrap="square" rtlCol="0" anchor="ctr">
            <a:spAutoFit/>
          </a:bodyPr>
          <a:lstStyle/>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central bank is responsible for conducting monetary policy and ensuring that a nation's financial system operates smoothly.</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In the United States, we call the central bank the Federal Reserve, often abbreviated as "the Fed."</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Federal Reserve Board of Governors consists of seven members, each serving a fourteen-year nonrenewable term. </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Federal Reserve, like most central banks, is designed to perform three important functions: conduct monetary policy, promote stability of the financial system, and provide banking services to commercial banks and other depository institutions and to the federal government.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68453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en the interlocking system of money, loans, and banks works well, economic transactions occur smoothly in goods and labor markets, and savers are connected with borrowers.">
            <a:extLst>
              <a:ext uri="{FF2B5EF4-FFF2-40B4-BE49-F238E27FC236}">
                <a16:creationId xmlns:a16="http://schemas.microsoft.com/office/drawing/2014/main" id="{F206F903-0E48-4B2D-831E-FF1BD1ADBE8A}"/>
              </a:ext>
            </a:extLst>
          </p:cNvPr>
          <p:cNvGrpSpPr/>
          <p:nvPr/>
        </p:nvGrpSpPr>
        <p:grpSpPr>
          <a:xfrm>
            <a:off x="2066922" y="1580912"/>
            <a:ext cx="8058154" cy="1049229"/>
            <a:chOff x="542923" y="1736761"/>
            <a:chExt cx="8058154" cy="104922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0327"/>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interlocking system of money, loans, and banks works well, economic transactions occur smoothly in goods and labor markets, and savers are connected with borrowers.</a:t>
              </a:r>
            </a:p>
          </p:txBody>
        </p:sp>
      </p:grpSp>
      <p:grpSp>
        <p:nvGrpSpPr>
          <p:cNvPr id="12" name="Group 11" descr="If the money and banking system does not operate smoothly, the economy can either fall into recession or suffer prolonged inflation.">
            <a:extLst>
              <a:ext uri="{FF2B5EF4-FFF2-40B4-BE49-F238E27FC236}">
                <a16:creationId xmlns:a16="http://schemas.microsoft.com/office/drawing/2014/main" id="{1FCE88C0-12B0-4BFD-B1EC-2AFE88155099}"/>
              </a:ext>
            </a:extLst>
          </p:cNvPr>
          <p:cNvGrpSpPr/>
          <p:nvPr/>
        </p:nvGrpSpPr>
        <p:grpSpPr>
          <a:xfrm>
            <a:off x="2066922" y="273152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money and banking system does not operate smoothly, the economy can either fall into recession or suffer prolonged inflation.</a:t>
              </a:r>
            </a:p>
          </p:txBody>
        </p:sp>
      </p:grpSp>
      <p:grpSp>
        <p:nvGrpSpPr>
          <p:cNvPr id="16" name="Group 15" descr="The government of every country has public policies that support the system of money, loans, and banking; however, these policies do not always work perfectly.">
            <a:extLst>
              <a:ext uri="{FF2B5EF4-FFF2-40B4-BE49-F238E27FC236}">
                <a16:creationId xmlns:a16="http://schemas.microsoft.com/office/drawing/2014/main" id="{54D17868-9CF5-4C24-B329-8B07E9E61EE9}"/>
              </a:ext>
            </a:extLst>
          </p:cNvPr>
          <p:cNvGrpSpPr/>
          <p:nvPr/>
        </p:nvGrpSpPr>
        <p:grpSpPr>
          <a:xfrm>
            <a:off x="2066922" y="3639846"/>
            <a:ext cx="8058154" cy="1046322"/>
            <a:chOff x="542923" y="1736761"/>
            <a:chExt cx="8058154" cy="1046322"/>
          </a:xfrm>
          <a:solidFill>
            <a:srgbClr val="627981"/>
          </a:solidFill>
        </p:grpSpPr>
        <p:sp>
          <p:nvSpPr>
            <p:cNvPr id="17" name="Rectangle 16">
              <a:extLst>
                <a:ext uri="{FF2B5EF4-FFF2-40B4-BE49-F238E27FC236}">
                  <a16:creationId xmlns:a16="http://schemas.microsoft.com/office/drawing/2014/main" id="{A0A9504F-B4CA-4569-BA5E-79E0F9E410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B8D8CE6-5EC2-4381-9D9E-862574DCB3D1}"/>
                </a:ext>
              </a:extLst>
            </p:cNvPr>
            <p:cNvSpPr txBox="1"/>
            <p:nvPr/>
          </p:nvSpPr>
          <p:spPr>
            <a:xfrm>
              <a:off x="542923" y="1767420"/>
              <a:ext cx="8058153"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government of every country has public policies that support the system of money, loans, and banking; however, these policies do not always work perfectly.</a:t>
              </a:r>
            </a:p>
          </p:txBody>
        </p:sp>
      </p:grpSp>
    </p:spTree>
    <p:extLst>
      <p:ext uri="{BB962C8B-B14F-4D97-AF65-F5344CB8AC3E}">
        <p14:creationId xmlns:p14="http://schemas.microsoft.com/office/powerpoint/2010/main" val="861181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Federal Reserve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central bank is responsible for conducting monetary policy and ensuring that a nation's financial system operates smoothly.">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0327"/>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central bank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responsible for conducting monetary policy and ensuring that a nation's financial system operates smoothly.</a:t>
              </a:r>
            </a:p>
          </p:txBody>
        </p:sp>
      </p:grpSp>
      <p:grpSp>
        <p:nvGrpSpPr>
          <p:cNvPr id="12" name="Group 11" descr="Some prominent central banks around the world include the European Central Bank, the Bank of Japan, and the Bank of England.">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prominent central banks around the world include the European Central Bank, the Bank of Japan, and the Bank of England.</a:t>
              </a:r>
            </a:p>
          </p:txBody>
        </p:sp>
      </p:grpSp>
      <p:grpSp>
        <p:nvGrpSpPr>
          <p:cNvPr id="16" name="Group 15" descr="In the United States, we call the central bank the Federal Reserve, often abbreviated as &quot;the Fed.&quot;">
            <a:extLst>
              <a:ext uri="{FF2B5EF4-FFF2-40B4-BE49-F238E27FC236}">
                <a16:creationId xmlns:a16="http://schemas.microsoft.com/office/drawing/2014/main" id="{54D17868-9CF5-4C24-B329-8B07E9E61EE9}"/>
              </a:ext>
            </a:extLst>
          </p:cNvPr>
          <p:cNvGrpSpPr/>
          <p:nvPr/>
        </p:nvGrpSpPr>
        <p:grpSpPr>
          <a:xfrm>
            <a:off x="2066922" y="336226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0A9504F-B4CA-4569-BA5E-79E0F9E410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B8D8CE6-5EC2-4381-9D9E-862574DCB3D1}"/>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we call the central bank the Federal Reserve, often abbreviated as "the Fed."</a:t>
              </a:r>
            </a:p>
          </p:txBody>
        </p:sp>
      </p:grpSp>
      <p:grpSp>
        <p:nvGrpSpPr>
          <p:cNvPr id="19" name="Group 18" descr="The Federal Reserve was founded in 1913 under President Woodrow Wilson.">
            <a:extLst>
              <a:ext uri="{FF2B5EF4-FFF2-40B4-BE49-F238E27FC236}">
                <a16:creationId xmlns:a16="http://schemas.microsoft.com/office/drawing/2014/main" id="{475CE35B-C7AE-41DB-8D37-E4FA6E99A82D}"/>
              </a:ext>
            </a:extLst>
          </p:cNvPr>
          <p:cNvGrpSpPr/>
          <p:nvPr/>
        </p:nvGrpSpPr>
        <p:grpSpPr>
          <a:xfrm>
            <a:off x="2066922" y="424297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8082132D-69CE-4ADD-BEC6-0FD85CCA21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C28A79D-8407-4877-98E3-5E0046C36F67}"/>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was founded in 1913 under President Woodrow Wilson.</a:t>
              </a:r>
            </a:p>
          </p:txBody>
        </p:sp>
      </p:grpSp>
    </p:spTree>
    <p:extLst>
      <p:ext uri="{BB962C8B-B14F-4D97-AF65-F5344CB8AC3E}">
        <p14:creationId xmlns:p14="http://schemas.microsoft.com/office/powerpoint/2010/main" val="4204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38942" y="3525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Structure and Organization of the Federal Reserve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Federal Reserve is semi-decentralized, mixing government appointees with representation from private-sector banks.">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86656"/>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is semi-decentralized, mixing government appointees with representation from private-sector banks.</a:t>
              </a:r>
            </a:p>
          </p:txBody>
        </p:sp>
      </p:grpSp>
      <p:grpSp>
        <p:nvGrpSpPr>
          <p:cNvPr id="12" name="Group 11" descr="The Fed is run by a Board of Governors, consisting of seven members appointed by the president and confirmed by the Senate.">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 is run by a Board of Governors, consisting of seven members appointed by the president and confirmed by the Senate.</a:t>
              </a:r>
            </a:p>
          </p:txBody>
        </p:sp>
      </p:grpSp>
      <p:grpSp>
        <p:nvGrpSpPr>
          <p:cNvPr id="16" name="Group 15" descr="Appointments are for fourteen-year terms, which are arranged so that one term expires January 31 of every even-numbered year.">
            <a:extLst>
              <a:ext uri="{FF2B5EF4-FFF2-40B4-BE49-F238E27FC236}">
                <a16:creationId xmlns:a16="http://schemas.microsoft.com/office/drawing/2014/main" id="{54D17868-9CF5-4C24-B329-8B07E9E61EE9}"/>
              </a:ext>
            </a:extLst>
          </p:cNvPr>
          <p:cNvGrpSpPr/>
          <p:nvPr/>
        </p:nvGrpSpPr>
        <p:grpSpPr>
          <a:xfrm>
            <a:off x="2066922" y="336226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0A9504F-B4CA-4569-BA5E-79E0F9E410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B8D8CE6-5EC2-4381-9D9E-862574DCB3D1}"/>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Appointments are for fourteen-year terms, which are arranged so that one term expires January 31 of every even-numbered year.</a:t>
              </a:r>
            </a:p>
          </p:txBody>
        </p:sp>
      </p:grpSp>
      <p:grpSp>
        <p:nvGrpSpPr>
          <p:cNvPr id="19" name="Group 18" descr="The purpose of the long and staggered terms is to insulate the Board of Governors as much as possible from political pressure so that governors can make policy decisions based only on their economic merits.">
            <a:extLst>
              <a:ext uri="{FF2B5EF4-FFF2-40B4-BE49-F238E27FC236}">
                <a16:creationId xmlns:a16="http://schemas.microsoft.com/office/drawing/2014/main" id="{475CE35B-C7AE-41DB-8D37-E4FA6E99A82D}"/>
              </a:ext>
            </a:extLst>
          </p:cNvPr>
          <p:cNvGrpSpPr/>
          <p:nvPr/>
        </p:nvGrpSpPr>
        <p:grpSpPr>
          <a:xfrm>
            <a:off x="2066922" y="4242978"/>
            <a:ext cx="8058154" cy="1046322"/>
            <a:chOff x="542923" y="1736761"/>
            <a:chExt cx="8058154" cy="1046322"/>
          </a:xfrm>
          <a:solidFill>
            <a:srgbClr val="627981"/>
          </a:solidFill>
        </p:grpSpPr>
        <p:sp>
          <p:nvSpPr>
            <p:cNvPr id="20" name="Rectangle 19">
              <a:extLst>
                <a:ext uri="{FF2B5EF4-FFF2-40B4-BE49-F238E27FC236}">
                  <a16:creationId xmlns:a16="http://schemas.microsoft.com/office/drawing/2014/main" id="{8082132D-69CE-4ADD-BEC6-0FD85CCA21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C28A79D-8407-4877-98E3-5E0046C36F67}"/>
                </a:ext>
              </a:extLst>
            </p:cNvPr>
            <p:cNvSpPr txBox="1"/>
            <p:nvPr/>
          </p:nvSpPr>
          <p:spPr>
            <a:xfrm>
              <a:off x="542923" y="1767420"/>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purpose of the long and staggered terms is to insulate the Board of Governors as much as possible from political pressure so that governors can make policy decisions based only on their economic merits.</a:t>
              </a:r>
            </a:p>
          </p:txBody>
        </p:sp>
      </p:grpSp>
    </p:spTree>
    <p:extLst>
      <p:ext uri="{BB962C8B-B14F-4D97-AF65-F5344CB8AC3E}">
        <p14:creationId xmlns:p14="http://schemas.microsoft.com/office/powerpoint/2010/main" val="378655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38942" y="3525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Chair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One member of the Board of Governors is designated as the chair. The Fed chair is first among equals on the Board of Governors. While he or she has only one vote, the chair controls the agenda and is the Fed's public voice, so he or she has more power and influence than you might expect.">
            <a:extLst>
              <a:ext uri="{FF2B5EF4-FFF2-40B4-BE49-F238E27FC236}">
                <a16:creationId xmlns:a16="http://schemas.microsoft.com/office/drawing/2014/main" id="{F206F903-0E48-4B2D-831E-FF1BD1ADBE8A}"/>
              </a:ext>
            </a:extLst>
          </p:cNvPr>
          <p:cNvGrpSpPr/>
          <p:nvPr/>
        </p:nvGrpSpPr>
        <p:grpSpPr>
          <a:xfrm>
            <a:off x="2066921" y="1398927"/>
            <a:ext cx="8058154" cy="1324347"/>
            <a:chOff x="542923" y="1736761"/>
            <a:chExt cx="8058154" cy="1324347"/>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37669"/>
              <a:ext cx="8058154"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member of the Board of Governors is designated as the chair. The Fed chair is first among equals on the Board of Governors. While he or she has only one vote, the chair controls the agenda and is the Fed's public voice, so he or she has more power and influence than you might expect. </a:t>
              </a:r>
            </a:p>
          </p:txBody>
        </p:sp>
      </p:grpSp>
      <p:sp>
        <p:nvSpPr>
          <p:cNvPr id="4" name="TextBox 3">
            <a:extLst>
              <a:ext uri="{FF2B5EF4-FFF2-40B4-BE49-F238E27FC236}">
                <a16:creationId xmlns:a16="http://schemas.microsoft.com/office/drawing/2014/main" id="{19EF7407-5DCE-4157-9121-5C128AFAC7C2}"/>
              </a:ext>
            </a:extLst>
          </p:cNvPr>
          <p:cNvSpPr txBox="1"/>
          <p:nvPr/>
        </p:nvSpPr>
        <p:spPr>
          <a:xfrm>
            <a:off x="3378769" y="3244334"/>
            <a:ext cx="543445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Table 1: Fed Chairs and the Appointing U.S. President</a:t>
            </a:r>
          </a:p>
        </p:txBody>
      </p:sp>
      <p:pic>
        <p:nvPicPr>
          <p:cNvPr id="3" name="Picture 2" descr="This table lists four U.S. presidents alongside the Federal Reserve chairs they appointed. It shows that Trump appointed Jerome &quot;Jay&quot; Powell, Obama appointed Janet Yellen, W. Bush appointed Ben Bernanke, and Reagan appointed Alan Greenspan.">
            <a:extLst>
              <a:ext uri="{FF2B5EF4-FFF2-40B4-BE49-F238E27FC236}">
                <a16:creationId xmlns:a16="http://schemas.microsoft.com/office/drawing/2014/main" id="{F1317B76-6354-B54D-6946-678D0E1431F1}"/>
              </a:ext>
            </a:extLst>
          </p:cNvPr>
          <p:cNvPicPr>
            <a:picLocks noChangeAspect="1"/>
          </p:cNvPicPr>
          <p:nvPr/>
        </p:nvPicPr>
        <p:blipFill>
          <a:blip r:embed="rId3"/>
          <a:stretch>
            <a:fillRect/>
          </a:stretch>
        </p:blipFill>
        <p:spPr>
          <a:xfrm>
            <a:off x="2170077" y="3895145"/>
            <a:ext cx="7851846" cy="2009896"/>
          </a:xfrm>
          <a:prstGeom prst="rect">
            <a:avLst/>
          </a:prstGeom>
        </p:spPr>
      </p:pic>
    </p:spTree>
    <p:extLst>
      <p:ext uri="{BB962C8B-B14F-4D97-AF65-F5344CB8AC3E}">
        <p14:creationId xmlns:p14="http://schemas.microsoft.com/office/powerpoint/2010/main" val="498375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Title 25">
            <a:extLst>
              <a:ext uri="{FF2B5EF4-FFF2-40B4-BE49-F238E27FC236}">
                <a16:creationId xmlns:a16="http://schemas.microsoft.com/office/drawing/2014/main" id="{0A1AA693-A14A-4484-BBBF-043AFD59D44C}"/>
              </a:ext>
            </a:extLst>
          </p:cNvPr>
          <p:cNvSpPr txBox="1">
            <a:spLocks noGrp="1"/>
          </p:cNvSpPr>
          <p:nvPr>
            <p:ph type="title" idx="4294967295"/>
          </p:nvPr>
        </p:nvSpPr>
        <p:spPr>
          <a:xfrm>
            <a:off x="1338942" y="3525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Federal Reserve Banks</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4F4C7715-E933-EB4D-E54D-538BABB76BA9}"/>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re are 12 regional banks that support the commercial banks and general economy in their districts.">
            <a:extLst>
              <a:ext uri="{FF2B5EF4-FFF2-40B4-BE49-F238E27FC236}">
                <a16:creationId xmlns:a16="http://schemas.microsoft.com/office/drawing/2014/main" id="{54A73D12-B74C-31D2-E337-37D4154625B5}"/>
              </a:ext>
            </a:extLst>
          </p:cNvPr>
          <p:cNvGrpSpPr/>
          <p:nvPr/>
        </p:nvGrpSpPr>
        <p:grpSpPr>
          <a:xfrm>
            <a:off x="2066921" y="1398927"/>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114F3ACB-FC04-C663-798A-EEA0B83DE2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6B7EB6F-E06B-48AB-7843-B4478481FCEA}"/>
                </a:ext>
              </a:extLst>
            </p:cNvPr>
            <p:cNvSpPr txBox="1"/>
            <p:nvPr/>
          </p:nvSpPr>
          <p:spPr>
            <a:xfrm>
              <a:off x="542923" y="1737669"/>
              <a:ext cx="8058154" cy="707886"/>
            </a:xfrm>
            <a:prstGeom prst="rect">
              <a:avLst/>
            </a:prstGeom>
            <a:grpFill/>
          </p:spPr>
          <p:txBody>
            <a:bodyPr wrap="square" rtlCol="0">
              <a:spAutoFit/>
            </a:bodyPr>
            <a:lstStyle/>
            <a:p>
              <a:pPr marL="101600" marR="0" lvl="0" indent="0" algn="ctr" defTabSz="914400" rtl="0" eaLnBrk="1" fontAlgn="auto" latinLnBrk="0" hangingPunct="1">
                <a:lnSpc>
                  <a:spcPct val="100000"/>
                </a:lnSpc>
                <a:spcBef>
                  <a:spcPts val="0"/>
                </a:spcBef>
                <a:spcAft>
                  <a:spcPts val="0"/>
                </a:spcAft>
                <a:buClr>
                  <a:prstClr val="white"/>
                </a:buClr>
                <a:buSzPts val="2000"/>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There are 12 regional banks that support the commercial banks and general economy in their districts.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pic>
        <p:nvPicPr>
          <p:cNvPr id="4" name="Picture 3" descr="A map of the twelve regional Federal Reserve banks.">
            <a:extLst>
              <a:ext uri="{FF2B5EF4-FFF2-40B4-BE49-F238E27FC236}">
                <a16:creationId xmlns:a16="http://schemas.microsoft.com/office/drawing/2014/main" id="{F4DFAC9F-8305-4DE7-BEDD-D22B116B2F46}"/>
              </a:ext>
            </a:extLst>
          </p:cNvPr>
          <p:cNvPicPr>
            <a:picLocks noChangeAspect="1"/>
          </p:cNvPicPr>
          <p:nvPr/>
        </p:nvPicPr>
        <p:blipFill>
          <a:blip r:embed="rId3"/>
          <a:stretch>
            <a:fillRect/>
          </a:stretch>
        </p:blipFill>
        <p:spPr>
          <a:xfrm>
            <a:off x="2159774" y="2486346"/>
            <a:ext cx="7872451" cy="418482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Title 25">
            <a:extLst>
              <a:ext uri="{FF2B5EF4-FFF2-40B4-BE49-F238E27FC236}">
                <a16:creationId xmlns:a16="http://schemas.microsoft.com/office/drawing/2014/main" id="{8F1C1778-FEBE-C019-E5EC-8668F9B35F6B}"/>
              </a:ext>
            </a:extLst>
          </p:cNvPr>
          <p:cNvSpPr txBox="1">
            <a:spLocks noGrp="1"/>
          </p:cNvSpPr>
          <p:nvPr>
            <p:ph type="title" idx="4294967295"/>
          </p:nvPr>
        </p:nvSpPr>
        <p:spPr>
          <a:xfrm>
            <a:off x="1338942" y="3525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530DBB27-D215-1C3D-A283-D9187DE1D7E3}"/>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Using a dollar bill and the map from the lesson, determine the Federal Reserve District bank that printed the dollar bill.">
            <a:extLst>
              <a:ext uri="{FF2B5EF4-FFF2-40B4-BE49-F238E27FC236}">
                <a16:creationId xmlns:a16="http://schemas.microsoft.com/office/drawing/2014/main" id="{E369C23E-30AC-9516-D646-8E38BF2D17D5}"/>
              </a:ext>
            </a:extLst>
          </p:cNvPr>
          <p:cNvGrpSpPr/>
          <p:nvPr/>
        </p:nvGrpSpPr>
        <p:grpSpPr>
          <a:xfrm>
            <a:off x="2066921" y="1398927"/>
            <a:ext cx="8058154" cy="806935"/>
            <a:chOff x="542923" y="1736761"/>
            <a:chExt cx="8058154" cy="806935"/>
          </a:xfrm>
          <a:solidFill>
            <a:srgbClr val="627981"/>
          </a:solidFill>
        </p:grpSpPr>
        <p:sp>
          <p:nvSpPr>
            <p:cNvPr id="5" name="Rectangle 4">
              <a:extLst>
                <a:ext uri="{FF2B5EF4-FFF2-40B4-BE49-F238E27FC236}">
                  <a16:creationId xmlns:a16="http://schemas.microsoft.com/office/drawing/2014/main" id="{235860C0-0023-C08D-A3C6-0AA4ED484A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7697E94-94BF-081E-DBAE-8ACD1660B074}"/>
                </a:ext>
              </a:extLst>
            </p:cNvPr>
            <p:cNvSpPr txBox="1"/>
            <p:nvPr/>
          </p:nvSpPr>
          <p:spPr>
            <a:xfrm>
              <a:off x="542923" y="1737669"/>
              <a:ext cx="8058154" cy="707886"/>
            </a:xfrm>
            <a:prstGeom prst="rect">
              <a:avLst/>
            </a:prstGeom>
            <a:grpFill/>
          </p:spPr>
          <p:txBody>
            <a:bodyPr wrap="square" rtlCol="0">
              <a:spAutoFit/>
            </a:bodyPr>
            <a:lstStyle/>
            <a:p>
              <a:pPr marL="101600" marR="0" lvl="0" indent="0" algn="ctr" defTabSz="914400" rtl="0" eaLnBrk="1" fontAlgn="auto" latinLnBrk="0" hangingPunct="1">
                <a:lnSpc>
                  <a:spcPct val="100000"/>
                </a:lnSpc>
                <a:spcBef>
                  <a:spcPts val="0"/>
                </a:spcBef>
                <a:spcAft>
                  <a:spcPts val="0"/>
                </a:spcAft>
                <a:buClr>
                  <a:prstClr val="white"/>
                </a:buClr>
                <a:buSzPts val="2000"/>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Using a dollar bill and the map from the lesson, determine the Federal Reserve District bank that printed the dollar bill.</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pic>
        <p:nvPicPr>
          <p:cNvPr id="11" name="Picture 10" descr="A map of the twelve regional Federal Reserve banks.">
            <a:extLst>
              <a:ext uri="{FF2B5EF4-FFF2-40B4-BE49-F238E27FC236}">
                <a16:creationId xmlns:a16="http://schemas.microsoft.com/office/drawing/2014/main" id="{2C43C1B0-98CB-4C0D-B1F7-41230D4FFC65}"/>
              </a:ext>
            </a:extLst>
          </p:cNvPr>
          <p:cNvPicPr>
            <a:picLocks noChangeAspect="1"/>
          </p:cNvPicPr>
          <p:nvPr/>
        </p:nvPicPr>
        <p:blipFill>
          <a:blip r:embed="rId3"/>
          <a:stretch>
            <a:fillRect/>
          </a:stretch>
        </p:blipFill>
        <p:spPr>
          <a:xfrm>
            <a:off x="2159774" y="2486346"/>
            <a:ext cx="7872451" cy="4184829"/>
          </a:xfrm>
          <a:prstGeom prst="rect">
            <a:avLst/>
          </a:prstGeom>
        </p:spPr>
      </p:pic>
    </p:spTree>
    <p:extLst>
      <p:ext uri="{BB962C8B-B14F-4D97-AF65-F5344CB8AC3E}">
        <p14:creationId xmlns:p14="http://schemas.microsoft.com/office/powerpoint/2010/main" val="390390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Title 25">
            <a:extLst>
              <a:ext uri="{FF2B5EF4-FFF2-40B4-BE49-F238E27FC236}">
                <a16:creationId xmlns:a16="http://schemas.microsoft.com/office/drawing/2014/main" id="{AF4369D3-DB40-3787-4D60-F5E027E6E788}"/>
              </a:ext>
            </a:extLst>
          </p:cNvPr>
          <p:cNvSpPr txBox="1">
            <a:spLocks noGrp="1"/>
          </p:cNvSpPr>
          <p:nvPr>
            <p:ph type="title" idx="4294967295"/>
          </p:nvPr>
        </p:nvSpPr>
        <p:spPr>
          <a:xfrm>
            <a:off x="1338942" y="352590"/>
            <a:ext cx="9514113"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Federal Reserve Responsibilities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3D8022F5-8791-FE12-60F9-05B92703DB9E}"/>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 Federal Reserve, like most central banks, is designed to perform three important functions:&#10;&#10;1. Conduct monetary policy&#10;&#10;2. Promote stability of the financial system&#10;&#10;3. Provide banking services to commercial banks and other depository institutions and to the federal government">
            <a:extLst>
              <a:ext uri="{FF2B5EF4-FFF2-40B4-BE49-F238E27FC236}">
                <a16:creationId xmlns:a16="http://schemas.microsoft.com/office/drawing/2014/main" id="{D135BD93-E955-4D00-9972-C69F068E5514}"/>
              </a:ext>
            </a:extLst>
          </p:cNvPr>
          <p:cNvGrpSpPr/>
          <p:nvPr/>
        </p:nvGrpSpPr>
        <p:grpSpPr>
          <a:xfrm>
            <a:off x="2066921" y="1398927"/>
            <a:ext cx="8058154" cy="3478783"/>
            <a:chOff x="542923" y="1736761"/>
            <a:chExt cx="8058154" cy="3478783"/>
          </a:xfrm>
          <a:solidFill>
            <a:srgbClr val="627981"/>
          </a:solidFill>
        </p:grpSpPr>
        <p:sp>
          <p:nvSpPr>
            <p:cNvPr id="14" name="Rectangle 13">
              <a:extLst>
                <a:ext uri="{FF2B5EF4-FFF2-40B4-BE49-F238E27FC236}">
                  <a16:creationId xmlns:a16="http://schemas.microsoft.com/office/drawing/2014/main" id="{2E257A75-58A7-4B66-B7D3-5C812C195FA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2E305478-27AF-4B88-8884-CD2BD4142FC2}"/>
                </a:ext>
              </a:extLst>
            </p:cNvPr>
            <p:cNvSpPr txBox="1"/>
            <p:nvPr/>
          </p:nvSpPr>
          <p:spPr>
            <a:xfrm>
              <a:off x="542923" y="1737669"/>
              <a:ext cx="8058154" cy="347787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like most central banks, is designed to perform three important functions: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Conduct monetary policy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Promote stability of the financial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Provide banking services to commercial banks and other depository institutions and to the federal government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6" name="Group 15" descr="The first two functions are so important that we will discuss them in their own lessons. The third function is discussed here.">
            <a:extLst>
              <a:ext uri="{FF2B5EF4-FFF2-40B4-BE49-F238E27FC236}">
                <a16:creationId xmlns:a16="http://schemas.microsoft.com/office/drawing/2014/main" id="{7A192B35-F7B7-467B-BF4A-006DE117FE26}"/>
              </a:ext>
            </a:extLst>
          </p:cNvPr>
          <p:cNvGrpSpPr/>
          <p:nvPr/>
        </p:nvGrpSpPr>
        <p:grpSpPr>
          <a:xfrm>
            <a:off x="2066921" y="507075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B8F2A30-4736-4C69-BF98-143D6DBD71A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23D95EF-071F-4F04-8217-B70DD69844A1}"/>
                </a:ext>
              </a:extLst>
            </p:cNvPr>
            <p:cNvSpPr txBox="1"/>
            <p:nvPr/>
          </p:nvSpPr>
          <p:spPr>
            <a:xfrm>
              <a:off x="542923" y="1800078"/>
              <a:ext cx="8058154"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first two functions are so important that we will discuss them in their own lessons. The third function is discussed here.</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38942" y="3525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Federal Reserve Banking Services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Federal Reserve provides many of the same services to banks that banks provide to customers.">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86656"/>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provides many of the same services to banks that banks provide to customers.</a:t>
              </a:r>
            </a:p>
          </p:txBody>
        </p:sp>
      </p:grpSp>
      <p:grpSp>
        <p:nvGrpSpPr>
          <p:cNvPr id="12" name="Group 11" descr="All commercial banks have an account at the Fed, where they deposit reserves.">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commercial banks have an account at the Fed, where they deposit reserves.</a:t>
              </a:r>
            </a:p>
          </p:txBody>
        </p:sp>
      </p:grpSp>
      <p:grpSp>
        <p:nvGrpSpPr>
          <p:cNvPr id="16" name="Group 15" descr="The Fed is responsible for check processing.">
            <a:extLst>
              <a:ext uri="{FF2B5EF4-FFF2-40B4-BE49-F238E27FC236}">
                <a16:creationId xmlns:a16="http://schemas.microsoft.com/office/drawing/2014/main" id="{54D17868-9CF5-4C24-B329-8B07E9E61EE9}"/>
              </a:ext>
            </a:extLst>
          </p:cNvPr>
          <p:cNvGrpSpPr/>
          <p:nvPr/>
        </p:nvGrpSpPr>
        <p:grpSpPr>
          <a:xfrm>
            <a:off x="2066922" y="336226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0A9504F-B4CA-4569-BA5E-79E0F9E410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B8D8CE6-5EC2-4381-9D9E-862574DCB3D1}"/>
                </a:ext>
              </a:extLst>
            </p:cNvPr>
            <p:cNvSpPr txBox="1"/>
            <p:nvPr/>
          </p:nvSpPr>
          <p:spPr>
            <a:xfrm>
              <a:off x="542923" y="1930710"/>
              <a:ext cx="8058154"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 is responsible for check processing. </a:t>
              </a:r>
            </a:p>
          </p:txBody>
        </p:sp>
      </p:grpSp>
      <p:grpSp>
        <p:nvGrpSpPr>
          <p:cNvPr id="19" name="Group 18" descr="The Federal Reserve also ensures that enough currency and coins are circulating through the financial system to meet public demands.">
            <a:extLst>
              <a:ext uri="{FF2B5EF4-FFF2-40B4-BE49-F238E27FC236}">
                <a16:creationId xmlns:a16="http://schemas.microsoft.com/office/drawing/2014/main" id="{475CE35B-C7AE-41DB-8D37-E4FA6E99A82D}"/>
              </a:ext>
            </a:extLst>
          </p:cNvPr>
          <p:cNvGrpSpPr/>
          <p:nvPr/>
        </p:nvGrpSpPr>
        <p:grpSpPr>
          <a:xfrm>
            <a:off x="2066922" y="424297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8082132D-69CE-4ADD-BEC6-0FD85CCA21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C28A79D-8407-4877-98E3-5E0046C36F67}"/>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Reserve also ensures that enough currency and coins are circulating through the financial system to meet public demands.</a:t>
              </a:r>
            </a:p>
          </p:txBody>
        </p:sp>
      </p:grpSp>
      <p:grpSp>
        <p:nvGrpSpPr>
          <p:cNvPr id="22" name="Group 21" descr="Finally, the Fed is responsible for assuring that banks are in compliance with a wide variety of consumer protection laws.">
            <a:extLst>
              <a:ext uri="{FF2B5EF4-FFF2-40B4-BE49-F238E27FC236}">
                <a16:creationId xmlns:a16="http://schemas.microsoft.com/office/drawing/2014/main" id="{892BC164-3856-442D-95CB-10909F541679}"/>
              </a:ext>
            </a:extLst>
          </p:cNvPr>
          <p:cNvGrpSpPr/>
          <p:nvPr/>
        </p:nvGrpSpPr>
        <p:grpSpPr>
          <a:xfrm>
            <a:off x="2066921" y="5123695"/>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B3EFA8BC-730D-400D-96D4-996657DDB5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840C19E-BF7B-42D1-BEB4-680EC8FBBFBE}"/>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Finally, the Fed is responsible for assuring that banks are in compliance with a wide variety of consumer protection laws.</a:t>
              </a:r>
            </a:p>
          </p:txBody>
        </p:sp>
      </p:grpSp>
    </p:spTree>
    <p:extLst>
      <p:ext uri="{BB962C8B-B14F-4D97-AF65-F5344CB8AC3E}">
        <p14:creationId xmlns:p14="http://schemas.microsoft.com/office/powerpoint/2010/main" val="2018169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5660FD-BC03-4FD3-80B7-2FB2211290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AACD66-F746-4799-A5D5-F1EA7A937A66}">
  <ds:schemaRefs>
    <ds:schemaRef ds:uri="http://schemas.microsoft.com/sharepoint/v3/contenttype/forms"/>
  </ds:schemaRefs>
</ds:datastoreItem>
</file>

<file path=customXml/itemProps3.xml><?xml version="1.0" encoding="utf-8"?>
<ds:datastoreItem xmlns:ds="http://schemas.openxmlformats.org/officeDocument/2006/customXml" ds:itemID="{F42F0D93-7063-4B4C-857E-CFAA157C648D}">
  <ds:schemaRefs>
    <ds:schemaRef ds:uri="fdab59f7-c3a7-48e5-acd8-618ce834776e"/>
    <ds:schemaRef ds:uri="06d9c582-05c2-476b-83d2-72ab8b1380b2"/>
    <ds:schemaRef ds:uri="http://www.w3.org/XML/1998/namespace"/>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163</TotalTime>
  <Words>1174</Words>
  <Application>Microsoft Office PowerPoint</Application>
  <PresentationFormat>Widescreen</PresentationFormat>
  <Paragraphs>106</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The Federal Reserve Banking System and Central Banks</vt:lpstr>
      <vt:lpstr>Introduction</vt:lpstr>
      <vt:lpstr>Federal Reserve</vt:lpstr>
      <vt:lpstr>Structure and Organization of the Federal Reserve</vt:lpstr>
      <vt:lpstr>The Chair</vt:lpstr>
      <vt:lpstr>Federal Reserve Banks</vt:lpstr>
      <vt:lpstr>On Your Own</vt:lpstr>
      <vt:lpstr>Federal Reserve Responsibilities</vt:lpstr>
      <vt:lpstr>Federal Reserve Banking Services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16</cp:revision>
  <dcterms:modified xsi:type="dcterms:W3CDTF">2026-02-02T18:38:11Z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