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17"/>
  </p:notesMasterIdLst>
  <p:sldIdLst>
    <p:sldId id="417" r:id="rId5"/>
    <p:sldId id="418" r:id="rId6"/>
    <p:sldId id="419" r:id="rId7"/>
    <p:sldId id="420" r:id="rId8"/>
    <p:sldId id="421" r:id="rId9"/>
    <p:sldId id="422" r:id="rId10"/>
    <p:sldId id="423" r:id="rId11"/>
    <p:sldId id="424" r:id="rId12"/>
    <p:sldId id="425" r:id="rId13"/>
    <p:sldId id="426" r:id="rId14"/>
    <p:sldId id="427" r:id="rId15"/>
    <p:sldId id="42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7"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B68086-64E4-4621-9DA5-C20411437924}" v="4" dt="2026-02-02T18:31:53.2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74" autoAdjust="0"/>
    <p:restoredTop sz="84601" autoAdjust="0"/>
  </p:normalViewPr>
  <p:slideViewPr>
    <p:cSldViewPr snapToGrid="0">
      <p:cViewPr varScale="1">
        <p:scale>
          <a:sx n="66" d="100"/>
          <a:sy n="66" d="100"/>
        </p:scale>
        <p:origin x="1003" y="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27T14:57:45.989" v="6" actId="20577"/>
      <pc:docMkLst>
        <pc:docMk/>
      </pc:docMkLst>
      <pc:sldChg chg="add">
        <pc:chgData name="Caitlin Coleman" userId="96f87ca1-0e64-4ae8-8d77-98757b85df0b" providerId="ADAL" clId="{DDA6BCD5-DC0D-434C-93A0-51E2BCD25B34}" dt="2026-01-27T14:57:15.672" v="0"/>
        <pc:sldMkLst>
          <pc:docMk/>
          <pc:sldMk cId="2876809184" sldId="417"/>
        </pc:sldMkLst>
      </pc:sldChg>
      <pc:sldChg chg="add">
        <pc:chgData name="Caitlin Coleman" userId="96f87ca1-0e64-4ae8-8d77-98757b85df0b" providerId="ADAL" clId="{DDA6BCD5-DC0D-434C-93A0-51E2BCD25B34}" dt="2026-01-27T14:57:15.672" v="0"/>
        <pc:sldMkLst>
          <pc:docMk/>
          <pc:sldMk cId="2275261676" sldId="418"/>
        </pc:sldMkLst>
      </pc:sldChg>
      <pc:sldChg chg="add">
        <pc:chgData name="Caitlin Coleman" userId="96f87ca1-0e64-4ae8-8d77-98757b85df0b" providerId="ADAL" clId="{DDA6BCD5-DC0D-434C-93A0-51E2BCD25B34}" dt="2026-01-27T14:57:15.672" v="0"/>
        <pc:sldMkLst>
          <pc:docMk/>
          <pc:sldMk cId="4117114934" sldId="419"/>
        </pc:sldMkLst>
      </pc:sldChg>
      <pc:sldChg chg="add">
        <pc:chgData name="Caitlin Coleman" userId="96f87ca1-0e64-4ae8-8d77-98757b85df0b" providerId="ADAL" clId="{DDA6BCD5-DC0D-434C-93A0-51E2BCD25B34}" dt="2026-01-27T14:57:15.672" v="0"/>
        <pc:sldMkLst>
          <pc:docMk/>
          <pc:sldMk cId="1121135475" sldId="420"/>
        </pc:sldMkLst>
      </pc:sldChg>
      <pc:sldChg chg="add">
        <pc:chgData name="Caitlin Coleman" userId="96f87ca1-0e64-4ae8-8d77-98757b85df0b" providerId="ADAL" clId="{DDA6BCD5-DC0D-434C-93A0-51E2BCD25B34}" dt="2026-01-27T14:57:15.672" v="0"/>
        <pc:sldMkLst>
          <pc:docMk/>
          <pc:sldMk cId="3906529248" sldId="421"/>
        </pc:sldMkLst>
      </pc:sldChg>
      <pc:sldChg chg="modSp add mod">
        <pc:chgData name="Caitlin Coleman" userId="96f87ca1-0e64-4ae8-8d77-98757b85df0b" providerId="ADAL" clId="{DDA6BCD5-DC0D-434C-93A0-51E2BCD25B34}" dt="2026-01-27T14:57:32.605" v="3" actId="20577"/>
        <pc:sldMkLst>
          <pc:docMk/>
          <pc:sldMk cId="2101995614" sldId="422"/>
        </pc:sldMkLst>
        <pc:spChg chg="mod">
          <ac:chgData name="Caitlin Coleman" userId="96f87ca1-0e64-4ae8-8d77-98757b85df0b" providerId="ADAL" clId="{DDA6BCD5-DC0D-434C-93A0-51E2BCD25B34}" dt="2026-01-27T14:57:32.605" v="3" actId="20577"/>
          <ac:spMkLst>
            <pc:docMk/>
            <pc:sldMk cId="2101995614" sldId="422"/>
            <ac:spMk id="26" creationId="{00000000-0000-0000-0000-000000000000}"/>
          </ac:spMkLst>
        </pc:spChg>
      </pc:sldChg>
      <pc:sldChg chg="modSp add mod">
        <pc:chgData name="Caitlin Coleman" userId="96f87ca1-0e64-4ae8-8d77-98757b85df0b" providerId="ADAL" clId="{DDA6BCD5-DC0D-434C-93A0-51E2BCD25B34}" dt="2026-01-27T14:57:37.558" v="5" actId="20577"/>
        <pc:sldMkLst>
          <pc:docMk/>
          <pc:sldMk cId="3688505201" sldId="423"/>
        </pc:sldMkLst>
        <pc:spChg chg="mod">
          <ac:chgData name="Caitlin Coleman" userId="96f87ca1-0e64-4ae8-8d77-98757b85df0b" providerId="ADAL" clId="{DDA6BCD5-DC0D-434C-93A0-51E2BCD25B34}" dt="2026-01-27T14:57:37.558" v="5" actId="20577"/>
          <ac:spMkLst>
            <pc:docMk/>
            <pc:sldMk cId="3688505201" sldId="423"/>
            <ac:spMk id="26" creationId="{00000000-0000-0000-0000-000000000000}"/>
          </ac:spMkLst>
        </pc:spChg>
      </pc:sldChg>
      <pc:sldChg chg="add">
        <pc:chgData name="Caitlin Coleman" userId="96f87ca1-0e64-4ae8-8d77-98757b85df0b" providerId="ADAL" clId="{DDA6BCD5-DC0D-434C-93A0-51E2BCD25B34}" dt="2026-01-27T14:57:15.672" v="0"/>
        <pc:sldMkLst>
          <pc:docMk/>
          <pc:sldMk cId="1590644175" sldId="424"/>
        </pc:sldMkLst>
      </pc:sldChg>
      <pc:sldChg chg="add">
        <pc:chgData name="Caitlin Coleman" userId="96f87ca1-0e64-4ae8-8d77-98757b85df0b" providerId="ADAL" clId="{DDA6BCD5-DC0D-434C-93A0-51E2BCD25B34}" dt="2026-01-27T14:57:15.672" v="0"/>
        <pc:sldMkLst>
          <pc:docMk/>
          <pc:sldMk cId="3383769217" sldId="425"/>
        </pc:sldMkLst>
      </pc:sldChg>
      <pc:sldChg chg="add">
        <pc:chgData name="Caitlin Coleman" userId="96f87ca1-0e64-4ae8-8d77-98757b85df0b" providerId="ADAL" clId="{DDA6BCD5-DC0D-434C-93A0-51E2BCD25B34}" dt="2026-01-27T14:57:15.672" v="0"/>
        <pc:sldMkLst>
          <pc:docMk/>
          <pc:sldMk cId="3458707597" sldId="426"/>
        </pc:sldMkLst>
      </pc:sldChg>
      <pc:sldChg chg="modSp add mod">
        <pc:chgData name="Caitlin Coleman" userId="96f87ca1-0e64-4ae8-8d77-98757b85df0b" providerId="ADAL" clId="{DDA6BCD5-DC0D-434C-93A0-51E2BCD25B34}" dt="2026-01-27T14:57:45.989" v="6" actId="20577"/>
        <pc:sldMkLst>
          <pc:docMk/>
          <pc:sldMk cId="1294017624" sldId="427"/>
        </pc:sldMkLst>
        <pc:spChg chg="mod">
          <ac:chgData name="Caitlin Coleman" userId="96f87ca1-0e64-4ae8-8d77-98757b85df0b" providerId="ADAL" clId="{DDA6BCD5-DC0D-434C-93A0-51E2BCD25B34}" dt="2026-01-27T14:57:45.989" v="6" actId="20577"/>
          <ac:spMkLst>
            <pc:docMk/>
            <pc:sldMk cId="1294017624" sldId="427"/>
            <ac:spMk id="26" creationId="{00000000-0000-0000-0000-000000000000}"/>
          </ac:spMkLst>
        </pc:spChg>
      </pc:sldChg>
      <pc:sldChg chg="add">
        <pc:chgData name="Caitlin Coleman" userId="96f87ca1-0e64-4ae8-8d77-98757b85df0b" providerId="ADAL" clId="{DDA6BCD5-DC0D-434C-93A0-51E2BCD25B34}" dt="2026-01-27T14:57:15.672" v="0"/>
        <pc:sldMkLst>
          <pc:docMk/>
          <pc:sldMk cId="2439389448" sldId="42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086B15-2192-4A04-96C3-17AAFD40741D}"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923A9B-3E48-4386-96AE-B160FF95BAFF}" type="slidenum">
              <a:rPr lang="en-US" smtClean="0"/>
              <a:t>‹#›</a:t>
            </a:fld>
            <a:endParaRPr lang="en-US"/>
          </a:p>
        </p:txBody>
      </p:sp>
    </p:spTree>
    <p:extLst>
      <p:ext uri="{BB962C8B-B14F-4D97-AF65-F5344CB8AC3E}">
        <p14:creationId xmlns:p14="http://schemas.microsoft.com/office/powerpoint/2010/main" val="2346317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Banks and money are intertwined. Most money is not just in the form of bank accounts; the banking system can literally create money through the process of making loans.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95823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Singleton Bank has $10 million in deposits and no loans, so all $10 million is in reserves. Federal Reserve has a reserve requirement of 10%, so Singleton must keep $1 million in reserves and can loan the rest (to earn interest payments). Singleton loans $9 million to Rico’s Auto Supply, so the bank now has $10 million in deposits, $1 million in reserves and $9 million in assets (the loan is an asset because it will generate interest income).  Rico deposits the loan into an account at First National Bank, whose deposits and reserves now rise by $9 million.</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2923A9B-3E48-4386-96AE-B160FF95BAF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91390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Making loans that are deposited into a demand deposit account increases the M1 money supply. The money supply is now $19 million: $10 million in deposits in Singleton Bank and $9 million in deposits at First National. In this example so far, bank lending has expanded the money supply by $9 million.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2923A9B-3E48-4386-96AE-B160FF95BAF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44300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all banks loan out their excess reserves, the money supply will expand. The money multiplier tells us how many times a loan will be multiplied as it is spent in the economy and redeposited into other banks. Money multiplier = 1/reserve requirement</a:t>
            </a:r>
          </a:p>
          <a:p>
            <a:r>
              <a:rPr lang="en-US" dirty="0"/>
              <a:t>The money multiplier formula determines the amount of money that the system can create. Change in money supply= 1/reserve requirement*change in excess reserves. In the Singleton Bank example, 1/.10 = 10 x $9 million = $90 million is generated.</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2923A9B-3E48-4386-96AE-B160FF95BAF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7917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reserve requirement is 20%, and the banking system has $1,000 in deposits and reserves, by how much can the money supply change?</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2923A9B-3E48-4386-96AE-B160FF95BAF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63236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reserve requirement is 20%, and the banking system has $1,000 in deposits and reserves, by how much can the money supply change?</a:t>
            </a:r>
          </a:p>
          <a:p>
            <a:r>
              <a:rPr lang="en-US" dirty="0"/>
              <a:t>For deposits of $1,000, with a 20% reserve requirement, $200 are required reserves, and $800 are excess reserves. The change in the M1 money supply is $4,000.</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2923A9B-3E48-4386-96AE-B160FF95BAF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016746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money multiplier will depend on the proportion of reserves that the Federal Reserve Bank requires banks to hold. During recessions, banks are likely to hold a higher proportion of reserves because they fear that customers are less likely to repay loans. The process of how banks create money shows that the quantity of money in an economy is closely linked to the quantity of lending or credit in the economy. The money multiplier depends on people redepositing the money that they receive in the banking system.</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2923A9B-3E48-4386-96AE-B160FF95BAF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142715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Low-income countries have what economists sometimes refer to as "mattress savings," or money that people are hiding in their homes because they do not trust banks. When mattress savings in an economy are substantial, banks cannot lend those funds, and the money multiplier cannot operate as effectively. </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2923A9B-3E48-4386-96AE-B160FF95BAF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085696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2923A9B-3E48-4386-96AE-B160FF95BAF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5997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524000" y="2526241"/>
            <a:ext cx="9144000"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How Banks Create Money</a:t>
            </a:r>
          </a:p>
        </p:txBody>
      </p:sp>
      <p:cxnSp>
        <p:nvCxnSpPr>
          <p:cNvPr id="14" name="Straight Connector 13">
            <a:extLst>
              <a:ext uri="{C183D7F6-B498-43B3-948B-1728B52AA6E4}">
                <adec:decorative xmlns:adec="http://schemas.microsoft.com/office/drawing/2017/decorative" val="1"/>
              </a:ext>
            </a:extLst>
          </p:cNvPr>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2876809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Money and Banks: Benefits and Dangers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Rectangle 15">
            <a:extLst>
              <a:ext uri="{C183D7F6-B498-43B3-948B-1728B52AA6E4}">
                <adec:decorative xmlns:adec="http://schemas.microsoft.com/office/drawing/2017/decorative" val="1"/>
              </a:ext>
            </a:extLst>
          </p:cNvPr>
          <p:cNvSpPr/>
          <p:nvPr/>
        </p:nvSpPr>
        <p:spPr>
          <a:xfrm>
            <a:off x="2291769" y="1943272"/>
            <a:ext cx="3763002" cy="32520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C183D7F6-B498-43B3-948B-1728B52AA6E4}">
                <adec:decorative xmlns:adec="http://schemas.microsoft.com/office/drawing/2017/decorative" val="1"/>
              </a:ext>
            </a:extLst>
          </p:cNvPr>
          <p:cNvSpPr/>
          <p:nvPr/>
        </p:nvSpPr>
        <p:spPr>
          <a:xfrm>
            <a:off x="6137229" y="1943272"/>
            <a:ext cx="3763002" cy="32520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022538EE-C251-4F73-ADD2-C5FD8C8B2AFD}"/>
              </a:ext>
            </a:extLst>
          </p:cNvPr>
          <p:cNvSpPr txBox="1"/>
          <p:nvPr/>
        </p:nvSpPr>
        <p:spPr>
          <a:xfrm>
            <a:off x="3606753" y="1450453"/>
            <a:ext cx="1133033" cy="400110"/>
          </a:xfrm>
          <a:prstGeom prst="rect">
            <a:avLst/>
          </a:prstGeom>
          <a:solidFill>
            <a:srgbClr val="62798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Benefits</a:t>
            </a:r>
          </a:p>
        </p:txBody>
      </p:sp>
      <p:sp>
        <p:nvSpPr>
          <p:cNvPr id="11" name="TextBox 10"/>
          <p:cNvSpPr txBox="1"/>
          <p:nvPr/>
        </p:nvSpPr>
        <p:spPr>
          <a:xfrm>
            <a:off x="2637134" y="2801207"/>
            <a:ext cx="2996833" cy="1323439"/>
          </a:xfrm>
          <a:prstGeom prst="rect">
            <a:avLst/>
          </a:prstGeom>
          <a:solidFill>
            <a:srgbClr val="627981"/>
          </a:solidFill>
        </p:spPr>
        <p:txBody>
          <a:bodyPr wrap="square" rtlCol="0" anchor="ctr">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Money helps modern economies function.</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Banking makes money more effective.</a:t>
            </a:r>
          </a:p>
        </p:txBody>
      </p:sp>
      <p:sp>
        <p:nvSpPr>
          <p:cNvPr id="22" name="Oval 21"/>
          <p:cNvSpPr/>
          <p:nvPr/>
        </p:nvSpPr>
        <p:spPr>
          <a:xfrm>
            <a:off x="5753098" y="3141094"/>
            <a:ext cx="677616" cy="729753"/>
          </a:xfrm>
          <a:prstGeom prst="ellipse">
            <a:avLst/>
          </a:prstGeom>
          <a:solidFill>
            <a:srgbClr val="62798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vs.</a:t>
            </a:r>
          </a:p>
        </p:txBody>
      </p:sp>
      <p:sp>
        <p:nvSpPr>
          <p:cNvPr id="15" name="TextBox 14">
            <a:extLst>
              <a:ext uri="{FF2B5EF4-FFF2-40B4-BE49-F238E27FC236}">
                <a16:creationId xmlns:a16="http://schemas.microsoft.com/office/drawing/2014/main" id="{EE0CC65E-A91F-4827-B833-5335026341CF}"/>
              </a:ext>
            </a:extLst>
          </p:cNvPr>
          <p:cNvSpPr txBox="1"/>
          <p:nvPr/>
        </p:nvSpPr>
        <p:spPr>
          <a:xfrm>
            <a:off x="7452216" y="1446982"/>
            <a:ext cx="1133033" cy="400110"/>
          </a:xfrm>
          <a:prstGeom prst="rect">
            <a:avLst/>
          </a:prstGeom>
          <a:solidFill>
            <a:srgbClr val="62798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Dangers</a:t>
            </a:r>
          </a:p>
        </p:txBody>
      </p:sp>
      <p:sp>
        <p:nvSpPr>
          <p:cNvPr id="12" name="TextBox 11"/>
          <p:cNvSpPr txBox="1"/>
          <p:nvPr/>
        </p:nvSpPr>
        <p:spPr>
          <a:xfrm>
            <a:off x="6513172" y="2536473"/>
            <a:ext cx="2996833" cy="1938992"/>
          </a:xfrm>
          <a:prstGeom prst="rect">
            <a:avLst/>
          </a:prstGeom>
          <a:solidFill>
            <a:srgbClr val="627981"/>
          </a:solidFill>
        </p:spPr>
        <p:txBody>
          <a:bodyPr wrap="square" rtlCol="0" anchor="ctr">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banks aren’t working well, there will be a decline in transactions.</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banks are under financial stress, loans become less available.</a:t>
            </a:r>
          </a:p>
        </p:txBody>
      </p:sp>
    </p:spTree>
    <p:extLst>
      <p:ext uri="{BB962C8B-B14F-4D97-AF65-F5344CB8AC3E}">
        <p14:creationId xmlns:p14="http://schemas.microsoft.com/office/powerpoint/2010/main" val="34587075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4708981"/>
          </a:xfrm>
          <a:prstGeom prst="rect">
            <a:avLst/>
          </a:prstGeom>
          <a:solidFill>
            <a:srgbClr val="627981"/>
          </a:solidFill>
        </p:spPr>
        <p:txBody>
          <a:bodyPr wrap="square" rtlCol="0" anchor="ct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We define the money multiplier as the quantity of money that the banking system can generate from each $1 of bank reserves.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The formula for calculating the multiplier is: 1∕reserve requirement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The reserve requirement is the fraction of deposits that the bank must hold as reserves.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The quantity of money in an economy and the quantity of credit for loans are inextricably intertwined.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The network of banks making loans, people making deposits, and banks making more loans creates much of the money in an economy.</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p:txBody>
      </p:sp>
    </p:spTree>
    <p:extLst>
      <p:ext uri="{BB962C8B-B14F-4D97-AF65-F5344CB8AC3E}">
        <p14:creationId xmlns:p14="http://schemas.microsoft.com/office/powerpoint/2010/main" val="1294017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2439389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Introduction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Banks and money are intertwined. Most money is not just in the form of bank accounts; the banking system can literally create money through the process of making loans.">
            <a:extLst>
              <a:ext uri="{FF2B5EF4-FFF2-40B4-BE49-F238E27FC236}">
                <a16:creationId xmlns:a16="http://schemas.microsoft.com/office/drawing/2014/main" id="{F206F903-0E48-4B2D-831E-FF1BD1ADBE8A}"/>
              </a:ext>
            </a:extLst>
          </p:cNvPr>
          <p:cNvGrpSpPr/>
          <p:nvPr/>
        </p:nvGrpSpPr>
        <p:grpSpPr>
          <a:xfrm>
            <a:off x="2066921" y="1433251"/>
            <a:ext cx="8058154" cy="1050355"/>
            <a:chOff x="542923" y="1736761"/>
            <a:chExt cx="8058154" cy="105035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771453"/>
              <a:ext cx="8058154" cy="1015663"/>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Banks and money are intertwined. Most money is not just in the form of bank accounts; the banking system can literally create money through the process of making loans.</a:t>
              </a:r>
            </a:p>
          </p:txBody>
        </p:sp>
      </p:grpSp>
      <p:pic>
        <p:nvPicPr>
          <p:cNvPr id="5" name="Picture 4" descr="A man and a woman shaking hands in an office wearing business attire">
            <a:extLst>
              <a:ext uri="{FF2B5EF4-FFF2-40B4-BE49-F238E27FC236}">
                <a16:creationId xmlns:a16="http://schemas.microsoft.com/office/drawing/2014/main" id="{CD1092E0-0A43-4E77-AC1D-20F33C141D0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61337" y="2729213"/>
            <a:ext cx="5469321" cy="3646214"/>
          </a:xfrm>
          <a:prstGeom prst="rect">
            <a:avLst/>
          </a:prstGeom>
        </p:spPr>
      </p:pic>
    </p:spTree>
    <p:extLst>
      <p:ext uri="{BB962C8B-B14F-4D97-AF65-F5344CB8AC3E}">
        <p14:creationId xmlns:p14="http://schemas.microsoft.com/office/powerpoint/2010/main" val="2275261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Money Creation by a Single Bank</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964324" y="1491587"/>
            <a:ext cx="10263351" cy="4093428"/>
          </a:xfrm>
          <a:prstGeom prst="rect">
            <a:avLst/>
          </a:prstGeom>
          <a:solidFill>
            <a:srgbClr val="62798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1. Singleton Bank has $10 million in deposits and no loans, so all $10 million is in reserves.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2. Federal Reserve has a reserve requirement of 10%, so Singleton must keep $1 million in reserves and can loan the rest (to earn interest payments).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3. Singleton loans $9 million to Rico’s Auto Supply, so the bank now has $10 million in deposits, $1 million in reserves, and $9 million in loans (the loan is an asset because it will generate interest income).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4. Rico deposits the loan into an account at First National Bank, whose deposits and reserves now rise by $9 million.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7114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Money Creation by a Single Bank</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Making loans that are deposited into a demand deposit account increases the M1 money supply.">
            <a:extLst>
              <a:ext uri="{FF2B5EF4-FFF2-40B4-BE49-F238E27FC236}">
                <a16:creationId xmlns:a16="http://schemas.microsoft.com/office/drawing/2014/main" id="{DD96DA2F-CFAB-4534-B53C-EB2FD3D7A4FB}"/>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Making loans that are deposited into a demand deposit account increases the M1 money supply.</a:t>
              </a:r>
            </a:p>
          </p:txBody>
        </p:sp>
      </p:grpSp>
      <p:grpSp>
        <p:nvGrpSpPr>
          <p:cNvPr id="19" name="Group 18" descr="The money supply is now $19 million: $10 million in deposits in Singleton Bank and $9 million in deposits at First National.">
            <a:extLst>
              <a:ext uri="{FF2B5EF4-FFF2-40B4-BE49-F238E27FC236}">
                <a16:creationId xmlns:a16="http://schemas.microsoft.com/office/drawing/2014/main" id="{A96AF4EA-1F01-46EF-BE64-5754AAC559DD}"/>
              </a:ext>
            </a:extLst>
          </p:cNvPr>
          <p:cNvGrpSpPr/>
          <p:nvPr/>
        </p:nvGrpSpPr>
        <p:grpSpPr>
          <a:xfrm>
            <a:off x="2066922" y="245676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A657EED-2B4D-44EB-A523-D7179F8D5ED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2C9702D6-B791-4BA1-BD98-BED8A2FAB347}"/>
                </a:ext>
              </a:extLst>
            </p:cNvPr>
            <p:cNvSpPr txBox="1"/>
            <p:nvPr/>
          </p:nvSpPr>
          <p:spPr>
            <a:xfrm>
              <a:off x="558421" y="1795588"/>
              <a:ext cx="7776575"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money supply is now $19 million: $10 million in deposits in Singleton Bank and $9 million in deposits at First National.</a:t>
              </a:r>
            </a:p>
          </p:txBody>
        </p:sp>
      </p:grpSp>
      <p:grpSp>
        <p:nvGrpSpPr>
          <p:cNvPr id="22" name="Group 21" descr="In this example so far, bank lending has expanded the money supply by $9 million.">
            <a:extLst>
              <a:ext uri="{FF2B5EF4-FFF2-40B4-BE49-F238E27FC236}">
                <a16:creationId xmlns:a16="http://schemas.microsoft.com/office/drawing/2014/main" id="{D3B95326-DF3B-4D30-BC8C-BC7040ED390C}"/>
              </a:ext>
            </a:extLst>
          </p:cNvPr>
          <p:cNvGrpSpPr/>
          <p:nvPr/>
        </p:nvGrpSpPr>
        <p:grpSpPr>
          <a:xfrm>
            <a:off x="2066922" y="3345930"/>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E1AA7C53-D36B-4CE1-8D39-2DF0B5113D4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1E605808-6AA8-4F58-A98D-6F72E92AAFBF}"/>
                </a:ext>
              </a:extLst>
            </p:cNvPr>
            <p:cNvSpPr txBox="1"/>
            <p:nvPr/>
          </p:nvSpPr>
          <p:spPr>
            <a:xfrm>
              <a:off x="542923" y="1767420"/>
              <a:ext cx="8058154"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this example so far, bank lending has expanded the money supply by $9 million.</a:t>
              </a:r>
            </a:p>
          </p:txBody>
        </p:sp>
      </p:grpSp>
    </p:spTree>
    <p:extLst>
      <p:ext uri="{BB962C8B-B14F-4D97-AF65-F5344CB8AC3E}">
        <p14:creationId xmlns:p14="http://schemas.microsoft.com/office/powerpoint/2010/main" val="1121135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Money Multiplier and a Multibank System</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If all banks loan out their excess reserves, the money supply will expand. The money multiplier tells us how many times a loan will be multiplied as it is spent in the economy and redeposited into other banks. money multiplier equals 1 divided by reserve requirement. The money multiplier formula determines the amount of money that the system can create. change in M1 money supply equals 1 divided by reserve requirement multiplied by change in excess reserves. In the Singleton Bank example, 1 divided by .10 equals 10 multiplied by $9 million equals $90 million is generated.">
            <a:extLst>
              <a:ext uri="{FF2B5EF4-FFF2-40B4-BE49-F238E27FC236}">
                <a16:creationId xmlns:a16="http://schemas.microsoft.com/office/drawing/2014/main" id="{452DDD12-6AC0-3731-DEE5-4ACBEC8578BD}"/>
              </a:ext>
            </a:extLst>
          </p:cNvPr>
          <p:cNvPicPr>
            <a:picLocks noChangeAspect="1"/>
          </p:cNvPicPr>
          <p:nvPr/>
        </p:nvPicPr>
        <p:blipFill>
          <a:blip r:embed="rId3"/>
          <a:stretch>
            <a:fillRect/>
          </a:stretch>
        </p:blipFill>
        <p:spPr>
          <a:xfrm>
            <a:off x="953877" y="1296616"/>
            <a:ext cx="10284245" cy="4883464"/>
          </a:xfrm>
          <a:prstGeom prst="rect">
            <a:avLst/>
          </a:prstGeom>
        </p:spPr>
      </p:pic>
    </p:spTree>
    <p:extLst>
      <p:ext uri="{BB962C8B-B14F-4D97-AF65-F5344CB8AC3E}">
        <p14:creationId xmlns:p14="http://schemas.microsoft.com/office/powerpoint/2010/main" val="3906529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If the reserve requirement is 20%, and the banking system has $1,000 in deposits and reserves, by how much can the money supply change?">
            <a:extLst>
              <a:ext uri="{FF2B5EF4-FFF2-40B4-BE49-F238E27FC236}">
                <a16:creationId xmlns:a16="http://schemas.microsoft.com/office/drawing/2014/main" id="{DD96DA2F-CFAB-4534-B53C-EB2FD3D7A4FB}"/>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707886"/>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reserve requirement is 20%, and the banking system has $1,000 in deposits and reserves, by how much can the money supply change?</a:t>
              </a:r>
            </a:p>
          </p:txBody>
        </p:sp>
      </p:grpSp>
      <p:pic>
        <p:nvPicPr>
          <p:cNvPr id="6" name="Picture 5" descr="A person counting money on a desk with a notebook and pen">
            <a:extLst>
              <a:ext uri="{FF2B5EF4-FFF2-40B4-BE49-F238E27FC236}">
                <a16:creationId xmlns:a16="http://schemas.microsoft.com/office/drawing/2014/main" id="{D528F4C4-1586-43EE-9356-DEC7585BD6B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90394" y="2727782"/>
            <a:ext cx="5611210" cy="3740807"/>
          </a:xfrm>
          <a:prstGeom prst="rect">
            <a:avLst/>
          </a:prstGeom>
        </p:spPr>
      </p:pic>
    </p:spTree>
    <p:extLst>
      <p:ext uri="{BB962C8B-B14F-4D97-AF65-F5344CB8AC3E}">
        <p14:creationId xmlns:p14="http://schemas.microsoft.com/office/powerpoint/2010/main" val="21019956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If the reserve requirement is 20%, and the banking system has $1,000 in deposits and reserves, by how much can the money supply change?&#10;&#10;For deposits of $1,000, with a 20% reserve requirement, $200 are required reserves, and $800 are excess reserves.">
            <a:extLst>
              <a:ext uri="{FF2B5EF4-FFF2-40B4-BE49-F238E27FC236}">
                <a16:creationId xmlns:a16="http://schemas.microsoft.com/office/drawing/2014/main" id="{DD96DA2F-CFAB-4534-B53C-EB2FD3D7A4FB}"/>
              </a:ext>
            </a:extLst>
          </p:cNvPr>
          <p:cNvGrpSpPr/>
          <p:nvPr/>
        </p:nvGrpSpPr>
        <p:grpSpPr>
          <a:xfrm>
            <a:off x="2066922" y="1580912"/>
            <a:ext cx="8058154" cy="3998144"/>
            <a:chOff x="542923" y="1736761"/>
            <a:chExt cx="8058154" cy="3998144"/>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3931920"/>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reserve requirement is 20%, and the banking system has $1,000 in deposits and reserves, by how much can the money supply change?</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For deposits of $1,000, with a 20% reserve requirement, $200 are required reserves, and $800 are excess reserves.</a:t>
              </a:r>
            </a:p>
          </p:txBody>
        </p:sp>
      </p:grpSp>
      <p:pic>
        <p:nvPicPr>
          <p:cNvPr id="6" name="Picture 5" descr="Change in the M1 money supply equals 1 divided by 0.20 multiplied by $800. Change in the M1 money supply equals 5 multiplied by $800. Change in the M1 money supply equals $4,000.">
            <a:extLst>
              <a:ext uri="{FF2B5EF4-FFF2-40B4-BE49-F238E27FC236}">
                <a16:creationId xmlns:a16="http://schemas.microsoft.com/office/drawing/2014/main" id="{10BBCCB2-00CF-9946-4D97-F12FC63E3DEB}"/>
              </a:ext>
            </a:extLst>
          </p:cNvPr>
          <p:cNvPicPr>
            <a:picLocks noChangeAspect="1"/>
          </p:cNvPicPr>
          <p:nvPr/>
        </p:nvPicPr>
        <p:blipFill>
          <a:blip r:embed="rId3"/>
          <a:stretch>
            <a:fillRect/>
          </a:stretch>
        </p:blipFill>
        <p:spPr>
          <a:xfrm>
            <a:off x="3174733" y="3429000"/>
            <a:ext cx="5842532" cy="2047018"/>
          </a:xfrm>
          <a:prstGeom prst="rect">
            <a:avLst/>
          </a:prstGeom>
        </p:spPr>
      </p:pic>
    </p:spTree>
    <p:extLst>
      <p:ext uri="{BB962C8B-B14F-4D97-AF65-F5344CB8AC3E}">
        <p14:creationId xmlns:p14="http://schemas.microsoft.com/office/powerpoint/2010/main" val="3688505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Cautions about the Money Multiplier</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The money multiplier will depend on the proportion of reserves that the Federal Reserve Bank requires banks to hold.">
            <a:extLst>
              <a:ext uri="{FF2B5EF4-FFF2-40B4-BE49-F238E27FC236}">
                <a16:creationId xmlns:a16="http://schemas.microsoft.com/office/drawing/2014/main" id="{DD96DA2F-CFAB-4534-B53C-EB2FD3D7A4FB}"/>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money multiplier will depend on the proportion of reserves that the Federal Reserve Bank requires banks to hold.</a:t>
              </a:r>
            </a:p>
          </p:txBody>
        </p:sp>
      </p:grpSp>
      <p:grpSp>
        <p:nvGrpSpPr>
          <p:cNvPr id="19" name="Group 18" descr="During recessions, banks are likely to hold a higher proportion of reserves because they fear that customers are less likely to repay loans.">
            <a:extLst>
              <a:ext uri="{FF2B5EF4-FFF2-40B4-BE49-F238E27FC236}">
                <a16:creationId xmlns:a16="http://schemas.microsoft.com/office/drawing/2014/main" id="{A96AF4EA-1F01-46EF-BE64-5754AAC559DD}"/>
              </a:ext>
            </a:extLst>
          </p:cNvPr>
          <p:cNvGrpSpPr/>
          <p:nvPr/>
        </p:nvGrpSpPr>
        <p:grpSpPr>
          <a:xfrm>
            <a:off x="2066922" y="245676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1A657EED-2B4D-44EB-A523-D7179F8D5ED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2C9702D6-B791-4BA1-BD98-BED8A2FAB347}"/>
                </a:ext>
              </a:extLst>
            </p:cNvPr>
            <p:cNvSpPr txBox="1"/>
            <p:nvPr/>
          </p:nvSpPr>
          <p:spPr>
            <a:xfrm>
              <a:off x="558421" y="1795588"/>
              <a:ext cx="8042656"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During recessions, banks are likely to hold a higher proportion of reserves because they fear that customers are less likely to repay loans. </a:t>
              </a:r>
            </a:p>
          </p:txBody>
        </p:sp>
      </p:grpSp>
      <p:grpSp>
        <p:nvGrpSpPr>
          <p:cNvPr id="22" name="Group 21" descr="The process of how banks create money shows that the quantity of money in an economy is closely linked to the quantity of lending or credit in the economy.">
            <a:extLst>
              <a:ext uri="{FF2B5EF4-FFF2-40B4-BE49-F238E27FC236}">
                <a16:creationId xmlns:a16="http://schemas.microsoft.com/office/drawing/2014/main" id="{D3B95326-DF3B-4D30-BC8C-BC7040ED390C}"/>
              </a:ext>
            </a:extLst>
          </p:cNvPr>
          <p:cNvGrpSpPr/>
          <p:nvPr/>
        </p:nvGrpSpPr>
        <p:grpSpPr>
          <a:xfrm>
            <a:off x="2066922" y="3345930"/>
            <a:ext cx="8058154" cy="1046322"/>
            <a:chOff x="542923" y="1736761"/>
            <a:chExt cx="8058154" cy="1046322"/>
          </a:xfrm>
          <a:solidFill>
            <a:srgbClr val="627981"/>
          </a:solidFill>
        </p:grpSpPr>
        <p:sp>
          <p:nvSpPr>
            <p:cNvPr id="23" name="Rectangle 22">
              <a:extLst>
                <a:ext uri="{FF2B5EF4-FFF2-40B4-BE49-F238E27FC236}">
                  <a16:creationId xmlns:a16="http://schemas.microsoft.com/office/drawing/2014/main" id="{E1AA7C53-D36B-4CE1-8D39-2DF0B5113D4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1E605808-6AA8-4F58-A98D-6F72E92AAFBF}"/>
                </a:ext>
              </a:extLst>
            </p:cNvPr>
            <p:cNvSpPr txBox="1"/>
            <p:nvPr/>
          </p:nvSpPr>
          <p:spPr>
            <a:xfrm>
              <a:off x="542923" y="1767420"/>
              <a:ext cx="8058154"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process of how banks create money shows that the quantity of money in an economy is closely linked to the quantity of lending or credit in the economy.</a:t>
              </a:r>
            </a:p>
          </p:txBody>
        </p:sp>
      </p:grpSp>
      <p:grpSp>
        <p:nvGrpSpPr>
          <p:cNvPr id="16" name="Group 15" descr="The money multiplier depends on people redepositing the money that they receive in the banking system.">
            <a:extLst>
              <a:ext uri="{FF2B5EF4-FFF2-40B4-BE49-F238E27FC236}">
                <a16:creationId xmlns:a16="http://schemas.microsoft.com/office/drawing/2014/main" id="{3F84D359-61D6-47E9-8491-69C3AA5066B0}"/>
              </a:ext>
            </a:extLst>
          </p:cNvPr>
          <p:cNvGrpSpPr/>
          <p:nvPr/>
        </p:nvGrpSpPr>
        <p:grpSpPr>
          <a:xfrm>
            <a:off x="2066922" y="4478802"/>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D70A0E4C-828B-41FD-887B-342DB6A5105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AA66783E-7C05-40B5-AD5D-2C360BC01501}"/>
                </a:ext>
              </a:extLst>
            </p:cNvPr>
            <p:cNvSpPr txBox="1"/>
            <p:nvPr/>
          </p:nvSpPr>
          <p:spPr>
            <a:xfrm>
              <a:off x="542923" y="1767420"/>
              <a:ext cx="8058154"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money multiplier depends on people redepositing the money that they receive in the banking system.</a:t>
              </a:r>
            </a:p>
          </p:txBody>
        </p:sp>
      </p:grpSp>
    </p:spTree>
    <p:extLst>
      <p:ext uri="{BB962C8B-B14F-4D97-AF65-F5344CB8AC3E}">
        <p14:creationId xmlns:p14="http://schemas.microsoft.com/office/powerpoint/2010/main" val="1590644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Mattress Savings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Low-income countries have what economists sometimes refer to as &quot;mattress savings,&quot; or money that people are hiding in their homes because they do not trust banks. When mattress savings in an economy are substantial, banks cannot lend those funds, and the money multiplier cannot operate as effectively.">
            <a:extLst>
              <a:ext uri="{FF2B5EF4-FFF2-40B4-BE49-F238E27FC236}">
                <a16:creationId xmlns:a16="http://schemas.microsoft.com/office/drawing/2014/main" id="{DD96DA2F-CFAB-4534-B53C-EB2FD3D7A4FB}"/>
              </a:ext>
            </a:extLst>
          </p:cNvPr>
          <p:cNvGrpSpPr/>
          <p:nvPr/>
        </p:nvGrpSpPr>
        <p:grpSpPr>
          <a:xfrm>
            <a:off x="2066922" y="1580912"/>
            <a:ext cx="8058154" cy="1697440"/>
            <a:chOff x="542923" y="1736761"/>
            <a:chExt cx="8058154" cy="1697440"/>
          </a:xfrm>
          <a:solidFill>
            <a:srgbClr val="627981"/>
          </a:solidFill>
        </p:grpSpPr>
        <p:sp>
          <p:nvSpPr>
            <p:cNvPr id="17" name="Rectangle 16">
              <a:extLst>
                <a:ext uri="{FF2B5EF4-FFF2-40B4-BE49-F238E27FC236}">
                  <a16:creationId xmlns:a16="http://schemas.microsoft.com/office/drawing/2014/main" id="{0C57F947-20C7-44B8-ADE1-F00B890F47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0985BEC4-0A4C-4C84-A9C8-761D6A5AF5BA}"/>
                </a:ext>
              </a:extLst>
            </p:cNvPr>
            <p:cNvSpPr txBox="1"/>
            <p:nvPr/>
          </p:nvSpPr>
          <p:spPr>
            <a:xfrm>
              <a:off x="542923" y="1802985"/>
              <a:ext cx="8058154" cy="1631216"/>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Low-income countries have what economists sometimes refer to as "mattress savings," or money that people are hiding in their homes because they do not trust banks. When mattress savings in an economy are substantial, banks cannot lend those funds, and the money multiplier cannot operate as effectively. </a:t>
              </a:r>
            </a:p>
          </p:txBody>
        </p:sp>
      </p:grpSp>
    </p:spTree>
    <p:extLst>
      <p:ext uri="{BB962C8B-B14F-4D97-AF65-F5344CB8AC3E}">
        <p14:creationId xmlns:p14="http://schemas.microsoft.com/office/powerpoint/2010/main" val="33837692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4E43AE7-8C29-4D29-A42D-4369D831FFF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EEF2651-820D-4100-9EA7-7BC67CE7D94E}">
  <ds:schemaRefs>
    <ds:schemaRef ds:uri="http://schemas.microsoft.com/sharepoint/v3/contenttype/forms"/>
  </ds:schemaRefs>
</ds:datastoreItem>
</file>

<file path=customXml/itemProps3.xml><?xml version="1.0" encoding="utf-8"?>
<ds:datastoreItem xmlns:ds="http://schemas.openxmlformats.org/officeDocument/2006/customXml" ds:itemID="{38A24795-16F4-4FB5-8C94-FD701F4957C6}">
  <ds:schemaRefs>
    <ds:schemaRef ds:uri="http://schemas.openxmlformats.org/package/2006/metadata/core-properties"/>
    <ds:schemaRef ds:uri="fdab59f7-c3a7-48e5-acd8-618ce834776e"/>
    <ds:schemaRef ds:uri="http://purl.org/dc/elements/1.1/"/>
    <ds:schemaRef ds:uri="http://www.w3.org/XML/1998/namespace"/>
    <ds:schemaRef ds:uri="http://schemas.microsoft.com/office/2006/documentManagement/types"/>
    <ds:schemaRef ds:uri="http://purl.org/dc/terms/"/>
    <ds:schemaRef ds:uri="http://purl.org/dc/dcmitype/"/>
    <ds:schemaRef ds:uri="http://schemas.microsoft.com/office/2006/metadata/properties"/>
    <ds:schemaRef ds:uri="http://schemas.microsoft.com/office/infopath/2007/PartnerControls"/>
    <ds:schemaRef ds:uri="06d9c582-05c2-476b-83d2-72ab8b1380b2"/>
  </ds:schemaRefs>
</ds:datastoreItem>
</file>

<file path=docProps/app.xml><?xml version="1.0" encoding="utf-8"?>
<Properties xmlns="http://schemas.openxmlformats.org/officeDocument/2006/extended-properties" xmlns:vt="http://schemas.openxmlformats.org/officeDocument/2006/docPropsVTypes">
  <Template>Office Theme</Template>
  <TotalTime>1591</TotalTime>
  <Words>1191</Words>
  <Application>Microsoft Office PowerPoint</Application>
  <PresentationFormat>Widescreen</PresentationFormat>
  <Paragraphs>97</Paragraphs>
  <Slides>12</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Century Gothic</vt:lpstr>
      <vt:lpstr>Office Theme</vt:lpstr>
      <vt:lpstr>How Banks Create Money</vt:lpstr>
      <vt:lpstr>Introduction</vt:lpstr>
      <vt:lpstr>Money Creation by a Single Bank1</vt:lpstr>
      <vt:lpstr>Money Creation by a Single Bank2</vt:lpstr>
      <vt:lpstr>The Money Multiplier and a Multibank System</vt:lpstr>
      <vt:lpstr>On Your Own1</vt:lpstr>
      <vt:lpstr>On Your Own2</vt:lpstr>
      <vt:lpstr>Cautions about the Money Multiplier</vt:lpstr>
      <vt:lpstr>Mattress Savings</vt:lpstr>
      <vt:lpstr>Money and Banks: Benefits and Dangers</vt:lpstr>
      <vt:lpstr>Summary</vt:lpstr>
      <vt:lpstr>HAWKES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150</cp:revision>
  <dcterms:created xsi:type="dcterms:W3CDTF">2014-11-06T15:36:04Z</dcterms:created>
  <dcterms:modified xsi:type="dcterms:W3CDTF">2026-02-02T18:32:02Z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