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4"/>
  </p:sldMasterIdLst>
  <p:notesMasterIdLst>
    <p:notesMasterId r:id="rId20"/>
  </p:notesMasterIdLst>
  <p:sldIdLst>
    <p:sldId id="413" r:id="rId5"/>
    <p:sldId id="414" r:id="rId6"/>
    <p:sldId id="415" r:id="rId7"/>
    <p:sldId id="416" r:id="rId8"/>
    <p:sldId id="417" r:id="rId9"/>
    <p:sldId id="418" r:id="rId10"/>
    <p:sldId id="419" r:id="rId11"/>
    <p:sldId id="420" r:id="rId12"/>
    <p:sldId id="421" r:id="rId13"/>
    <p:sldId id="422" r:id="rId14"/>
    <p:sldId id="423" r:id="rId15"/>
    <p:sldId id="424" r:id="rId16"/>
    <p:sldId id="425" r:id="rId17"/>
    <p:sldId id="426" r:id="rId18"/>
    <p:sldId id="427"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itlin Coleman" initials="CC" lastIdx="18" clrIdx="0">
    <p:extLst>
      <p:ext uri="{19B8F6BF-5375-455C-9EA6-DF929625EA0E}">
        <p15:presenceInfo xmlns:p15="http://schemas.microsoft.com/office/powerpoint/2012/main" userId="S::cclark@hawkeslearning.com::96f87ca1-0e64-4ae8-8d77-98757b85df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C7D4CB"/>
    <a:srgbClr val="386546"/>
    <a:srgbClr val="314C57"/>
    <a:srgbClr val="F3EDE7"/>
    <a:srgbClr val="CCA49C"/>
    <a:srgbClr val="F2E2D2"/>
    <a:srgbClr val="318295"/>
    <a:srgbClr val="5A7E83"/>
    <a:srgbClr val="8856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63ED9C-DB38-4B5F-B68D-9BC2863BFD56}" v="5" dt="2026-02-02T18:30:58.7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80" autoAdjust="0"/>
    <p:restoredTop sz="85158" autoAdjust="0"/>
  </p:normalViewPr>
  <p:slideViewPr>
    <p:cSldViewPr snapToGrid="0">
      <p:cViewPr varScale="1">
        <p:scale>
          <a:sx n="67" d="100"/>
          <a:sy n="67" d="100"/>
        </p:scale>
        <p:origin x="1037"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itlin Coleman" userId="96f87ca1-0e64-4ae8-8d77-98757b85df0b" providerId="ADAL" clId="{DDA6BCD5-DC0D-434C-93A0-51E2BCD25B34}"/>
    <pc:docChg chg="addSld delSld modSld">
      <pc:chgData name="Caitlin Coleman" userId="96f87ca1-0e64-4ae8-8d77-98757b85df0b" providerId="ADAL" clId="{DDA6BCD5-DC0D-434C-93A0-51E2BCD25B34}" dt="2026-01-27T14:56:40.394" v="8" actId="20577"/>
      <pc:docMkLst>
        <pc:docMk/>
      </pc:docMkLst>
      <pc:sldChg chg="add">
        <pc:chgData name="Caitlin Coleman" userId="96f87ca1-0e64-4ae8-8d77-98757b85df0b" providerId="ADAL" clId="{DDA6BCD5-DC0D-434C-93A0-51E2BCD25B34}" dt="2026-01-27T14:55:56.937" v="1"/>
        <pc:sldMkLst>
          <pc:docMk/>
          <pc:sldMk cId="2288598470" sldId="413"/>
        </pc:sldMkLst>
      </pc:sldChg>
      <pc:sldChg chg="add">
        <pc:chgData name="Caitlin Coleman" userId="96f87ca1-0e64-4ae8-8d77-98757b85df0b" providerId="ADAL" clId="{DDA6BCD5-DC0D-434C-93A0-51E2BCD25B34}" dt="2026-01-27T14:55:56.937" v="1"/>
        <pc:sldMkLst>
          <pc:docMk/>
          <pc:sldMk cId="1318516027" sldId="414"/>
        </pc:sldMkLst>
      </pc:sldChg>
      <pc:sldChg chg="add">
        <pc:chgData name="Caitlin Coleman" userId="96f87ca1-0e64-4ae8-8d77-98757b85df0b" providerId="ADAL" clId="{DDA6BCD5-DC0D-434C-93A0-51E2BCD25B34}" dt="2026-01-27T14:55:56.937" v="1"/>
        <pc:sldMkLst>
          <pc:docMk/>
          <pc:sldMk cId="395558415" sldId="415"/>
        </pc:sldMkLst>
      </pc:sldChg>
      <pc:sldChg chg="add">
        <pc:chgData name="Caitlin Coleman" userId="96f87ca1-0e64-4ae8-8d77-98757b85df0b" providerId="ADAL" clId="{DDA6BCD5-DC0D-434C-93A0-51E2BCD25B34}" dt="2026-01-27T14:55:56.937" v="1"/>
        <pc:sldMkLst>
          <pc:docMk/>
          <pc:sldMk cId="858663098" sldId="416"/>
        </pc:sldMkLst>
      </pc:sldChg>
      <pc:sldChg chg="add">
        <pc:chgData name="Caitlin Coleman" userId="96f87ca1-0e64-4ae8-8d77-98757b85df0b" providerId="ADAL" clId="{DDA6BCD5-DC0D-434C-93A0-51E2BCD25B34}" dt="2026-01-27T14:55:56.937" v="1"/>
        <pc:sldMkLst>
          <pc:docMk/>
          <pc:sldMk cId="3746399750" sldId="417"/>
        </pc:sldMkLst>
      </pc:sldChg>
      <pc:sldChg chg="add">
        <pc:chgData name="Caitlin Coleman" userId="96f87ca1-0e64-4ae8-8d77-98757b85df0b" providerId="ADAL" clId="{DDA6BCD5-DC0D-434C-93A0-51E2BCD25B34}" dt="2026-01-27T14:55:56.937" v="1"/>
        <pc:sldMkLst>
          <pc:docMk/>
          <pc:sldMk cId="1322393344" sldId="418"/>
        </pc:sldMkLst>
      </pc:sldChg>
      <pc:sldChg chg="add">
        <pc:chgData name="Caitlin Coleman" userId="96f87ca1-0e64-4ae8-8d77-98757b85df0b" providerId="ADAL" clId="{DDA6BCD5-DC0D-434C-93A0-51E2BCD25B34}" dt="2026-01-27T14:55:56.937" v="1"/>
        <pc:sldMkLst>
          <pc:docMk/>
          <pc:sldMk cId="1939467841" sldId="419"/>
        </pc:sldMkLst>
      </pc:sldChg>
      <pc:sldChg chg="add">
        <pc:chgData name="Caitlin Coleman" userId="96f87ca1-0e64-4ae8-8d77-98757b85df0b" providerId="ADAL" clId="{DDA6BCD5-DC0D-434C-93A0-51E2BCD25B34}" dt="2026-01-27T14:55:56.937" v="1"/>
        <pc:sldMkLst>
          <pc:docMk/>
          <pc:sldMk cId="879405162" sldId="420"/>
        </pc:sldMkLst>
      </pc:sldChg>
      <pc:sldChg chg="add">
        <pc:chgData name="Caitlin Coleman" userId="96f87ca1-0e64-4ae8-8d77-98757b85df0b" providerId="ADAL" clId="{DDA6BCD5-DC0D-434C-93A0-51E2BCD25B34}" dt="2026-01-27T14:55:56.937" v="1"/>
        <pc:sldMkLst>
          <pc:docMk/>
          <pc:sldMk cId="620155447" sldId="421"/>
        </pc:sldMkLst>
      </pc:sldChg>
      <pc:sldChg chg="add">
        <pc:chgData name="Caitlin Coleman" userId="96f87ca1-0e64-4ae8-8d77-98757b85df0b" providerId="ADAL" clId="{DDA6BCD5-DC0D-434C-93A0-51E2BCD25B34}" dt="2026-01-27T14:55:56.937" v="1"/>
        <pc:sldMkLst>
          <pc:docMk/>
          <pc:sldMk cId="406631379" sldId="422"/>
        </pc:sldMkLst>
      </pc:sldChg>
      <pc:sldChg chg="add">
        <pc:chgData name="Caitlin Coleman" userId="96f87ca1-0e64-4ae8-8d77-98757b85df0b" providerId="ADAL" clId="{DDA6BCD5-DC0D-434C-93A0-51E2BCD25B34}" dt="2026-01-27T14:55:56.937" v="1"/>
        <pc:sldMkLst>
          <pc:docMk/>
          <pc:sldMk cId="1885666403" sldId="423"/>
        </pc:sldMkLst>
      </pc:sldChg>
      <pc:sldChg chg="modSp add mod">
        <pc:chgData name="Caitlin Coleman" userId="96f87ca1-0e64-4ae8-8d77-98757b85df0b" providerId="ADAL" clId="{DDA6BCD5-DC0D-434C-93A0-51E2BCD25B34}" dt="2026-01-27T14:56:28.784" v="5" actId="20577"/>
        <pc:sldMkLst>
          <pc:docMk/>
          <pc:sldMk cId="2897541535" sldId="424"/>
        </pc:sldMkLst>
        <pc:spChg chg="mod">
          <ac:chgData name="Caitlin Coleman" userId="96f87ca1-0e64-4ae8-8d77-98757b85df0b" providerId="ADAL" clId="{DDA6BCD5-DC0D-434C-93A0-51E2BCD25B34}" dt="2026-01-27T14:56:28.784" v="5" actId="20577"/>
          <ac:spMkLst>
            <pc:docMk/>
            <pc:sldMk cId="2897541535" sldId="424"/>
            <ac:spMk id="26" creationId="{00000000-0000-0000-0000-000000000000}"/>
          </ac:spMkLst>
        </pc:spChg>
      </pc:sldChg>
      <pc:sldChg chg="modSp add mod">
        <pc:chgData name="Caitlin Coleman" userId="96f87ca1-0e64-4ae8-8d77-98757b85df0b" providerId="ADAL" clId="{DDA6BCD5-DC0D-434C-93A0-51E2BCD25B34}" dt="2026-01-27T14:56:33.930" v="7" actId="20577"/>
        <pc:sldMkLst>
          <pc:docMk/>
          <pc:sldMk cId="1973322924" sldId="425"/>
        </pc:sldMkLst>
        <pc:spChg chg="mod">
          <ac:chgData name="Caitlin Coleman" userId="96f87ca1-0e64-4ae8-8d77-98757b85df0b" providerId="ADAL" clId="{DDA6BCD5-DC0D-434C-93A0-51E2BCD25B34}" dt="2026-01-27T14:56:33.930" v="7" actId="20577"/>
          <ac:spMkLst>
            <pc:docMk/>
            <pc:sldMk cId="1973322924" sldId="425"/>
            <ac:spMk id="26" creationId="{00000000-0000-0000-0000-000000000000}"/>
          </ac:spMkLst>
        </pc:spChg>
      </pc:sldChg>
      <pc:sldChg chg="modSp add mod">
        <pc:chgData name="Caitlin Coleman" userId="96f87ca1-0e64-4ae8-8d77-98757b85df0b" providerId="ADAL" clId="{DDA6BCD5-DC0D-434C-93A0-51E2BCD25B34}" dt="2026-01-27T14:56:40.394" v="8" actId="20577"/>
        <pc:sldMkLst>
          <pc:docMk/>
          <pc:sldMk cId="1017309345" sldId="426"/>
        </pc:sldMkLst>
        <pc:spChg chg="mod">
          <ac:chgData name="Caitlin Coleman" userId="96f87ca1-0e64-4ae8-8d77-98757b85df0b" providerId="ADAL" clId="{DDA6BCD5-DC0D-434C-93A0-51E2BCD25B34}" dt="2026-01-27T14:56:40.394" v="8" actId="20577"/>
          <ac:spMkLst>
            <pc:docMk/>
            <pc:sldMk cId="1017309345" sldId="426"/>
            <ac:spMk id="26" creationId="{00000000-0000-0000-0000-000000000000}"/>
          </ac:spMkLst>
        </pc:spChg>
      </pc:sldChg>
      <pc:sldChg chg="add">
        <pc:chgData name="Caitlin Coleman" userId="96f87ca1-0e64-4ae8-8d77-98757b85df0b" providerId="ADAL" clId="{DDA6BCD5-DC0D-434C-93A0-51E2BCD25B34}" dt="2026-01-27T14:56:07.076" v="2"/>
        <pc:sldMkLst>
          <pc:docMk/>
          <pc:sldMk cId="1907894456" sldId="42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406776-D105-4BD5-BD80-5601E6489BE7}" type="datetimeFigureOut">
              <a:rPr lang="en-US" smtClean="0"/>
              <a:t>2/2/2026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B15CB2-40DB-4464-9536-D1472F4C97DD}" type="slidenum">
              <a:rPr lang="en-US" smtClean="0"/>
              <a:t>‹#›</a:t>
            </a:fld>
            <a:endParaRPr lang="en-US"/>
          </a:p>
        </p:txBody>
      </p:sp>
    </p:spTree>
    <p:extLst>
      <p:ext uri="{BB962C8B-B14F-4D97-AF65-F5344CB8AC3E}">
        <p14:creationId xmlns:p14="http://schemas.microsoft.com/office/powerpoint/2010/main" val="1824026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Banks make it far easier for a complex economy to carry out the transactions that occur in goods, labor, and financial capital markets. Banks are critical intermediaries in payment systems, which can help an economy exchange goods, money, or other financial assets. Those with extra money that they would like to save can store their money in a bank. Those who want to borrow money can go directly to a bank rather than trying to find someone to lend them cash. Transaction costs are the costs associated with finding a lender or a borrower for this money; banks lower transaction costs.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40F3E7-A070-4DB1-B704-C35643C4A2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58235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risk of an unexpectedly high level of loan defaults can be especially difficult for banks because of its liabilities. The asset-liability time mismatch—the ability for customers to withdraw the bank's liabilities in the short term while repaying its assets in the long term—can cause severe problems for a bank. One strategy is for a bank to diversify its loans, which means lending to a variety of customers. Diversification of loans can help banks keep a positive net worth. However, if a recession occurs that touches many industries and geographic areas, diversification will not help.</a:t>
            </a: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8B15CB2-40DB-4464-9536-D1472F4C97D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0185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 is planning to start his own business, catering to fans who are tailgating before sports events. He needs $200,000 to rent a building, buy equipment for his kitchen, hire some employees, and buy food to prepare to sell. He is considering asking friends and family to lend him the money, but the most any individual is able to lend is $10,000. How can a financial intermediary be useful to Sam?</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8B15CB2-40DB-4464-9536-D1472F4C97D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88934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 is planning to start his own business, catering to fans who are tailgating before sports events. He needs $200,000 to rent a building, buy equipment for his kitchen, hire some employees, and buy food to prepare to sell. He is considering asking friends and family to lend him the money, but the most any individual is able to lend is $10,000. How can a financial intermediary be useful to Sam?</a:t>
            </a:r>
          </a:p>
          <a:p>
            <a:endParaRPr lang="en-US" dirty="0"/>
          </a:p>
          <a:p>
            <a:r>
              <a:rPr lang="en-US" dirty="0"/>
              <a:t>If Sam can borrow the entire $200,000 from a single bank, savings and loan, or credit union, his transaction costs of negotiating with at least twenty friends and family members will be reduced by a large amount. It’s possible that he might not be able to borrow all he needs from family and friends, but financial intermediaries have the funds necessary to make large loans.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8B15CB2-40DB-4464-9536-D1472F4C97D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5245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bank is a financial intermediary, which is an institution that operates between a saver who deposits money in a bank and a borrower who receives a loan from that institution. </a:t>
            </a:r>
            <a:r>
              <a:rPr lang="en-US" sz="1200" dirty="0"/>
              <a:t>Depository institutions accept money deposits and all the deposited funds mingle in one pool and are loaned out by the financial institution.</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40F3E7-A070-4DB1-B704-C35643C4A2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0172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Balance sheet: accounting tool that lists assets &amp; liabilities, also called a T-account because the list is in the shape of a T</a:t>
            </a:r>
          </a:p>
          <a:p>
            <a:r>
              <a:rPr lang="en-US" dirty="0"/>
              <a:t>Asset: something of value you own</a:t>
            </a:r>
          </a:p>
          <a:p>
            <a:r>
              <a:rPr lang="en-US" dirty="0"/>
              <a:t>Liability: something you owe</a:t>
            </a:r>
          </a:p>
          <a:p>
            <a:r>
              <a:rPr lang="en-US" dirty="0"/>
              <a:t>Net worth: assets minus liabilities</a:t>
            </a:r>
          </a:p>
          <a:p>
            <a:r>
              <a:rPr lang="en-US" dirty="0"/>
              <a:t>Bank capital: bank’s net worth</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8B15CB2-40DB-4464-9536-D1472F4C97D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1599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healthy bank will have a positive net worth, while a bankrupt bank will have a negative net worth. Either way, assets will always equal liabilities plus net worth.</a:t>
            </a:r>
          </a:p>
          <a:p>
            <a:r>
              <a:rPr lang="en-US" dirty="0"/>
              <a:t>Three types main types of assets for banks: loans, bonds, reserves</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8B15CB2-40DB-4464-9536-D1472F4C97D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3587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In the primary loan market, financial institutions make loans to borrowers. In the secondary loan market, financial institutions buy and sell loans.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40F3E7-A070-4DB1-B704-C35643C4A2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9111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Financial institutions consider many factors when deciding what they are willing to pay for a loan purchased in the secondary loan market. The greater the risk of the borrower not repaying the loan, the less a financial institution will be willing to pay to acquire the loan. If the original loan requires the borrower to pay a low interest rate, but current interest rates are relatively high, a financial institution will pay less to acquire the loan. If the original loan requires the borrower to pay a high interest rate, but current interest rates are relatively low, a financial institution will pay more to acquire the loan.</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40F3E7-A070-4DB1-B704-C35643C4A2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5227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Bonds are a common mechanism for borrowing used by the federal and local government, private companies, and nonprofit organizations. A bank takes some of the money it has received in deposits and uses the money to buy bonds, typically issued by the U.S. government. Government bonds are low-risk because the government is almost certain to pay off the bond, albeit at a low rate of interest.</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40F3E7-A070-4DB1-B704-C35643C4A2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2188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final entry under assets is reserves, which is money that the bank keeps on hand and does not lend or invest in bonds and thus does not have interest payments. The Federal Reserve requires that banks keep a certain percentage of depositors' money on reserve, called the reserve requirement.</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40F3E7-A070-4DB1-B704-C35643C4A2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3650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bank that is bankrupt will have a negative net worth, meaning its assets will be worth less than its liabilities. A well-run bank will assume that a small percentage of borrowers will default and factor these missing payments into its planning. The value of loans on a bank's balance sheet assumes a certain level of riskiness, so the calculations of the banks' expenses every year include a factor for loans that borrowers do not repay. Even if a bank expects a certain number of loan defaults, it will suffer if the number is greater than expected, as can happen during a recession.</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8B15CB2-40DB-4464-9536-D1472F4C97D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521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722843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18086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837828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373184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780599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8384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2/2/2026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89270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2/2/2026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5648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2/2/2026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866824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039337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61161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2/2/2026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07198973"/>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endParaRPr>
          </a:p>
        </p:txBody>
      </p:sp>
      <p:cxnSp>
        <p:nvCxnSpPr>
          <p:cNvPr id="11" name="Straight Connector 10">
            <a:extLst>
              <a:ext uri="{C183D7F6-B498-43B3-948B-1728B52AA6E4}">
                <adec:decorative xmlns:adec="http://schemas.microsoft.com/office/drawing/2017/decorative" val="1"/>
              </a:ext>
            </a:extLst>
          </p:cNvPr>
          <p:cNvCxnSpPr/>
          <p:nvPr/>
        </p:nvCxnSpPr>
        <p:spPr>
          <a:xfrm>
            <a:off x="3071447" y="2091430"/>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8"/>
          <p:cNvSpPr txBox="1">
            <a:spLocks noGrp="1"/>
          </p:cNvSpPr>
          <p:nvPr>
            <p:ph type="title" idx="4294967295"/>
          </p:nvPr>
        </p:nvSpPr>
        <p:spPr>
          <a:xfrm>
            <a:off x="1524000" y="2526241"/>
            <a:ext cx="9144000"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The Role of Banks</a:t>
            </a:r>
          </a:p>
        </p:txBody>
      </p:sp>
      <p:cxnSp>
        <p:nvCxnSpPr>
          <p:cNvPr id="14" name="Straight Connector 13">
            <a:extLst>
              <a:ext uri="{C183D7F6-B498-43B3-948B-1728B52AA6E4}">
                <adec:decorative xmlns:adec="http://schemas.microsoft.com/office/drawing/2017/decorative" val="1"/>
              </a:ext>
            </a:extLst>
          </p:cNvPr>
          <p:cNvCxnSpPr/>
          <p:nvPr/>
        </p:nvCxnSpPr>
        <p:spPr>
          <a:xfrm>
            <a:off x="3071447" y="4068137"/>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81648" y="320478"/>
            <a:ext cx="3565361" cy="553998"/>
          </a:xfrm>
          <a:prstGeom prst="rect">
            <a:avLst/>
          </a:prstGeom>
          <a:solidFill>
            <a:srgbClr val="5A7E83"/>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2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spTree>
    <p:extLst>
      <p:ext uri="{BB962C8B-B14F-4D97-AF65-F5344CB8AC3E}">
        <p14:creationId xmlns:p14="http://schemas.microsoft.com/office/powerpoint/2010/main" val="2288598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How Banks Go Bankrupt</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descr="A bank that is bankrupt will have a negative net worth, meaning its assets will be worth less than its liabilities.">
            <a:extLst>
              <a:ext uri="{FF2B5EF4-FFF2-40B4-BE49-F238E27FC236}">
                <a16:creationId xmlns:a16="http://schemas.microsoft.com/office/drawing/2014/main" id="{DFC0F2FD-AD40-4903-ADC9-99924200DBE2}"/>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0853256B-0879-49FC-9381-ABD97D9CEB1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6902E943-97A3-4E48-A78D-828758BA190C}"/>
                </a:ext>
              </a:extLst>
            </p:cNvPr>
            <p:cNvSpPr txBox="1"/>
            <p:nvPr/>
          </p:nvSpPr>
          <p:spPr>
            <a:xfrm>
              <a:off x="542923" y="1802985"/>
              <a:ext cx="8058154"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 bank that is bankrupt will have a negative net worth, meaning its assets will be worth less than its liabilities.</a:t>
              </a:r>
            </a:p>
          </p:txBody>
        </p:sp>
      </p:grpSp>
      <p:grpSp>
        <p:nvGrpSpPr>
          <p:cNvPr id="12" name="Group 11" descr="A well-run bank will assume that a small percentage of borrowers will default and factor these missing payments into its planning.">
            <a:extLst>
              <a:ext uri="{FF2B5EF4-FFF2-40B4-BE49-F238E27FC236}">
                <a16:creationId xmlns:a16="http://schemas.microsoft.com/office/drawing/2014/main" id="{F7622468-496F-428E-97DD-BB02B639BFD6}"/>
              </a:ext>
            </a:extLst>
          </p:cNvPr>
          <p:cNvGrpSpPr/>
          <p:nvPr/>
        </p:nvGrpSpPr>
        <p:grpSpPr>
          <a:xfrm>
            <a:off x="2066922" y="2456766"/>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98ECD3D3-3091-439D-98C9-A3BA42AAB79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10139AE6-1550-410F-9A44-0311A9075283}"/>
                </a:ext>
              </a:extLst>
            </p:cNvPr>
            <p:cNvSpPr txBox="1"/>
            <p:nvPr/>
          </p:nvSpPr>
          <p:spPr>
            <a:xfrm>
              <a:off x="558421" y="1795588"/>
              <a:ext cx="7776575"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 well-run bank will assume that a small percentage of borrowers will default and factor these missing payments into its planning.</a:t>
              </a:r>
            </a:p>
          </p:txBody>
        </p:sp>
      </p:grpSp>
      <p:grpSp>
        <p:nvGrpSpPr>
          <p:cNvPr id="16" name="Group 15" descr="The value of loans on a bank's balance sheet assumes a certain level of riskiness, so the calculations of the bank’s expenses every year include a factor for loans that borrowers do not repay.">
            <a:extLst>
              <a:ext uri="{FF2B5EF4-FFF2-40B4-BE49-F238E27FC236}">
                <a16:creationId xmlns:a16="http://schemas.microsoft.com/office/drawing/2014/main" id="{F18E4DCC-E30F-4C50-928E-D8661A2BCCBA}"/>
              </a:ext>
            </a:extLst>
          </p:cNvPr>
          <p:cNvGrpSpPr/>
          <p:nvPr/>
        </p:nvGrpSpPr>
        <p:grpSpPr>
          <a:xfrm>
            <a:off x="2066922" y="3345930"/>
            <a:ext cx="8058154" cy="1046322"/>
            <a:chOff x="542923" y="1736761"/>
            <a:chExt cx="8058154" cy="1046322"/>
          </a:xfrm>
          <a:solidFill>
            <a:srgbClr val="627981"/>
          </a:solidFill>
        </p:grpSpPr>
        <p:sp>
          <p:nvSpPr>
            <p:cNvPr id="17" name="Rectangle 16">
              <a:extLst>
                <a:ext uri="{FF2B5EF4-FFF2-40B4-BE49-F238E27FC236}">
                  <a16:creationId xmlns:a16="http://schemas.microsoft.com/office/drawing/2014/main" id="{E7160DE7-11FB-4925-86BD-AA3BDE83F03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36C4B084-973A-409D-A47E-7844793ACB7D}"/>
                </a:ext>
              </a:extLst>
            </p:cNvPr>
            <p:cNvSpPr txBox="1"/>
            <p:nvPr/>
          </p:nvSpPr>
          <p:spPr>
            <a:xfrm>
              <a:off x="542923" y="1767420"/>
              <a:ext cx="8058154" cy="1015663"/>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value of loans on a bank's balance sheet assumes a certain level of riskiness, so the calculations of the bank’s expenses every year include a factor for loans that borrowers do not repay.</a:t>
              </a:r>
            </a:p>
          </p:txBody>
        </p:sp>
      </p:grpSp>
      <p:grpSp>
        <p:nvGrpSpPr>
          <p:cNvPr id="19" name="Group 18" descr="Even if a bank expects a certain number of loan defaults, it will suffer if the number is greater than expected, as can happen during a recession.">
            <a:extLst>
              <a:ext uri="{FF2B5EF4-FFF2-40B4-BE49-F238E27FC236}">
                <a16:creationId xmlns:a16="http://schemas.microsoft.com/office/drawing/2014/main" id="{89F5D609-66C3-45A2-A7E3-9CA9F71E5AD1}"/>
              </a:ext>
            </a:extLst>
          </p:cNvPr>
          <p:cNvGrpSpPr/>
          <p:nvPr/>
        </p:nvGrpSpPr>
        <p:grpSpPr>
          <a:xfrm>
            <a:off x="2066922" y="4483887"/>
            <a:ext cx="8058154" cy="806935"/>
            <a:chOff x="542923" y="1736761"/>
            <a:chExt cx="8058154" cy="806935"/>
          </a:xfrm>
          <a:solidFill>
            <a:srgbClr val="627981"/>
          </a:solidFill>
        </p:grpSpPr>
        <p:sp>
          <p:nvSpPr>
            <p:cNvPr id="20" name="Rectangle 19">
              <a:extLst>
                <a:ext uri="{FF2B5EF4-FFF2-40B4-BE49-F238E27FC236}">
                  <a16:creationId xmlns:a16="http://schemas.microsoft.com/office/drawing/2014/main" id="{2079844D-761C-4EF0-A606-29CD3B3A16D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3668D91A-0943-4627-B550-AAB9A0B288C0}"/>
                </a:ext>
              </a:extLst>
            </p:cNvPr>
            <p:cNvSpPr txBox="1"/>
            <p:nvPr/>
          </p:nvSpPr>
          <p:spPr>
            <a:xfrm>
              <a:off x="542923" y="1767420"/>
              <a:ext cx="8058154"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Even if a bank expects a certain number of loan defaults, it will suffer if the number is greater than expected, as can happen during a recession.</a:t>
              </a:r>
            </a:p>
          </p:txBody>
        </p:sp>
      </p:grpSp>
    </p:spTree>
    <p:extLst>
      <p:ext uri="{BB962C8B-B14F-4D97-AF65-F5344CB8AC3E}">
        <p14:creationId xmlns:p14="http://schemas.microsoft.com/office/powerpoint/2010/main" val="406631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How Can Banks Protect Themselves?</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0" name="Group 19" descr="The risk of an unexpectedly high level of loan defaults can be especially difficult for banks because of their liabilities.">
            <a:extLst>
              <a:ext uri="{FF2B5EF4-FFF2-40B4-BE49-F238E27FC236}">
                <a16:creationId xmlns:a16="http://schemas.microsoft.com/office/drawing/2014/main" id="{DD45CB2D-3C14-406F-A8B1-ECB7F04B0DDD}"/>
              </a:ext>
            </a:extLst>
          </p:cNvPr>
          <p:cNvGrpSpPr/>
          <p:nvPr/>
        </p:nvGrpSpPr>
        <p:grpSpPr>
          <a:xfrm>
            <a:off x="2066922" y="1580912"/>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41CB548B-918A-4181-BEC9-4538B3C5E77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85F49109-9925-4552-B674-F61121E29AEF}"/>
                </a:ext>
              </a:extLst>
            </p:cNvPr>
            <p:cNvSpPr txBox="1"/>
            <p:nvPr/>
          </p:nvSpPr>
          <p:spPr>
            <a:xfrm>
              <a:off x="542923" y="1802985"/>
              <a:ext cx="8058154"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risk of an unexpectedly high level of loan defaults can be especially difficult for banks because of their liabilities.</a:t>
              </a:r>
            </a:p>
          </p:txBody>
        </p:sp>
      </p:grpSp>
      <p:grpSp>
        <p:nvGrpSpPr>
          <p:cNvPr id="27" name="Group 26" descr="The asset-liability time mismatch—the ability for customers to withdraw the bank's liabilities in the short term while repaying its assets in the long term—can cause severe problems for a bank.">
            <a:extLst>
              <a:ext uri="{FF2B5EF4-FFF2-40B4-BE49-F238E27FC236}">
                <a16:creationId xmlns:a16="http://schemas.microsoft.com/office/drawing/2014/main" id="{1B203170-3CBE-4B5A-9B0C-AEC62EC62855}"/>
              </a:ext>
            </a:extLst>
          </p:cNvPr>
          <p:cNvGrpSpPr/>
          <p:nvPr/>
        </p:nvGrpSpPr>
        <p:grpSpPr>
          <a:xfrm>
            <a:off x="2066922" y="2456766"/>
            <a:ext cx="8058154" cy="1074490"/>
            <a:chOff x="542923" y="1736761"/>
            <a:chExt cx="8058154" cy="1074490"/>
          </a:xfrm>
          <a:solidFill>
            <a:srgbClr val="627981"/>
          </a:solidFill>
        </p:grpSpPr>
        <p:sp>
          <p:nvSpPr>
            <p:cNvPr id="28" name="Rectangle 27">
              <a:extLst>
                <a:ext uri="{FF2B5EF4-FFF2-40B4-BE49-F238E27FC236}">
                  <a16:creationId xmlns:a16="http://schemas.microsoft.com/office/drawing/2014/main" id="{1EF90171-B160-4368-AB90-62F628B80E6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AEF663D8-C7F1-4DB6-84BD-D0FC3225D74E}"/>
                </a:ext>
              </a:extLst>
            </p:cNvPr>
            <p:cNvSpPr txBox="1"/>
            <p:nvPr/>
          </p:nvSpPr>
          <p:spPr>
            <a:xfrm>
              <a:off x="542923" y="1795588"/>
              <a:ext cx="8058154" cy="1015663"/>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 asset-liability time mismatch</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ability for customers to withdraw the bank's liabilities in the short term while repaying its assets in the long term—can cause severe problems for a bank.</a:t>
              </a:r>
            </a:p>
          </p:txBody>
        </p:sp>
      </p:grpSp>
      <p:grpSp>
        <p:nvGrpSpPr>
          <p:cNvPr id="30" name="Group 29" descr="One strategy of protection for a bank is to diversify its loans, which means lending to a variety of customers.">
            <a:extLst>
              <a:ext uri="{FF2B5EF4-FFF2-40B4-BE49-F238E27FC236}">
                <a16:creationId xmlns:a16="http://schemas.microsoft.com/office/drawing/2014/main" id="{9476692E-C107-457C-A71E-9FC5DF1A3029}"/>
              </a:ext>
            </a:extLst>
          </p:cNvPr>
          <p:cNvGrpSpPr/>
          <p:nvPr/>
        </p:nvGrpSpPr>
        <p:grpSpPr>
          <a:xfrm>
            <a:off x="2066922" y="3611149"/>
            <a:ext cx="8058154" cy="806935"/>
            <a:chOff x="542923" y="1736761"/>
            <a:chExt cx="8058154" cy="806935"/>
          </a:xfrm>
          <a:solidFill>
            <a:srgbClr val="627981"/>
          </a:solidFill>
        </p:grpSpPr>
        <p:sp>
          <p:nvSpPr>
            <p:cNvPr id="31" name="Rectangle 30">
              <a:extLst>
                <a:ext uri="{FF2B5EF4-FFF2-40B4-BE49-F238E27FC236}">
                  <a16:creationId xmlns:a16="http://schemas.microsoft.com/office/drawing/2014/main" id="{32974315-5421-49DE-9332-E2E991D423E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TextBox 31">
              <a:extLst>
                <a:ext uri="{FF2B5EF4-FFF2-40B4-BE49-F238E27FC236}">
                  <a16:creationId xmlns:a16="http://schemas.microsoft.com/office/drawing/2014/main" id="{2E925B1C-962F-4B6C-868F-C8C49B02D00F}"/>
                </a:ext>
              </a:extLst>
            </p:cNvPr>
            <p:cNvSpPr txBox="1"/>
            <p:nvPr/>
          </p:nvSpPr>
          <p:spPr>
            <a:xfrm>
              <a:off x="542923" y="1767420"/>
              <a:ext cx="8058154"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One strategy of protection for a bank is to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diversify</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its loans, which means lending to a variety of customers.</a:t>
              </a:r>
            </a:p>
          </p:txBody>
        </p:sp>
      </p:grpSp>
      <p:grpSp>
        <p:nvGrpSpPr>
          <p:cNvPr id="33" name="Group 32" descr="Diversification of loans can help banks keep a positive net worth.">
            <a:extLst>
              <a:ext uri="{FF2B5EF4-FFF2-40B4-BE49-F238E27FC236}">
                <a16:creationId xmlns:a16="http://schemas.microsoft.com/office/drawing/2014/main" id="{FAB4E3DB-431F-4E97-9A0E-DCAC13696DCD}"/>
              </a:ext>
            </a:extLst>
          </p:cNvPr>
          <p:cNvGrpSpPr/>
          <p:nvPr/>
        </p:nvGrpSpPr>
        <p:grpSpPr>
          <a:xfrm>
            <a:off x="2066922" y="4499649"/>
            <a:ext cx="8058154" cy="806935"/>
            <a:chOff x="542923" y="1736761"/>
            <a:chExt cx="8058154" cy="806935"/>
          </a:xfrm>
          <a:solidFill>
            <a:srgbClr val="627981"/>
          </a:solidFill>
        </p:grpSpPr>
        <p:sp>
          <p:nvSpPr>
            <p:cNvPr id="34" name="Rectangle 33">
              <a:extLst>
                <a:ext uri="{FF2B5EF4-FFF2-40B4-BE49-F238E27FC236}">
                  <a16:creationId xmlns:a16="http://schemas.microsoft.com/office/drawing/2014/main" id="{CED0531C-AAF0-4669-A928-182F091BCB7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TextBox 34">
              <a:extLst>
                <a:ext uri="{FF2B5EF4-FFF2-40B4-BE49-F238E27FC236}">
                  <a16:creationId xmlns:a16="http://schemas.microsoft.com/office/drawing/2014/main" id="{01354666-9A7F-4FAD-8730-B26C418A7BA0}"/>
                </a:ext>
              </a:extLst>
            </p:cNvPr>
            <p:cNvSpPr txBox="1"/>
            <p:nvPr/>
          </p:nvSpPr>
          <p:spPr>
            <a:xfrm>
              <a:off x="542923" y="1940841"/>
              <a:ext cx="8058154" cy="400110"/>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Diversification of loans can help banks keep a positive net worth.</a:t>
              </a:r>
            </a:p>
          </p:txBody>
        </p:sp>
      </p:grpSp>
      <p:grpSp>
        <p:nvGrpSpPr>
          <p:cNvPr id="36" name="Group 35" descr="However, if a recession occurs that touches many industries and geographic areas, diversification will not help.">
            <a:extLst>
              <a:ext uri="{FF2B5EF4-FFF2-40B4-BE49-F238E27FC236}">
                <a16:creationId xmlns:a16="http://schemas.microsoft.com/office/drawing/2014/main" id="{04C9403D-2EA3-4B04-81E9-D05F00BFC2FD}"/>
              </a:ext>
            </a:extLst>
          </p:cNvPr>
          <p:cNvGrpSpPr/>
          <p:nvPr/>
        </p:nvGrpSpPr>
        <p:grpSpPr>
          <a:xfrm>
            <a:off x="2066922" y="5386477"/>
            <a:ext cx="8058154" cy="806935"/>
            <a:chOff x="542923" y="1736761"/>
            <a:chExt cx="8058154" cy="806935"/>
          </a:xfrm>
          <a:solidFill>
            <a:srgbClr val="627981"/>
          </a:solidFill>
        </p:grpSpPr>
        <p:sp>
          <p:nvSpPr>
            <p:cNvPr id="37" name="Rectangle 36">
              <a:extLst>
                <a:ext uri="{FF2B5EF4-FFF2-40B4-BE49-F238E27FC236}">
                  <a16:creationId xmlns:a16="http://schemas.microsoft.com/office/drawing/2014/main" id="{EBD1D2F0-C956-4035-8EDA-DC0B3FD90E3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TextBox 37">
              <a:extLst>
                <a:ext uri="{FF2B5EF4-FFF2-40B4-BE49-F238E27FC236}">
                  <a16:creationId xmlns:a16="http://schemas.microsoft.com/office/drawing/2014/main" id="{69A800E7-C033-4FAA-8BD6-07E3DB0A808A}"/>
                </a:ext>
              </a:extLst>
            </p:cNvPr>
            <p:cNvSpPr txBox="1"/>
            <p:nvPr/>
          </p:nvSpPr>
          <p:spPr>
            <a:xfrm>
              <a:off x="542923" y="1798947"/>
              <a:ext cx="8058154"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However, if a recession occurs that touches many industries and geographic areas, diversification will not help.</a:t>
              </a:r>
            </a:p>
          </p:txBody>
        </p:sp>
      </p:grpSp>
    </p:spTree>
    <p:extLst>
      <p:ext uri="{BB962C8B-B14F-4D97-AF65-F5344CB8AC3E}">
        <p14:creationId xmlns:p14="http://schemas.microsoft.com/office/powerpoint/2010/main" val="18856664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On Your Own</a:t>
            </a:r>
            <a:r>
              <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0" name="Group 19" descr="Sam is planning to start his own business, catering to fans who are tailgating before sports events. He needs $200,000 to rent a building, buy equipment for his kitchen, hire some employees, and buy food to prepare to sell. He is considering asking friends and family to lend him the money, but the most any individual is able to lend is $10,000. How can a financial intermediary be useful to Sam?">
            <a:extLst>
              <a:ext uri="{FF2B5EF4-FFF2-40B4-BE49-F238E27FC236}">
                <a16:creationId xmlns:a16="http://schemas.microsoft.com/office/drawing/2014/main" id="{DD45CB2D-3C14-406F-A8B1-ECB7F04B0DDD}"/>
              </a:ext>
            </a:extLst>
          </p:cNvPr>
          <p:cNvGrpSpPr/>
          <p:nvPr/>
        </p:nvGrpSpPr>
        <p:grpSpPr>
          <a:xfrm>
            <a:off x="2066923" y="1424306"/>
            <a:ext cx="8058154" cy="2005216"/>
            <a:chOff x="542923" y="1736761"/>
            <a:chExt cx="8058154" cy="2005216"/>
          </a:xfrm>
          <a:solidFill>
            <a:srgbClr val="627981"/>
          </a:solidFill>
        </p:grpSpPr>
        <p:sp>
          <p:nvSpPr>
            <p:cNvPr id="21" name="Rectangle 20">
              <a:extLst>
                <a:ext uri="{FF2B5EF4-FFF2-40B4-BE49-F238E27FC236}">
                  <a16:creationId xmlns:a16="http://schemas.microsoft.com/office/drawing/2014/main" id="{41CB548B-918A-4181-BEC9-4538B3C5E77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85F49109-9925-4552-B674-F61121E29AEF}"/>
                </a:ext>
              </a:extLst>
            </p:cNvPr>
            <p:cNvSpPr txBox="1"/>
            <p:nvPr/>
          </p:nvSpPr>
          <p:spPr>
            <a:xfrm>
              <a:off x="542923" y="1802985"/>
              <a:ext cx="8058154" cy="1938992"/>
            </a:xfrm>
            <a:prstGeom prst="rect">
              <a:avLst/>
            </a:prstGeom>
            <a:grp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Sam is planning to start his own business, catering to fans who are tailgating before sports events. He needs $200,000 to rent a building, buy equipment for his kitchen, hire some employees, and buy food to prepare to sell. He is considering asking friends and family to lend him the money, but the most any individual is able to lend is $10,000. How can a financial intermediary be useful to Sam?</a:t>
              </a:r>
            </a:p>
          </p:txBody>
        </p:sp>
      </p:grpSp>
      <p:pic>
        <p:nvPicPr>
          <p:cNvPr id="5" name="Picture 4" descr="A smiling man wearing a green shirt&#10;">
            <a:extLst>
              <a:ext uri="{FF2B5EF4-FFF2-40B4-BE49-F238E27FC236}">
                <a16:creationId xmlns:a16="http://schemas.microsoft.com/office/drawing/2014/main" id="{95FBC1E5-0E13-4DEE-88B5-D606FEE23C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5836" y="3624500"/>
            <a:ext cx="4460328" cy="2973552"/>
          </a:xfrm>
          <a:prstGeom prst="rect">
            <a:avLst/>
          </a:prstGeom>
        </p:spPr>
      </p:pic>
    </p:spTree>
    <p:extLst>
      <p:ext uri="{BB962C8B-B14F-4D97-AF65-F5344CB8AC3E}">
        <p14:creationId xmlns:p14="http://schemas.microsoft.com/office/powerpoint/2010/main" val="28975415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On Your Own</a:t>
            </a:r>
            <a:r>
              <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0" name="Group 19" descr="Sam is planning to start his own business, catering to fans who are tailgating before sports events. He needs $200,000 to rent a building, buy equipment for his kitchen, hire some employees, and buy food to prepare to sell. He is considering asking friends and family to lend him the money, but the most any individual is able to lend is $10,000. How can a financial intermediary be useful to Sam?&#10;&#10;If Sam can borrow the entire $200,000 from a single bank, savings and loan, or credit union, his transaction costs of negotiating with at least twenty friends and family members will be reduced by a large amount. It’s possible that he might not be able to borrow all he needs from family and friends, but financial intermediaries have the funds necessary to make large loans.">
            <a:extLst>
              <a:ext uri="{FF2B5EF4-FFF2-40B4-BE49-F238E27FC236}">
                <a16:creationId xmlns:a16="http://schemas.microsoft.com/office/drawing/2014/main" id="{DD45CB2D-3C14-406F-A8B1-ECB7F04B0DDD}"/>
              </a:ext>
            </a:extLst>
          </p:cNvPr>
          <p:cNvGrpSpPr/>
          <p:nvPr/>
        </p:nvGrpSpPr>
        <p:grpSpPr>
          <a:xfrm>
            <a:off x="2066923" y="1424306"/>
            <a:ext cx="8058154" cy="4467429"/>
            <a:chOff x="542923" y="1736761"/>
            <a:chExt cx="8058154" cy="4467429"/>
          </a:xfrm>
          <a:solidFill>
            <a:srgbClr val="627981"/>
          </a:solidFill>
        </p:grpSpPr>
        <p:sp>
          <p:nvSpPr>
            <p:cNvPr id="21" name="Rectangle 20">
              <a:extLst>
                <a:ext uri="{FF2B5EF4-FFF2-40B4-BE49-F238E27FC236}">
                  <a16:creationId xmlns:a16="http://schemas.microsoft.com/office/drawing/2014/main" id="{41CB548B-918A-4181-BEC9-4538B3C5E77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85F49109-9925-4552-B674-F61121E29AEF}"/>
                </a:ext>
              </a:extLst>
            </p:cNvPr>
            <p:cNvSpPr txBox="1"/>
            <p:nvPr/>
          </p:nvSpPr>
          <p:spPr>
            <a:xfrm>
              <a:off x="542923" y="1802985"/>
              <a:ext cx="8058154" cy="4401205"/>
            </a:xfrm>
            <a:prstGeom prst="rect">
              <a:avLst/>
            </a:prstGeom>
            <a:grp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Sam is planning to start his own business, catering to fans who are tailgating before sports events. He needs $200,000 to rent a building, buy equipment for his kitchen, hire some employees, and buy food to prepare to sell. He is considering asking friends and family to lend him the money, but the most any individual is able to lend is $10,000. How can a financial intermediary be useful to Sam?</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1"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white"/>
                  </a:solidFill>
                  <a:effectLst/>
                  <a:uLnTx/>
                  <a:uFillTx/>
                  <a:latin typeface="Calibri" panose="020F0502020204030204"/>
                  <a:ea typeface="+mn-ea"/>
                  <a:cs typeface="+mn-cs"/>
                </a:rPr>
                <a:t>If Sam can borrow the entire $200,000 from a single bank, savings and loan, or credit union, his transaction costs of negotiating with at least twenty friends and family members will be reduced by a large amount. It’s possible that he might not be able to borrow all he needs from family and friends, but financial intermediaries have the funds necessary to make large loans.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1"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9733229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Summary</a:t>
            </a:r>
            <a:endPar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433251"/>
            <a:ext cx="9273061" cy="4708981"/>
          </a:xfrm>
          <a:prstGeom prst="rect">
            <a:avLst/>
          </a:prstGeom>
          <a:solidFill>
            <a:srgbClr val="627981"/>
          </a:solid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Cambria Math" panose="02040503050406030204" pitchFamily="18" charset="0"/>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Cambria Math" panose="02040503050406030204" pitchFamily="18" charset="0"/>
                <a:cs typeface="+mn-cs"/>
              </a:rPr>
              <a:t>In the financial capital market, banks are financial intermediaries; they operate between savers who supply financial capital and borrowers who demand loans.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Cambria Math" panose="02040503050406030204" pitchFamily="18" charset="0"/>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Cambria Math" panose="02040503050406030204" pitchFamily="18" charset="0"/>
                <a:cs typeface="+mn-cs"/>
              </a:rPr>
              <a:t>A balance sheet (sometimes called a T-account) is an accounting tool that lists assets in one column and liabilities in another.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Cambria Math" panose="02040503050406030204" pitchFamily="18" charset="0"/>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Cambria Math" panose="02040503050406030204" pitchFamily="18" charset="0"/>
                <a:cs typeface="+mn-cs"/>
              </a:rPr>
              <a:t>The bank's liabilities are its deposits, and the bank's assets include its loans, its ownership of bonds, and its reserves (which it does not loan out).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Cambria Math" panose="02040503050406030204" pitchFamily="18" charset="0"/>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Cambria Math" panose="02040503050406030204" pitchFamily="18" charset="0"/>
                <a:cs typeface="+mn-cs"/>
              </a:rPr>
              <a:t>We calculate a bank's net worth by subtracting its liabilities from its assets.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Cambria Math" panose="02040503050406030204" pitchFamily="18" charset="0"/>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Cambria Math" panose="02040503050406030204" pitchFamily="18" charset="0"/>
                <a:cs typeface="+mn-cs"/>
              </a:rPr>
              <a:t>Banks can protect themselves against these risks by choosing to diversify their loans or hold a greater proportion of their assets in bonds and reserves.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Cambria Math" panose="02040503050406030204" pitchFamily="18" charset="0"/>
              <a:cs typeface="+mn-cs"/>
            </a:endParaRPr>
          </a:p>
        </p:txBody>
      </p:sp>
    </p:spTree>
    <p:extLst>
      <p:ext uri="{BB962C8B-B14F-4D97-AF65-F5344CB8AC3E}">
        <p14:creationId xmlns:p14="http://schemas.microsoft.com/office/powerpoint/2010/main" val="10173093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sp>
        <p:nvSpPr>
          <p:cNvPr id="5" name="Title 4"/>
          <p:cNvSpPr txBox="1">
            <a:spLocks noGrp="1"/>
          </p:cNvSpPr>
          <p:nvPr>
            <p:ph type="title" idx="4294967295"/>
          </p:nvPr>
        </p:nvSpPr>
        <p:spPr>
          <a:xfrm>
            <a:off x="1524000" y="1410227"/>
            <a:ext cx="9144000"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 LEARNING</a:t>
            </a:r>
          </a:p>
        </p:txBody>
      </p:sp>
      <p:cxnSp>
        <p:nvCxnSpPr>
          <p:cNvPr id="11" name="Straight Connector 10">
            <a:extLst>
              <a:ext uri="{C183D7F6-B498-43B3-948B-1728B52AA6E4}">
                <adec:decorative xmlns:adec="http://schemas.microsoft.com/office/drawing/2017/decorative" val="1"/>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1907894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Introduction to Banks</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descr="Banks make it far easier for a complex economy to carry out the transactions that occur in goods, labor, and financial capital markets.">
            <a:extLst>
              <a:ext uri="{FF2B5EF4-FFF2-40B4-BE49-F238E27FC236}">
                <a16:creationId xmlns:a16="http://schemas.microsoft.com/office/drawing/2014/main" id="{F206F903-0E48-4B2D-831E-FF1BD1ADBE8A}"/>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802985"/>
              <a:ext cx="8058154"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Banks make it far easier for a complex economy to carry out the transactions that occur in goods, labor, and financial capital markets.</a:t>
              </a:r>
            </a:p>
          </p:txBody>
        </p:sp>
      </p:grpSp>
      <p:grpSp>
        <p:nvGrpSpPr>
          <p:cNvPr id="12" name="Group 11" descr="Banks are critical intermediaries in payment systems, which can help an economy exchange goods, money, or other financial assets.">
            <a:extLst>
              <a:ext uri="{FF2B5EF4-FFF2-40B4-BE49-F238E27FC236}">
                <a16:creationId xmlns:a16="http://schemas.microsoft.com/office/drawing/2014/main" id="{1FCE88C0-12B0-4BFD-B1EC-2AFE88155099}"/>
              </a:ext>
            </a:extLst>
          </p:cNvPr>
          <p:cNvGrpSpPr/>
          <p:nvPr/>
        </p:nvGrpSpPr>
        <p:grpSpPr>
          <a:xfrm>
            <a:off x="2066922" y="2456766"/>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795588"/>
              <a:ext cx="7776575"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Banks are critical intermediaries in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payment systems</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which can help an economy exchange goods, money, or other financial assets. </a:t>
              </a:r>
            </a:p>
          </p:txBody>
        </p:sp>
      </p:grpSp>
      <p:grpSp>
        <p:nvGrpSpPr>
          <p:cNvPr id="16" name="Group 15" descr="Those with extra money that they would like to save can store their money in a bank.">
            <a:extLst>
              <a:ext uri="{FF2B5EF4-FFF2-40B4-BE49-F238E27FC236}">
                <a16:creationId xmlns:a16="http://schemas.microsoft.com/office/drawing/2014/main" id="{54D17868-9CF5-4C24-B329-8B07E9E61EE9}"/>
              </a:ext>
            </a:extLst>
          </p:cNvPr>
          <p:cNvGrpSpPr/>
          <p:nvPr/>
        </p:nvGrpSpPr>
        <p:grpSpPr>
          <a:xfrm>
            <a:off x="2066922" y="3345930"/>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A0A9504F-B4CA-4569-BA5E-79E0F9E4106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9B8D8CE6-5EC2-4381-9D9E-862574DCB3D1}"/>
                </a:ext>
              </a:extLst>
            </p:cNvPr>
            <p:cNvSpPr txBox="1"/>
            <p:nvPr/>
          </p:nvSpPr>
          <p:spPr>
            <a:xfrm>
              <a:off x="558421" y="1767420"/>
              <a:ext cx="8027158"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Those with extra money that they would like to save can store their money in a bank.</a:t>
              </a:r>
            </a:p>
          </p:txBody>
        </p:sp>
      </p:grpSp>
      <p:grpSp>
        <p:nvGrpSpPr>
          <p:cNvPr id="19" name="Group 18" descr="Those who want to borrow money can go directly to a bank rather than trying to find someone to lend them cash.">
            <a:extLst>
              <a:ext uri="{FF2B5EF4-FFF2-40B4-BE49-F238E27FC236}">
                <a16:creationId xmlns:a16="http://schemas.microsoft.com/office/drawing/2014/main" id="{475CE35B-C7AE-41DB-8D37-E4FA6E99A82D}"/>
              </a:ext>
            </a:extLst>
          </p:cNvPr>
          <p:cNvGrpSpPr/>
          <p:nvPr/>
        </p:nvGrpSpPr>
        <p:grpSpPr>
          <a:xfrm>
            <a:off x="2066922" y="4235094"/>
            <a:ext cx="8058154" cy="806935"/>
            <a:chOff x="542923" y="1736761"/>
            <a:chExt cx="8058154" cy="806935"/>
          </a:xfrm>
          <a:solidFill>
            <a:srgbClr val="627981"/>
          </a:solidFill>
        </p:grpSpPr>
        <p:sp>
          <p:nvSpPr>
            <p:cNvPr id="20" name="Rectangle 19">
              <a:extLst>
                <a:ext uri="{FF2B5EF4-FFF2-40B4-BE49-F238E27FC236}">
                  <a16:creationId xmlns:a16="http://schemas.microsoft.com/office/drawing/2014/main" id="{8082132D-69CE-4ADD-BEC6-0FD85CCA21D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6C28A79D-8407-4877-98E3-5E0046C36F67}"/>
                </a:ext>
              </a:extLst>
            </p:cNvPr>
            <p:cNvSpPr txBox="1"/>
            <p:nvPr/>
          </p:nvSpPr>
          <p:spPr>
            <a:xfrm>
              <a:off x="558421" y="1767420"/>
              <a:ext cx="8027158"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Those who want to borrow money can go directly to a bank rather than trying to find someone to lend them cash.</a:t>
              </a:r>
            </a:p>
          </p:txBody>
        </p:sp>
      </p:grpSp>
      <p:grpSp>
        <p:nvGrpSpPr>
          <p:cNvPr id="22" name="Group 21" descr="Transaction costs are the costs associated with finding a lender or a borrower for this money; banks lower transaction costs.">
            <a:extLst>
              <a:ext uri="{FF2B5EF4-FFF2-40B4-BE49-F238E27FC236}">
                <a16:creationId xmlns:a16="http://schemas.microsoft.com/office/drawing/2014/main" id="{24A5C5C1-1E00-478E-9F2F-6A8EB259F32C}"/>
              </a:ext>
            </a:extLst>
          </p:cNvPr>
          <p:cNvGrpSpPr/>
          <p:nvPr/>
        </p:nvGrpSpPr>
        <p:grpSpPr>
          <a:xfrm>
            <a:off x="2066922" y="5127026"/>
            <a:ext cx="8058154" cy="806935"/>
            <a:chOff x="542923" y="1736761"/>
            <a:chExt cx="8058154" cy="806935"/>
          </a:xfrm>
          <a:solidFill>
            <a:srgbClr val="627981"/>
          </a:solidFill>
        </p:grpSpPr>
        <p:sp>
          <p:nvSpPr>
            <p:cNvPr id="23" name="Rectangle 22">
              <a:extLst>
                <a:ext uri="{FF2B5EF4-FFF2-40B4-BE49-F238E27FC236}">
                  <a16:creationId xmlns:a16="http://schemas.microsoft.com/office/drawing/2014/main" id="{9588D342-CFAA-41CE-9A94-DB0D9E3318F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9764F40B-B08B-4147-A22E-546F12AC4FF4}"/>
                </a:ext>
              </a:extLst>
            </p:cNvPr>
            <p:cNvSpPr txBox="1"/>
            <p:nvPr/>
          </p:nvSpPr>
          <p:spPr>
            <a:xfrm>
              <a:off x="558421" y="1767420"/>
              <a:ext cx="8027158"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Transaction costs </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are the costs associated with finding a lender or a borrower for this money; banks lower transaction costs.</a:t>
              </a:r>
            </a:p>
          </p:txBody>
        </p:sp>
      </p:grpSp>
    </p:spTree>
    <p:extLst>
      <p:ext uri="{BB962C8B-B14F-4D97-AF65-F5344CB8AC3E}">
        <p14:creationId xmlns:p14="http://schemas.microsoft.com/office/powerpoint/2010/main" val="1318516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Banks as Financial Intermediaries</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descr="A bank is a financial intermediary, which is an institution that operates between a saver who deposits money in a bank and a borrower who receives a loan from that institution.">
            <a:extLst>
              <a:ext uri="{FF2B5EF4-FFF2-40B4-BE49-F238E27FC236}">
                <a16:creationId xmlns:a16="http://schemas.microsoft.com/office/drawing/2014/main" id="{F206F903-0E48-4B2D-831E-FF1BD1ADBE8A}"/>
              </a:ext>
            </a:extLst>
          </p:cNvPr>
          <p:cNvGrpSpPr/>
          <p:nvPr/>
        </p:nvGrpSpPr>
        <p:grpSpPr>
          <a:xfrm>
            <a:off x="2066922" y="1402885"/>
            <a:ext cx="8058154" cy="1066121"/>
            <a:chOff x="542923" y="1736761"/>
            <a:chExt cx="8058154" cy="1066121"/>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87219"/>
              <a:ext cx="8058154" cy="1015663"/>
            </a:xfrm>
            <a:prstGeom prst="rect">
              <a:avLst/>
            </a:prstGeom>
            <a:grp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 bank is a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financial intermediary</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which is an institution that operates between a saver who deposits money in a bank and a borrower who receives a loan from that institution.</a:t>
              </a:r>
            </a:p>
          </p:txBody>
        </p:sp>
      </p:grpSp>
      <p:sp>
        <p:nvSpPr>
          <p:cNvPr id="3" name="Rectangle 2">
            <a:extLst>
              <a:ext uri="{FF2B5EF4-FFF2-40B4-BE49-F238E27FC236}">
                <a16:creationId xmlns:a16="http://schemas.microsoft.com/office/drawing/2014/main" id="{56EB9B16-65B2-428F-B4DC-9837B14C5B58}"/>
              </a:ext>
            </a:extLst>
          </p:cNvPr>
          <p:cNvSpPr/>
          <p:nvPr/>
        </p:nvSpPr>
        <p:spPr>
          <a:xfrm>
            <a:off x="2066922" y="2630542"/>
            <a:ext cx="3277588" cy="1380118"/>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Depository institutions accept money deposits</a:t>
            </a:r>
          </a:p>
        </p:txBody>
      </p:sp>
      <p:sp>
        <p:nvSpPr>
          <p:cNvPr id="5" name="Arrow: Right 4">
            <a:extLst>
              <a:ext uri="{FF2B5EF4-FFF2-40B4-BE49-F238E27FC236}">
                <a16:creationId xmlns:a16="http://schemas.microsoft.com/office/drawing/2014/main" id="{64564DD3-6363-4F98-BB74-4952CF98EFC0}"/>
              </a:ext>
              <a:ext uri="{C183D7F6-B498-43B3-948B-1728B52AA6E4}">
                <adec:decorative xmlns:adec="http://schemas.microsoft.com/office/drawing/2017/decorative" val="1"/>
              </a:ext>
            </a:extLst>
          </p:cNvPr>
          <p:cNvSpPr/>
          <p:nvPr/>
        </p:nvSpPr>
        <p:spPr>
          <a:xfrm>
            <a:off x="5344510" y="3143239"/>
            <a:ext cx="1502979" cy="354724"/>
          </a:xfrm>
          <a:prstGeom prst="right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4AC16A9B-733B-4FFD-A179-4DD891B9B384}"/>
              </a:ext>
            </a:extLst>
          </p:cNvPr>
          <p:cNvSpPr/>
          <p:nvPr/>
        </p:nvSpPr>
        <p:spPr>
          <a:xfrm>
            <a:off x="6847489" y="2630542"/>
            <a:ext cx="3277587" cy="1380118"/>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All the deposited funds mingle in one pool and are loaned out by the financial institution</a:t>
            </a:r>
          </a:p>
        </p:txBody>
      </p:sp>
      <p:pic>
        <p:nvPicPr>
          <p:cNvPr id="9" name="Picture 8" descr="An illustration of the circular transactions between savers, banks, and borrowers.">
            <a:extLst>
              <a:ext uri="{FF2B5EF4-FFF2-40B4-BE49-F238E27FC236}">
                <a16:creationId xmlns:a16="http://schemas.microsoft.com/office/drawing/2014/main" id="{340D48AE-E34A-4493-AAEB-CA1C8B1A43AE}"/>
              </a:ext>
            </a:extLst>
          </p:cNvPr>
          <p:cNvPicPr>
            <a:picLocks noChangeAspect="1"/>
          </p:cNvPicPr>
          <p:nvPr/>
        </p:nvPicPr>
        <p:blipFill>
          <a:blip r:embed="rId3"/>
          <a:stretch>
            <a:fillRect/>
          </a:stretch>
        </p:blipFill>
        <p:spPr>
          <a:xfrm>
            <a:off x="3509593" y="4166170"/>
            <a:ext cx="5172811" cy="2544350"/>
          </a:xfrm>
          <a:prstGeom prst="rect">
            <a:avLst/>
          </a:prstGeom>
        </p:spPr>
      </p:pic>
    </p:spTree>
    <p:extLst>
      <p:ext uri="{BB962C8B-B14F-4D97-AF65-F5344CB8AC3E}">
        <p14:creationId xmlns:p14="http://schemas.microsoft.com/office/powerpoint/2010/main" val="395558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Balance Sheet</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585895" y="1496671"/>
            <a:ext cx="7020210" cy="769441"/>
          </a:xfrm>
          <a:prstGeom prst="rect">
            <a:avLst/>
          </a:prstGeom>
          <a:solidFill>
            <a:srgbClr val="627981"/>
          </a:solid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Calibri" panose="020F0502020204030204"/>
                <a:ea typeface="+mn-ea"/>
                <a:cs typeface="+mn-cs"/>
              </a:rPr>
              <a:t>Balance sheet</a:t>
            </a:r>
            <a:r>
              <a:rPr kumimoji="0" lang="en-US" sz="2200" b="0" i="0" u="none" strike="noStrike" kern="1200" cap="none" spc="0" normalizeH="0" baseline="0" noProof="0" dirty="0">
                <a:ln>
                  <a:noFill/>
                </a:ln>
                <a:solidFill>
                  <a:prstClr val="white"/>
                </a:solidFill>
                <a:effectLst/>
                <a:uLnTx/>
                <a:uFillTx/>
                <a:latin typeface="Calibri" panose="020F0502020204030204"/>
                <a:ea typeface="+mn-ea"/>
                <a:cs typeface="+mn-cs"/>
              </a:rPr>
              <a:t>: accounting tool that lists assets &amp; liabilities, also called a T-account because the list is in the shape of a T</a:t>
            </a:r>
          </a:p>
        </p:txBody>
      </p:sp>
      <p:grpSp>
        <p:nvGrpSpPr>
          <p:cNvPr id="23" name="Group 22" descr="Asset: something of value you own"/>
          <p:cNvGrpSpPr/>
          <p:nvPr/>
        </p:nvGrpSpPr>
        <p:grpSpPr>
          <a:xfrm>
            <a:off x="3713461" y="2790027"/>
            <a:ext cx="2080340" cy="1617913"/>
            <a:chOff x="3531827" y="1747690"/>
            <a:chExt cx="2080340" cy="1617913"/>
          </a:xfrm>
          <a:solidFill>
            <a:srgbClr val="627981"/>
          </a:solidFill>
        </p:grpSpPr>
        <p:sp>
          <p:nvSpPr>
            <p:cNvPr id="24" name="Rectangle 23"/>
            <p:cNvSpPr/>
            <p:nvPr/>
          </p:nvSpPr>
          <p:spPr>
            <a:xfrm>
              <a:off x="3531827" y="1747690"/>
              <a:ext cx="2080340" cy="1617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TextBox 24"/>
            <p:cNvSpPr txBox="1"/>
            <p:nvPr/>
          </p:nvSpPr>
          <p:spPr>
            <a:xfrm>
              <a:off x="3531827" y="1997366"/>
              <a:ext cx="2080340" cy="1107996"/>
            </a:xfrm>
            <a:prstGeom prst="rect">
              <a:avLst/>
            </a:prstGeom>
            <a:grp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Calibri" panose="020F0502020204030204"/>
                  <a:ea typeface="+mn-ea"/>
                  <a:cs typeface="+mn-cs"/>
                </a:rPr>
                <a:t>Asset</a:t>
              </a:r>
              <a:r>
                <a:rPr kumimoji="0" lang="en-US" sz="2200" b="0" i="0" u="none" strike="noStrike" kern="1200" cap="none" spc="0" normalizeH="0" baseline="0" noProof="0" dirty="0">
                  <a:ln>
                    <a:noFill/>
                  </a:ln>
                  <a:solidFill>
                    <a:prstClr val="white"/>
                  </a:solidFill>
                  <a:effectLst/>
                  <a:uLnTx/>
                  <a:uFillTx/>
                  <a:latin typeface="Calibri" panose="020F0502020204030204"/>
                  <a:ea typeface="+mn-ea"/>
                  <a:cs typeface="+mn-cs"/>
                </a:rPr>
                <a:t>: something of value you own</a:t>
              </a:r>
            </a:p>
          </p:txBody>
        </p:sp>
      </p:grpSp>
      <p:grpSp>
        <p:nvGrpSpPr>
          <p:cNvPr id="11" name="Group 10" descr="Liability: something you owe"/>
          <p:cNvGrpSpPr/>
          <p:nvPr/>
        </p:nvGrpSpPr>
        <p:grpSpPr>
          <a:xfrm>
            <a:off x="6491376" y="2795310"/>
            <a:ext cx="2080340" cy="1617913"/>
            <a:chOff x="5914363" y="1747690"/>
            <a:chExt cx="2080340" cy="1617913"/>
          </a:xfrm>
          <a:solidFill>
            <a:srgbClr val="627981"/>
          </a:solidFill>
        </p:grpSpPr>
        <p:sp>
          <p:nvSpPr>
            <p:cNvPr id="12" name="Rectangle 11"/>
            <p:cNvSpPr/>
            <p:nvPr/>
          </p:nvSpPr>
          <p:spPr>
            <a:xfrm>
              <a:off x="5914363" y="1747690"/>
              <a:ext cx="2080340" cy="1617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p:cNvSpPr txBox="1"/>
            <p:nvPr/>
          </p:nvSpPr>
          <p:spPr>
            <a:xfrm>
              <a:off x="5914363" y="1997366"/>
              <a:ext cx="2080340" cy="1107996"/>
            </a:xfrm>
            <a:prstGeom prst="rect">
              <a:avLst/>
            </a:prstGeom>
            <a:grp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Calibri" panose="020F0502020204030204"/>
                  <a:ea typeface="+mn-ea"/>
                  <a:cs typeface="+mn-cs"/>
                </a:rPr>
                <a:t>Liability</a:t>
              </a:r>
              <a:r>
                <a:rPr kumimoji="0" lang="en-US" sz="2200" b="0" i="0" u="none" strike="noStrike" kern="1200" cap="none" spc="0" normalizeH="0" baseline="0" noProof="0" dirty="0">
                  <a:ln>
                    <a:noFill/>
                  </a:ln>
                  <a:solidFill>
                    <a:prstClr val="white"/>
                  </a:solidFill>
                  <a:effectLst/>
                  <a:uLnTx/>
                  <a:uFillTx/>
                  <a:latin typeface="Calibri" panose="020F0502020204030204"/>
                  <a:ea typeface="+mn-ea"/>
                  <a:cs typeface="+mn-cs"/>
                </a:rPr>
                <a:t>: something you owe</a:t>
              </a:r>
            </a:p>
          </p:txBody>
        </p:sp>
      </p:grpSp>
      <p:grpSp>
        <p:nvGrpSpPr>
          <p:cNvPr id="17" name="Group 16" descr="Net worth: assets minus liabilities"/>
          <p:cNvGrpSpPr/>
          <p:nvPr/>
        </p:nvGrpSpPr>
        <p:grpSpPr>
          <a:xfrm>
            <a:off x="3713461" y="4683988"/>
            <a:ext cx="2080340" cy="1617913"/>
            <a:chOff x="3531827" y="3615513"/>
            <a:chExt cx="2080340" cy="1617913"/>
          </a:xfrm>
          <a:solidFill>
            <a:srgbClr val="627981"/>
          </a:solidFill>
        </p:grpSpPr>
        <p:sp>
          <p:nvSpPr>
            <p:cNvPr id="18" name="Rectangle 17"/>
            <p:cNvSpPr/>
            <p:nvPr/>
          </p:nvSpPr>
          <p:spPr>
            <a:xfrm>
              <a:off x="3531827" y="3615513"/>
              <a:ext cx="2080340" cy="1617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p:cNvSpPr txBox="1"/>
            <p:nvPr/>
          </p:nvSpPr>
          <p:spPr>
            <a:xfrm>
              <a:off x="3531827" y="3869179"/>
              <a:ext cx="2080340" cy="1107996"/>
            </a:xfrm>
            <a:prstGeom prst="rect">
              <a:avLst/>
            </a:prstGeom>
            <a:grp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Calibri" panose="020F0502020204030204"/>
                  <a:ea typeface="+mn-ea"/>
                  <a:cs typeface="+mn-cs"/>
                </a:rPr>
                <a:t>Net worth</a:t>
              </a:r>
              <a:r>
                <a:rPr kumimoji="0" lang="en-US" sz="2200" b="0" i="0" u="none" strike="noStrike" kern="1200" cap="none" spc="0" normalizeH="0" baseline="0" noProof="0" dirty="0">
                  <a:ln>
                    <a:noFill/>
                  </a:ln>
                  <a:solidFill>
                    <a:prstClr val="white"/>
                  </a:solidFill>
                  <a:effectLst/>
                  <a:uLnTx/>
                  <a:uFillTx/>
                  <a:latin typeface="Calibri" panose="020F0502020204030204"/>
                  <a:ea typeface="+mn-ea"/>
                  <a:cs typeface="+mn-cs"/>
                </a:rPr>
                <a:t>: assets minus liabilities</a:t>
              </a:r>
            </a:p>
          </p:txBody>
        </p:sp>
      </p:grpSp>
      <p:grpSp>
        <p:nvGrpSpPr>
          <p:cNvPr id="20" name="Group 19" descr="Bank capital: bank’s net worth"/>
          <p:cNvGrpSpPr/>
          <p:nvPr/>
        </p:nvGrpSpPr>
        <p:grpSpPr>
          <a:xfrm>
            <a:off x="6491376" y="4672297"/>
            <a:ext cx="2080340" cy="1617913"/>
            <a:chOff x="5914363" y="3623075"/>
            <a:chExt cx="2080340" cy="1617913"/>
          </a:xfrm>
          <a:solidFill>
            <a:srgbClr val="627981"/>
          </a:solidFill>
        </p:grpSpPr>
        <p:sp>
          <p:nvSpPr>
            <p:cNvPr id="21" name="Rectangle 20"/>
            <p:cNvSpPr/>
            <p:nvPr/>
          </p:nvSpPr>
          <p:spPr>
            <a:xfrm>
              <a:off x="5914363" y="3623075"/>
              <a:ext cx="2080340" cy="1617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extBox 21"/>
            <p:cNvSpPr txBox="1"/>
            <p:nvPr/>
          </p:nvSpPr>
          <p:spPr>
            <a:xfrm>
              <a:off x="5914363" y="3869179"/>
              <a:ext cx="2080340" cy="1107996"/>
            </a:xfrm>
            <a:prstGeom prst="rect">
              <a:avLst/>
            </a:prstGeom>
            <a:grp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Calibri" panose="020F0502020204030204"/>
                  <a:ea typeface="+mn-ea"/>
                  <a:cs typeface="+mn-cs"/>
                </a:rPr>
                <a:t>Bank capital</a:t>
              </a:r>
              <a:r>
                <a:rPr kumimoji="0" lang="en-US" sz="2200" b="0" i="0" u="none" strike="noStrike" kern="1200" cap="none" spc="0" normalizeH="0" baseline="0" noProof="0" dirty="0">
                  <a:ln>
                    <a:noFill/>
                  </a:ln>
                  <a:solidFill>
                    <a:prstClr val="white"/>
                  </a:solidFill>
                  <a:effectLst/>
                  <a:uLnTx/>
                  <a:uFillTx/>
                  <a:latin typeface="Calibri" panose="020F0502020204030204"/>
                  <a:ea typeface="+mn-ea"/>
                  <a:cs typeface="+mn-cs"/>
                </a:rPr>
                <a:t>: bank’s net worth</a:t>
              </a:r>
            </a:p>
          </p:txBody>
        </p:sp>
      </p:grpSp>
    </p:spTree>
    <p:extLst>
      <p:ext uri="{BB962C8B-B14F-4D97-AF65-F5344CB8AC3E}">
        <p14:creationId xmlns:p14="http://schemas.microsoft.com/office/powerpoint/2010/main" val="858663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Example of a Bank Balance Sheet</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56629D2F-805B-D742-1EEC-ED8D5B324793}"/>
              </a:ext>
              <a:ext uri="{C183D7F6-B498-43B3-948B-1728B52AA6E4}">
                <adec:decorative xmlns:adec="http://schemas.microsoft.com/office/drawing/2017/decorative" val="1"/>
              </a:ext>
            </a:extLst>
          </p:cNvPr>
          <p:cNvSpPr/>
          <p:nvPr/>
        </p:nvSpPr>
        <p:spPr>
          <a:xfrm>
            <a:off x="1524001" y="1433251"/>
            <a:ext cx="9427028" cy="5214257"/>
          </a:xfrm>
          <a:prstGeom prst="rect">
            <a:avLst/>
          </a:prstGeom>
          <a:solidFill>
            <a:srgbClr val="6279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descr="A two-column table listing assets and liabilities plus net worth. The assets are loans ($5 million), U.S. government bonds ($4 million), and reserves ($2 million). The liabilities plus net worth are deposits ($10 million) and net worth ($1 million).">
            <a:extLst>
              <a:ext uri="{FF2B5EF4-FFF2-40B4-BE49-F238E27FC236}">
                <a16:creationId xmlns:a16="http://schemas.microsoft.com/office/drawing/2014/main" id="{A883F846-4621-A504-8F07-DA2E58C02288}"/>
              </a:ext>
            </a:extLst>
          </p:cNvPr>
          <p:cNvPicPr>
            <a:picLocks noChangeAspect="1"/>
          </p:cNvPicPr>
          <p:nvPr/>
        </p:nvPicPr>
        <p:blipFill>
          <a:blip r:embed="rId3"/>
          <a:stretch>
            <a:fillRect/>
          </a:stretch>
        </p:blipFill>
        <p:spPr>
          <a:xfrm>
            <a:off x="1675039" y="1923469"/>
            <a:ext cx="9124951" cy="1878666"/>
          </a:xfrm>
          <a:prstGeom prst="rect">
            <a:avLst/>
          </a:prstGeom>
        </p:spPr>
      </p:pic>
      <p:sp>
        <p:nvSpPr>
          <p:cNvPr id="9" name="TextBox 8">
            <a:extLst>
              <a:ext uri="{FF2B5EF4-FFF2-40B4-BE49-F238E27FC236}">
                <a16:creationId xmlns:a16="http://schemas.microsoft.com/office/drawing/2014/main" id="{A7E8372D-36D2-456F-8C12-2DB123C1456A}"/>
              </a:ext>
            </a:extLst>
          </p:cNvPr>
          <p:cNvSpPr txBox="1"/>
          <p:nvPr/>
        </p:nvSpPr>
        <p:spPr>
          <a:xfrm>
            <a:off x="1881188" y="3949806"/>
            <a:ext cx="8627790" cy="2123658"/>
          </a:xfrm>
          <a:prstGeom prst="rect">
            <a:avLst/>
          </a:prstGeom>
          <a:solidFill>
            <a:srgbClr val="627981"/>
          </a:solidFill>
        </p:spPr>
        <p:txBody>
          <a:bodyPr wrap="square" rtlCol="0" anchor="ctr">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white"/>
                </a:solidFill>
                <a:effectLst/>
                <a:uLnTx/>
                <a:uFillTx/>
                <a:latin typeface="Calibri" panose="020F0502020204030204"/>
                <a:ea typeface="+mn-ea"/>
                <a:cs typeface="+mn-cs"/>
              </a:rPr>
              <a:t>A healthy bank will have a positive net worth, while a bankrupt bank will have a negative net worth.</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white"/>
                </a:solidFill>
                <a:effectLst/>
                <a:uLnTx/>
                <a:uFillTx/>
                <a:latin typeface="Calibri" panose="020F0502020204030204"/>
                <a:ea typeface="+mn-ea"/>
                <a:cs typeface="+mn-cs"/>
              </a:rPr>
              <a:t>Either way, assets will always equal liabilities plus net worth.</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white"/>
                </a:solidFill>
                <a:effectLst/>
                <a:uLnTx/>
                <a:uFillTx/>
                <a:latin typeface="Calibri" panose="020F0502020204030204"/>
                <a:ea typeface="+mn-ea"/>
                <a:cs typeface="+mn-cs"/>
              </a:rPr>
              <a:t>The main types of assets for banks are loans, bonds, and reserves.</a:t>
            </a:r>
          </a:p>
        </p:txBody>
      </p:sp>
    </p:spTree>
    <p:extLst>
      <p:ext uri="{BB962C8B-B14F-4D97-AF65-F5344CB8AC3E}">
        <p14:creationId xmlns:p14="http://schemas.microsoft.com/office/powerpoint/2010/main" val="3746399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Loans</a:t>
            </a:r>
            <a:r>
              <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descr="In the primary loan market, financial institutions make loans to borrowers. In the secondary loan market, financial institutions buy and sell loans.">
            <a:extLst>
              <a:ext uri="{FF2B5EF4-FFF2-40B4-BE49-F238E27FC236}">
                <a16:creationId xmlns:a16="http://schemas.microsoft.com/office/drawing/2014/main" id="{F206F903-0E48-4B2D-831E-FF1BD1ADBE8A}"/>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87219"/>
              <a:ext cx="8058154" cy="707886"/>
            </a:xfrm>
            <a:prstGeom prst="rect">
              <a:avLst/>
            </a:prstGeom>
            <a:grp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In the primary loan market, financial institutions make loans to borrowers. In the secondary loan market, financial institutions buy and sell loans.</a:t>
              </a:r>
            </a:p>
          </p:txBody>
        </p:sp>
      </p:grpSp>
      <p:pic>
        <p:nvPicPr>
          <p:cNvPr id="3" name="Picture 2" descr="A group of tall bank buildings">
            <a:extLst>
              <a:ext uri="{FF2B5EF4-FFF2-40B4-BE49-F238E27FC236}">
                <a16:creationId xmlns:a16="http://schemas.microsoft.com/office/drawing/2014/main" id="{3CE487AC-2119-48A1-B740-E3659D4439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17531" y="2590611"/>
            <a:ext cx="7288924" cy="4063038"/>
          </a:xfrm>
          <a:prstGeom prst="rect">
            <a:avLst/>
          </a:prstGeom>
        </p:spPr>
      </p:pic>
    </p:spTree>
    <p:extLst>
      <p:ext uri="{BB962C8B-B14F-4D97-AF65-F5344CB8AC3E}">
        <p14:creationId xmlns:p14="http://schemas.microsoft.com/office/powerpoint/2010/main" val="13223933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Loans</a:t>
            </a:r>
            <a:r>
              <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descr="Financial institutions consider many factors when deciding what they are willing to pay for a loan purchased in the secondary loan market.">
            <a:extLst>
              <a:ext uri="{FF2B5EF4-FFF2-40B4-BE49-F238E27FC236}">
                <a16:creationId xmlns:a16="http://schemas.microsoft.com/office/drawing/2014/main" id="{F206F903-0E48-4B2D-831E-FF1BD1ADBE8A}"/>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802985"/>
              <a:ext cx="8058154"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Financial institutions consider many factors when deciding what they are willing to pay for a loan purchased in the secondary loan market.</a:t>
              </a:r>
            </a:p>
          </p:txBody>
        </p:sp>
      </p:grpSp>
      <p:grpSp>
        <p:nvGrpSpPr>
          <p:cNvPr id="12" name="Group 11" descr="The greater the risk of the borrower not repaying the loan, the less a financial institution will be willing to pay to acquire the loan.">
            <a:extLst>
              <a:ext uri="{FF2B5EF4-FFF2-40B4-BE49-F238E27FC236}">
                <a16:creationId xmlns:a16="http://schemas.microsoft.com/office/drawing/2014/main" id="{1FCE88C0-12B0-4BFD-B1EC-2AFE88155099}"/>
              </a:ext>
            </a:extLst>
          </p:cNvPr>
          <p:cNvGrpSpPr/>
          <p:nvPr/>
        </p:nvGrpSpPr>
        <p:grpSpPr>
          <a:xfrm>
            <a:off x="2066922" y="2456766"/>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795588"/>
              <a:ext cx="7776575"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greater the risk of the borrower not repaying the loan, the less a financial institution will be willing to pay to acquire the loan.</a:t>
              </a:r>
            </a:p>
          </p:txBody>
        </p:sp>
      </p:grpSp>
      <p:grpSp>
        <p:nvGrpSpPr>
          <p:cNvPr id="16" name="Group 15" descr="If the original loan requires the borrower to pay a low interest rate, but current interest rates are relatively high, a financial institution will pay less to acquire the loan.">
            <a:extLst>
              <a:ext uri="{FF2B5EF4-FFF2-40B4-BE49-F238E27FC236}">
                <a16:creationId xmlns:a16="http://schemas.microsoft.com/office/drawing/2014/main" id="{54D17868-9CF5-4C24-B329-8B07E9E61EE9}"/>
              </a:ext>
            </a:extLst>
          </p:cNvPr>
          <p:cNvGrpSpPr/>
          <p:nvPr/>
        </p:nvGrpSpPr>
        <p:grpSpPr>
          <a:xfrm>
            <a:off x="2066922" y="3345930"/>
            <a:ext cx="8058154" cy="1046322"/>
            <a:chOff x="542923" y="1736761"/>
            <a:chExt cx="8058154" cy="1046322"/>
          </a:xfrm>
          <a:solidFill>
            <a:srgbClr val="627981"/>
          </a:solidFill>
        </p:grpSpPr>
        <p:sp>
          <p:nvSpPr>
            <p:cNvPr id="17" name="Rectangle 16">
              <a:extLst>
                <a:ext uri="{FF2B5EF4-FFF2-40B4-BE49-F238E27FC236}">
                  <a16:creationId xmlns:a16="http://schemas.microsoft.com/office/drawing/2014/main" id="{A0A9504F-B4CA-4569-BA5E-79E0F9E4106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9B8D8CE6-5EC2-4381-9D9E-862574DCB3D1}"/>
                </a:ext>
              </a:extLst>
            </p:cNvPr>
            <p:cNvSpPr txBox="1"/>
            <p:nvPr/>
          </p:nvSpPr>
          <p:spPr>
            <a:xfrm>
              <a:off x="542923" y="1767420"/>
              <a:ext cx="8058154" cy="1015663"/>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If the original loan requires the borrower to pay a low interest rate, but current interest rates are relatively high, a financial institution will pay less to acquire the loan.</a:t>
              </a:r>
            </a:p>
          </p:txBody>
        </p:sp>
      </p:grpSp>
      <p:grpSp>
        <p:nvGrpSpPr>
          <p:cNvPr id="19" name="Group 18" descr="If the original loan requires the borrower to pay a high interest rate, but current interest rates are relatively low, a financial institution will pay more to acquire the loan.">
            <a:extLst>
              <a:ext uri="{FF2B5EF4-FFF2-40B4-BE49-F238E27FC236}">
                <a16:creationId xmlns:a16="http://schemas.microsoft.com/office/drawing/2014/main" id="{475CE35B-C7AE-41DB-8D37-E4FA6E99A82D}"/>
              </a:ext>
            </a:extLst>
          </p:cNvPr>
          <p:cNvGrpSpPr/>
          <p:nvPr/>
        </p:nvGrpSpPr>
        <p:grpSpPr>
          <a:xfrm>
            <a:off x="2066922" y="4471580"/>
            <a:ext cx="8058154" cy="1046322"/>
            <a:chOff x="542923" y="1736761"/>
            <a:chExt cx="8058154" cy="1046322"/>
          </a:xfrm>
          <a:solidFill>
            <a:srgbClr val="627981"/>
          </a:solidFill>
        </p:grpSpPr>
        <p:sp>
          <p:nvSpPr>
            <p:cNvPr id="20" name="Rectangle 19">
              <a:extLst>
                <a:ext uri="{FF2B5EF4-FFF2-40B4-BE49-F238E27FC236}">
                  <a16:creationId xmlns:a16="http://schemas.microsoft.com/office/drawing/2014/main" id="{8082132D-69CE-4ADD-BEC6-0FD85CCA21D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6C28A79D-8407-4877-98E3-5E0046C36F67}"/>
                </a:ext>
              </a:extLst>
            </p:cNvPr>
            <p:cNvSpPr txBox="1"/>
            <p:nvPr/>
          </p:nvSpPr>
          <p:spPr>
            <a:xfrm>
              <a:off x="542923" y="1767420"/>
              <a:ext cx="8058154" cy="1015663"/>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If the original loan requires the borrower to pay a high interest rate, but current interest rates are relatively low, a financial institution will pay more to acquire the loan.</a:t>
              </a:r>
            </a:p>
          </p:txBody>
        </p:sp>
      </p:grpSp>
    </p:spTree>
    <p:extLst>
      <p:ext uri="{BB962C8B-B14F-4D97-AF65-F5344CB8AC3E}">
        <p14:creationId xmlns:p14="http://schemas.microsoft.com/office/powerpoint/2010/main" val="1939467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Bonds</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descr="Bonds are a common mechanism for borrowing used by the federal and local government, private companies, and nonprofit organizations.">
            <a:extLst>
              <a:ext uri="{FF2B5EF4-FFF2-40B4-BE49-F238E27FC236}">
                <a16:creationId xmlns:a16="http://schemas.microsoft.com/office/drawing/2014/main" id="{F206F903-0E48-4B2D-831E-FF1BD1ADBE8A}"/>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802985"/>
              <a:ext cx="8058154"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Bonds are a common mechanism for borrowing used by the federal and local government, private companies, and nonprofit organizations.</a:t>
              </a:r>
            </a:p>
          </p:txBody>
        </p:sp>
      </p:grpSp>
      <p:grpSp>
        <p:nvGrpSpPr>
          <p:cNvPr id="12" name="Group 11" descr="A bank takes some of the money it has received in deposits and uses the money to buy bonds, typically issued by the U.S. government.">
            <a:extLst>
              <a:ext uri="{FF2B5EF4-FFF2-40B4-BE49-F238E27FC236}">
                <a16:creationId xmlns:a16="http://schemas.microsoft.com/office/drawing/2014/main" id="{1FCE88C0-12B0-4BFD-B1EC-2AFE88155099}"/>
              </a:ext>
            </a:extLst>
          </p:cNvPr>
          <p:cNvGrpSpPr/>
          <p:nvPr/>
        </p:nvGrpSpPr>
        <p:grpSpPr>
          <a:xfrm>
            <a:off x="2066922" y="2456766"/>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795588"/>
              <a:ext cx="7776575"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 bank takes some of the money it has received in deposits and uses the money to buy bonds, typically issued by the U.S. government.</a:t>
              </a:r>
            </a:p>
          </p:txBody>
        </p:sp>
      </p:grpSp>
      <p:grpSp>
        <p:nvGrpSpPr>
          <p:cNvPr id="16" name="Group 15" descr="Government bonds are low-risk because the government is almost certain to pay off the bond, albeit at a low rate of interest.">
            <a:extLst>
              <a:ext uri="{FF2B5EF4-FFF2-40B4-BE49-F238E27FC236}">
                <a16:creationId xmlns:a16="http://schemas.microsoft.com/office/drawing/2014/main" id="{54D17868-9CF5-4C24-B329-8B07E9E61EE9}"/>
              </a:ext>
            </a:extLst>
          </p:cNvPr>
          <p:cNvGrpSpPr/>
          <p:nvPr/>
        </p:nvGrpSpPr>
        <p:grpSpPr>
          <a:xfrm>
            <a:off x="2066922" y="3345930"/>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A0A9504F-B4CA-4569-BA5E-79E0F9E4106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9B8D8CE6-5EC2-4381-9D9E-862574DCB3D1}"/>
                </a:ext>
              </a:extLst>
            </p:cNvPr>
            <p:cNvSpPr txBox="1"/>
            <p:nvPr/>
          </p:nvSpPr>
          <p:spPr>
            <a:xfrm>
              <a:off x="542923" y="1767420"/>
              <a:ext cx="8058154"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Government bonds are low-risk because the government is almost certain to pay off the bond, albeit at a low rate of interest.</a:t>
              </a:r>
            </a:p>
          </p:txBody>
        </p:sp>
      </p:grpSp>
    </p:spTree>
    <p:extLst>
      <p:ext uri="{BB962C8B-B14F-4D97-AF65-F5344CB8AC3E}">
        <p14:creationId xmlns:p14="http://schemas.microsoft.com/office/powerpoint/2010/main" val="879405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Reserves</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descr="The final entry under assets is reserves, which is money that the bank keeps on hand and does not lend or invest in bonds and thus does not have interest payments.">
            <a:extLst>
              <a:ext uri="{FF2B5EF4-FFF2-40B4-BE49-F238E27FC236}">
                <a16:creationId xmlns:a16="http://schemas.microsoft.com/office/drawing/2014/main" id="{F206F903-0E48-4B2D-831E-FF1BD1ADBE8A}"/>
              </a:ext>
            </a:extLst>
          </p:cNvPr>
          <p:cNvGrpSpPr/>
          <p:nvPr/>
        </p:nvGrpSpPr>
        <p:grpSpPr>
          <a:xfrm>
            <a:off x="2066922" y="1580912"/>
            <a:ext cx="8058154" cy="1081887"/>
            <a:chOff x="542923" y="1736761"/>
            <a:chExt cx="8058154" cy="1081887"/>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802985"/>
              <a:ext cx="8058154" cy="1015663"/>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final entry under assets is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reserves</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which is money that the bank keeps on hand and does not lend or invest in bonds and thus does not have interest payments.</a:t>
              </a:r>
            </a:p>
          </p:txBody>
        </p:sp>
      </p:grpSp>
      <p:grpSp>
        <p:nvGrpSpPr>
          <p:cNvPr id="12" name="Group 11" descr="The Federal Reserve requires that banks keep a certain percentage of depositors' money on reserve, called the reserve requirement.">
            <a:extLst>
              <a:ext uri="{FF2B5EF4-FFF2-40B4-BE49-F238E27FC236}">
                <a16:creationId xmlns:a16="http://schemas.microsoft.com/office/drawing/2014/main" id="{1FCE88C0-12B0-4BFD-B1EC-2AFE88155099}"/>
              </a:ext>
            </a:extLst>
          </p:cNvPr>
          <p:cNvGrpSpPr/>
          <p:nvPr/>
        </p:nvGrpSpPr>
        <p:grpSpPr>
          <a:xfrm>
            <a:off x="2066922" y="2729023"/>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795588"/>
              <a:ext cx="7776575"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Federal Reserve requires that banks keep a certain percentage of depositors' money on reserve, called the reserve requirement.</a:t>
              </a:r>
            </a:p>
          </p:txBody>
        </p:sp>
      </p:grpSp>
    </p:spTree>
    <p:extLst>
      <p:ext uri="{BB962C8B-B14F-4D97-AF65-F5344CB8AC3E}">
        <p14:creationId xmlns:p14="http://schemas.microsoft.com/office/powerpoint/2010/main" val="62015544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327C35045E9A749BE72BEEA1A150D0C" ma:contentTypeVersion="12" ma:contentTypeDescription="Create a new document." ma:contentTypeScope="" ma:versionID="bba5ca8172f8fd72482d4b836006c6ac">
  <xsd:schema xmlns:xsd="http://www.w3.org/2001/XMLSchema" xmlns:xs="http://www.w3.org/2001/XMLSchema" xmlns:p="http://schemas.microsoft.com/office/2006/metadata/properties" xmlns:ns2="06d9c582-05c2-476b-83d2-72ab8b1380b2" xmlns:ns3="fdab59f7-c3a7-48e5-acd8-618ce834776e" targetNamespace="http://schemas.microsoft.com/office/2006/metadata/properties" ma:root="true" ma:fieldsID="ece3d55297cd2342a1e3baaeeaf598d6" ns2:_="" ns3:_="">
    <xsd:import namespace="06d9c582-05c2-476b-83d2-72ab8b1380b2"/>
    <xsd:import namespace="fdab59f7-c3a7-48e5-acd8-618ce834776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BillingMetadata"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d9c582-05c2-476b-83d2-72ab8b1380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BillingMetadata" ma:index="11" nillable="true" ma:displayName="MediaServiceBillingMetadata" ma:hidden="true" ma:internalName="MediaServiceBillingMetadata" ma:readOnly="true">
      <xsd:simpleType>
        <xsd:restriction base="dms:Note"/>
      </xsd:simpleType>
    </xsd:element>
    <xsd:element name="MediaServiceDateTaken" ma:index="12" nillable="true" ma:displayName="MediaServiceDateTaken" ma:descriptio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d033b2a-f064-4877-9db0-61a81d71035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dab59f7-c3a7-48e5-acd8-618ce834776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c102bf4-6fae-482a-8201-639cb6b5c521}" ma:internalName="TaxCatchAll" ma:showField="CatchAllData" ma:web="fdab59f7-c3a7-48e5-acd8-618ce83477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fdab59f7-c3a7-48e5-acd8-618ce834776e" xsi:nil="true"/>
    <lcf76f155ced4ddcb4097134ff3c332f xmlns="06d9c582-05c2-476b-83d2-72ab8b1380b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FAD2AD7-2BC9-4570-AEE0-78AA3A652A61}">
  <ds:schemaRefs>
    <ds:schemaRef ds:uri="http://schemas.microsoft.com/sharepoint/v3/contenttype/forms"/>
  </ds:schemaRefs>
</ds:datastoreItem>
</file>

<file path=customXml/itemProps2.xml><?xml version="1.0" encoding="utf-8"?>
<ds:datastoreItem xmlns:ds="http://schemas.openxmlformats.org/officeDocument/2006/customXml" ds:itemID="{4276B8B1-DBB0-421F-A088-B23188F833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d9c582-05c2-476b-83d2-72ab8b1380b2"/>
    <ds:schemaRef ds:uri="fdab59f7-c3a7-48e5-acd8-618ce83477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5DBCCCD-F09A-4828-9D27-AD7843495D25}">
  <ds:schemaRefs>
    <ds:schemaRef ds:uri="http://schemas.microsoft.com/office/2006/documentManagement/types"/>
    <ds:schemaRef ds:uri="fdab59f7-c3a7-48e5-acd8-618ce834776e"/>
    <ds:schemaRef ds:uri="http://schemas.microsoft.com/office/infopath/2007/PartnerControls"/>
    <ds:schemaRef ds:uri="http://schemas.openxmlformats.org/package/2006/metadata/core-properties"/>
    <ds:schemaRef ds:uri="http://purl.org/dc/dcmitype/"/>
    <ds:schemaRef ds:uri="http://purl.org/dc/elements/1.1/"/>
    <ds:schemaRef ds:uri="06d9c582-05c2-476b-83d2-72ab8b1380b2"/>
    <ds:schemaRef ds:uri="http://schemas.microsoft.com/office/2006/metadata/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Theme</Template>
  <TotalTime>2788</TotalTime>
  <Words>2162</Words>
  <Application>Microsoft Office PowerPoint</Application>
  <PresentationFormat>Widescreen</PresentationFormat>
  <Paragraphs>170</Paragraphs>
  <Slides>15</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Century Gothic</vt:lpstr>
      <vt:lpstr>Office Theme</vt:lpstr>
      <vt:lpstr>The Role of Banks</vt:lpstr>
      <vt:lpstr>Introduction to Banks</vt:lpstr>
      <vt:lpstr>Banks as Financial Intermediaries</vt:lpstr>
      <vt:lpstr>Balance Sheet</vt:lpstr>
      <vt:lpstr>Example of a Bank Balance Sheet</vt:lpstr>
      <vt:lpstr>Loans1</vt:lpstr>
      <vt:lpstr>Loans2</vt:lpstr>
      <vt:lpstr>Bonds</vt:lpstr>
      <vt:lpstr>Reserves</vt:lpstr>
      <vt:lpstr>How Banks Go Bankrupt</vt:lpstr>
      <vt:lpstr>How Can Banks Protect Themselves?</vt:lpstr>
      <vt:lpstr>On Your Own1</vt:lpstr>
      <vt:lpstr>On Your Own2</vt:lpstr>
      <vt:lpstr>Summary</vt:lpstr>
      <vt:lpstr>HAWKES LEARNING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Economics, 2nd Edition</dc:title>
  <dc:creator>Hawkes Learning</dc:creator>
  <cp:lastModifiedBy>Caitlin Coleman</cp:lastModifiedBy>
  <cp:revision>158</cp:revision>
  <dcterms:created xsi:type="dcterms:W3CDTF">2014-11-06T15:36:04Z</dcterms:created>
  <dcterms:modified xsi:type="dcterms:W3CDTF">2026-02-02T18:31:07Z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0x010100B327C35045E9A749BE72BEEA1A150D0C</vt:lpwstr>
  </property>
  <property fmtid="{D5CDD505-2E9C-101B-9397-08002B2CF9AE}" pid="3" name="Order">
    <vt:r8>100</vt:r8>
  </property>
  <property fmtid="{D5CDD505-2E9C-101B-9397-08002B2CF9AE}" pid="4" name="MediaServiceImageTags">
    <vt:lpwstr/>
  </property>
</Properties>
</file>