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7"/>
  </p:notesMasterIdLst>
  <p:sldIdLst>
    <p:sldId id="410" r:id="rId5"/>
    <p:sldId id="411" r:id="rId6"/>
    <p:sldId id="412" r:id="rId7"/>
    <p:sldId id="413" r:id="rId8"/>
    <p:sldId id="414" r:id="rId9"/>
    <p:sldId id="415" r:id="rId10"/>
    <p:sldId id="416" r:id="rId11"/>
    <p:sldId id="417" r:id="rId12"/>
    <p:sldId id="418" r:id="rId13"/>
    <p:sldId id="419" r:id="rId14"/>
    <p:sldId id="420" r:id="rId15"/>
    <p:sldId id="3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Gamel" initials="KG" lastIdx="1" clrIdx="0">
    <p:extLst>
      <p:ext uri="{19B8F6BF-5375-455C-9EA6-DF929625EA0E}">
        <p15:presenceInfo xmlns:p15="http://schemas.microsoft.com/office/powerpoint/2012/main" userId="S::kgamel@hawkeslearning.com::b02d3798-865a-4383-8058-d3082266da49" providerId="AD"/>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CCA49C"/>
    <a:srgbClr val="F3EDE7"/>
    <a:srgbClr val="5A7E83"/>
    <a:srgbClr val="386546"/>
    <a:srgbClr val="C7D4CB"/>
    <a:srgbClr val="314C57"/>
    <a:srgbClr val="F2E2D2"/>
    <a:srgbClr val="318295"/>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0672B-3763-467D-A26E-1CE5AE4CB9D6}" v="5" dt="2026-02-02T18:30:10.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7" autoAdjust="0"/>
    <p:restoredTop sz="86085" autoAdjust="0"/>
  </p:normalViewPr>
  <p:slideViewPr>
    <p:cSldViewPr snapToGrid="0">
      <p:cViewPr varScale="1">
        <p:scale>
          <a:sx n="67" d="100"/>
          <a:sy n="67" d="100"/>
        </p:scale>
        <p:origin x="989"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27T14:55:18.196" v="3" actId="6549"/>
      <pc:docMkLst>
        <pc:docMk/>
      </pc:docMkLst>
      <pc:sldChg chg="add">
        <pc:chgData name="Caitlin Coleman" userId="96f87ca1-0e64-4ae8-8d77-98757b85df0b" providerId="ADAL" clId="{DDA6BCD5-DC0D-434C-93A0-51E2BCD25B34}" dt="2026-01-27T14:54:40.747" v="0"/>
        <pc:sldMkLst>
          <pc:docMk/>
          <pc:sldMk cId="3931496943" sldId="376"/>
        </pc:sldMkLst>
      </pc:sldChg>
      <pc:sldChg chg="add">
        <pc:chgData name="Caitlin Coleman" userId="96f87ca1-0e64-4ae8-8d77-98757b85df0b" providerId="ADAL" clId="{DDA6BCD5-DC0D-434C-93A0-51E2BCD25B34}" dt="2026-01-27T14:55:00.034" v="1"/>
        <pc:sldMkLst>
          <pc:docMk/>
          <pc:sldMk cId="3033407721" sldId="410"/>
        </pc:sldMkLst>
      </pc:sldChg>
      <pc:sldChg chg="add">
        <pc:chgData name="Caitlin Coleman" userId="96f87ca1-0e64-4ae8-8d77-98757b85df0b" providerId="ADAL" clId="{DDA6BCD5-DC0D-434C-93A0-51E2BCD25B34}" dt="2026-01-27T14:55:00.034" v="1"/>
        <pc:sldMkLst>
          <pc:docMk/>
          <pc:sldMk cId="1434186663" sldId="411"/>
        </pc:sldMkLst>
      </pc:sldChg>
      <pc:sldChg chg="add">
        <pc:chgData name="Caitlin Coleman" userId="96f87ca1-0e64-4ae8-8d77-98757b85df0b" providerId="ADAL" clId="{DDA6BCD5-DC0D-434C-93A0-51E2BCD25B34}" dt="2026-01-27T14:55:00.034" v="1"/>
        <pc:sldMkLst>
          <pc:docMk/>
          <pc:sldMk cId="2400555132" sldId="412"/>
        </pc:sldMkLst>
      </pc:sldChg>
      <pc:sldChg chg="add">
        <pc:chgData name="Caitlin Coleman" userId="96f87ca1-0e64-4ae8-8d77-98757b85df0b" providerId="ADAL" clId="{DDA6BCD5-DC0D-434C-93A0-51E2BCD25B34}" dt="2026-01-27T14:55:00.034" v="1"/>
        <pc:sldMkLst>
          <pc:docMk/>
          <pc:sldMk cId="3547435902" sldId="413"/>
        </pc:sldMkLst>
      </pc:sldChg>
      <pc:sldChg chg="add">
        <pc:chgData name="Caitlin Coleman" userId="96f87ca1-0e64-4ae8-8d77-98757b85df0b" providerId="ADAL" clId="{DDA6BCD5-DC0D-434C-93A0-51E2BCD25B34}" dt="2026-01-27T14:55:00.034" v="1"/>
        <pc:sldMkLst>
          <pc:docMk/>
          <pc:sldMk cId="1737873996" sldId="414"/>
        </pc:sldMkLst>
      </pc:sldChg>
      <pc:sldChg chg="add">
        <pc:chgData name="Caitlin Coleman" userId="96f87ca1-0e64-4ae8-8d77-98757b85df0b" providerId="ADAL" clId="{DDA6BCD5-DC0D-434C-93A0-51E2BCD25B34}" dt="2026-01-27T14:55:00.034" v="1"/>
        <pc:sldMkLst>
          <pc:docMk/>
          <pc:sldMk cId="902875480" sldId="415"/>
        </pc:sldMkLst>
      </pc:sldChg>
      <pc:sldChg chg="add">
        <pc:chgData name="Caitlin Coleman" userId="96f87ca1-0e64-4ae8-8d77-98757b85df0b" providerId="ADAL" clId="{DDA6BCD5-DC0D-434C-93A0-51E2BCD25B34}" dt="2026-01-27T14:55:00.034" v="1"/>
        <pc:sldMkLst>
          <pc:docMk/>
          <pc:sldMk cId="816021851" sldId="416"/>
        </pc:sldMkLst>
      </pc:sldChg>
      <pc:sldChg chg="add">
        <pc:chgData name="Caitlin Coleman" userId="96f87ca1-0e64-4ae8-8d77-98757b85df0b" providerId="ADAL" clId="{DDA6BCD5-DC0D-434C-93A0-51E2BCD25B34}" dt="2026-01-27T14:55:00.034" v="1"/>
        <pc:sldMkLst>
          <pc:docMk/>
          <pc:sldMk cId="1792287225" sldId="417"/>
        </pc:sldMkLst>
      </pc:sldChg>
      <pc:sldChg chg="add">
        <pc:chgData name="Caitlin Coleman" userId="96f87ca1-0e64-4ae8-8d77-98757b85df0b" providerId="ADAL" clId="{DDA6BCD5-DC0D-434C-93A0-51E2BCD25B34}" dt="2026-01-27T14:55:00.034" v="1"/>
        <pc:sldMkLst>
          <pc:docMk/>
          <pc:sldMk cId="1682492644" sldId="418"/>
        </pc:sldMkLst>
      </pc:sldChg>
      <pc:sldChg chg="add">
        <pc:chgData name="Caitlin Coleman" userId="96f87ca1-0e64-4ae8-8d77-98757b85df0b" providerId="ADAL" clId="{DDA6BCD5-DC0D-434C-93A0-51E2BCD25B34}" dt="2026-01-27T14:55:00.034" v="1"/>
        <pc:sldMkLst>
          <pc:docMk/>
          <pc:sldMk cId="3764348480" sldId="419"/>
        </pc:sldMkLst>
      </pc:sldChg>
      <pc:sldChg chg="modSp add mod">
        <pc:chgData name="Caitlin Coleman" userId="96f87ca1-0e64-4ae8-8d77-98757b85df0b" providerId="ADAL" clId="{DDA6BCD5-DC0D-434C-93A0-51E2BCD25B34}" dt="2026-01-27T14:55:18.196" v="3" actId="6549"/>
        <pc:sldMkLst>
          <pc:docMk/>
          <pc:sldMk cId="408020620" sldId="420"/>
        </pc:sldMkLst>
        <pc:spChg chg="mod">
          <ac:chgData name="Caitlin Coleman" userId="96f87ca1-0e64-4ae8-8d77-98757b85df0b" providerId="ADAL" clId="{DDA6BCD5-DC0D-434C-93A0-51E2BCD25B34}" dt="2026-01-27T14:55:18.196" v="3" actId="6549"/>
          <ac:spMkLst>
            <pc:docMk/>
            <pc:sldMk cId="408020620" sldId="420"/>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2F59B-439F-44EF-9D4C-79C75BA56694}"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AEE0C-5445-4B08-8277-D0880C98BE77}" type="slidenum">
              <a:rPr lang="en-US" smtClean="0"/>
              <a:t>‹#›</a:t>
            </a:fld>
            <a:endParaRPr lang="en-US"/>
          </a:p>
        </p:txBody>
      </p:sp>
    </p:spTree>
    <p:extLst>
      <p:ext uri="{BB962C8B-B14F-4D97-AF65-F5344CB8AC3E}">
        <p14:creationId xmlns:p14="http://schemas.microsoft.com/office/powerpoint/2010/main" val="397145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trying to state a single way of measuring money, economists offer broader definitions of money based on liquidity. Liquidity refers to how quickly you can use a financial asset to buy a good or service. Cash is extremely liquid while money in a savings account is less liquid, since a savings account is more difficult to immediately access.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82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Reserve Bank, which is the central bank of the United States, is a bank regulator that is responsible for monetary policy and defines money according to its liquidity. There are two definitions of money: M1 money supply and M2 money supply.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3AEE0C-5445-4B08-8277-D0880C98B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30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M1 money supply includes coins and currency in circulation: coins and bills that circulate in an economy that the U.S. Treasury does not hold at the Federal Reserve Bank or in vaults. Closely related to currency are checkable deposits (also known as demand deposits), which are the amounts held in checking accounts. Together, these items comprise the definition of money known as M1, which the Federal Reserve System measures daily.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3AEE0C-5445-4B08-8277-D0880C98B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15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M2 is a broader definition of money; it includes everything in M1 as well as other types of deposits. M2 includes savings deposits in banks. Many financial institutions offer a chance to invest in money market funds, where they pool the deposits of investors and safely invest them. </a:t>
            </a:r>
            <a:r>
              <a:rPr lang="en-US" sz="1200" dirty="0">
                <a:solidFill>
                  <a:schemeClr val="bg1"/>
                </a:solidFill>
              </a:rPr>
              <a:t>Another ingredient of M2 are the relatively small certificates of deposit (CDs) or </a:t>
            </a:r>
            <a:r>
              <a:rPr lang="en-US" sz="1200" b="1" dirty="0">
                <a:solidFill>
                  <a:schemeClr val="bg1"/>
                </a:solidFill>
              </a:rPr>
              <a:t>time deposits</a:t>
            </a:r>
            <a:r>
              <a:rPr lang="en-US" sz="1200" dirty="0">
                <a:solidFill>
                  <a:schemeClr val="bg1"/>
                </a:solidFill>
              </a:rPr>
              <a:t>, which are accounts that the depositor has committed to leaving in the bank for a certain period of time.</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3AEE0C-5445-4B08-8277-D0880C98B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44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short, all the M2 types of deposits are money that require a greater effort to access and spend than M1.</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3AEE0C-5445-4B08-8277-D0880C98B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06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lines separating M1 and M2 can become a little blurry. For example, some businesses will not accept personal checks for large amounts but will accept traveler's checks or cash. Changes in banking practices and technology have made the savings accounts in M2 more similar to the checking accounts in M1. As with many other economic terms and statistics, the important point is to know the strengths and limitations of the various definitions.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3AEE0C-5445-4B08-8277-D0880C98B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19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debit card, like a check, is an instruction to the user's bank to transfer money directly and immediately from your bank account to the seller. Although you can make a purchase with a credit card, the financial institution does not consider it money but rather a short-term loan from the credit card company to you. With a smart card, you can store a certain value of money on a card and then use the card to make purchases.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3AEE0C-5445-4B08-8277-D0880C98B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84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receive a $100 Amazon gift card. Does this represent a $100 increase in the M1 money supply? Explain your answer.</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3AEE0C-5445-4B08-8277-D0880C98B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53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receive a $100 Amazon gift card. Does this represent a $100 increase in the M1 money supply? Explain your answer. </a:t>
            </a:r>
          </a:p>
          <a:p>
            <a:endParaRPr lang="en-US" dirty="0"/>
          </a:p>
          <a:p>
            <a:r>
              <a:rPr lang="en-US" dirty="0"/>
              <a:t>The gift card itself is not part of the money supply, but the $100 that purchased the card is part of the M1 money supply. The gift card, unlike currency, checkable deposits, or traveler’s checks, cannot be used to purchase any goods or services except those offered by Amazon.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3AEE0C-5445-4B08-8277-D0880C98B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010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524000" y="2181291"/>
            <a:ext cx="91440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Measuring Money: Currency, M1, and M2 </a:t>
            </a:r>
          </a:p>
        </p:txBody>
      </p:sp>
      <p:cxnSp>
        <p:nvCxnSpPr>
          <p:cNvPr id="14" name="Straight Connector 13">
            <a:extLst>
              <a:ext uri="{C183D7F6-B498-43B3-948B-1728B52AA6E4}">
                <adec:decorative xmlns:adec="http://schemas.microsoft.com/office/drawing/2017/decorative" val="1"/>
              </a:ext>
            </a:extLst>
          </p:cNvPr>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03340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Plastic Money</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Suppose that you receive a $100 Amazon gift card. Does this represent a $100 increase in the M1 money supply? Explain your answer.&#10;&#10;The gift card itself is not part of the money supply, but the $100 that purchased the card is part of the M1 money supply. The gift card, unlike currency, checkable deposits, or traveler’s checks, cannot be used to purchase any goods or services except those offered by Amazon."/>
          <p:cNvGrpSpPr/>
          <p:nvPr/>
        </p:nvGrpSpPr>
        <p:grpSpPr>
          <a:xfrm>
            <a:off x="2066922" y="1580912"/>
            <a:ext cx="8058154" cy="2912114"/>
            <a:chOff x="542923" y="1736761"/>
            <a:chExt cx="8058154" cy="291211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542923" y="1786553"/>
              <a:ext cx="8058153" cy="2862322"/>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Suppose that you receive a $100 Amazon gift card. Does this represent a $100 increase in the M1 money supply? Explain your answer.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The gift card itself is not part of the money supply, but the $100 that purchased the card is part of the M1 money supply. The gift card, unlike currency, checkable deposits, or traveler’s checks, cannot be used to purchase any goods or services except those offered by Amazon.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6434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E8372D-36D2-456F-8C12-2DB123C1456A}"/>
              </a:ext>
            </a:extLst>
          </p:cNvPr>
          <p:cNvSpPr txBox="1"/>
          <p:nvPr/>
        </p:nvSpPr>
        <p:spPr>
          <a:xfrm>
            <a:off x="1683023" y="1737360"/>
            <a:ext cx="8627790" cy="3383280"/>
          </a:xfrm>
          <a:prstGeom prst="rect">
            <a:avLst/>
          </a:prstGeom>
          <a:solidFill>
            <a:srgbClr val="627981"/>
          </a:solidFill>
        </p:spPr>
        <p:txBody>
          <a:bodyPr wrap="square" rtlCol="0" anchor="ctr">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M1 includes currency in circulation and money in checking accounts accessible by checks and debit and credit cards.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M2 includes all of M1, plus savings deposits, time deposits, and money market funds.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Federal Reserve System is responsible for tracking the amounts of M1 and M2 and releasing information frequently.</a:t>
            </a:r>
          </a:p>
        </p:txBody>
      </p:sp>
    </p:spTree>
    <p:extLst>
      <p:ext uri="{BB962C8B-B14F-4D97-AF65-F5344CB8AC3E}">
        <p14:creationId xmlns:p14="http://schemas.microsoft.com/office/powerpoint/2010/main" val="408020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93149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Liquidity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Rather than trying to state a single way of measuring money, economists offer broader definitions of money based on liquidity.">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Rather than trying to state a single way of measuring money, economists offer broader definitions of money based on liquidity.</a:t>
              </a:r>
            </a:p>
          </p:txBody>
        </p:sp>
      </p:grpSp>
      <p:grpSp>
        <p:nvGrpSpPr>
          <p:cNvPr id="12" name="Group 11" descr="Liquidity refers to how quickly you can use a financial asset to buy a good or service.">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Liquidity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refers to how quickly you can use a financial asset to buy a good or service.</a:t>
              </a:r>
            </a:p>
          </p:txBody>
        </p:sp>
      </p:grpSp>
      <p:grpSp>
        <p:nvGrpSpPr>
          <p:cNvPr id="16" name="Group 15" descr="Cash is extremely liquid while money in a savings account is less liquid, since a savings account is more difficult to immediately access.">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67420"/>
              <a:ext cx="8027158"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Cash is extremely liquid while money in a savings account is less liquid, since a savings account is more difficult to immediately access.</a:t>
              </a:r>
            </a:p>
          </p:txBody>
        </p:sp>
      </p:grpSp>
    </p:spTree>
    <p:extLst>
      <p:ext uri="{BB962C8B-B14F-4D97-AF65-F5344CB8AC3E}">
        <p14:creationId xmlns:p14="http://schemas.microsoft.com/office/powerpoint/2010/main" val="143418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Money 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The Federal Reserve Bank, which is the central bank of the United States, is a bank regulator that is responsible for monetary policy and defines money according to its liquidity. There are two definitions of money: M1 money supply and M2 money supply.">
            <a:extLst>
              <a:ext uri="{FF2B5EF4-FFF2-40B4-BE49-F238E27FC236}">
                <a16:creationId xmlns:a16="http://schemas.microsoft.com/office/drawing/2014/main" id="{48AB7F42-2C4B-4252-8B1B-CCC62CBA4F0F}"/>
              </a:ext>
            </a:extLst>
          </p:cNvPr>
          <p:cNvGrpSpPr/>
          <p:nvPr/>
        </p:nvGrpSpPr>
        <p:grpSpPr>
          <a:xfrm>
            <a:off x="2066922" y="1317629"/>
            <a:ext cx="8058154" cy="1389663"/>
            <a:chOff x="542923" y="1736761"/>
            <a:chExt cx="8058154" cy="1389663"/>
          </a:xfrm>
          <a:solidFill>
            <a:srgbClr val="627981"/>
          </a:solidFill>
        </p:grpSpPr>
        <p:sp>
          <p:nvSpPr>
            <p:cNvPr id="14" name="Rectangle 13">
              <a:extLst>
                <a:ext uri="{FF2B5EF4-FFF2-40B4-BE49-F238E27FC236}">
                  <a16:creationId xmlns:a16="http://schemas.microsoft.com/office/drawing/2014/main" id="{DA8A5F90-55E0-4092-84BD-C62586DE41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D4C74D8-48C3-46F6-8BD0-40E36B001D67}"/>
                </a:ext>
              </a:extLst>
            </p:cNvPr>
            <p:cNvSpPr txBox="1"/>
            <p:nvPr/>
          </p:nvSpPr>
          <p:spPr>
            <a:xfrm>
              <a:off x="542923" y="1802985"/>
              <a:ext cx="8058154" cy="1323439"/>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Federal Reserve Bank, which is the central bank of the United States, is a bank regulator that is responsible for monetary policy and defines money according to its liquidity. There are two definitions of money: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M1 money supply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M2 money supply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pic>
        <p:nvPicPr>
          <p:cNvPr id="6" name="Picture 5" descr="The M1 money supply is monies that are very liquid in nature, like cash, checkable (demand) deposits, and traveler's checks. The M2 money supply is monies that are less liquid in nature, like M1 plus savings and time deposits, certificates of deposits, and money market funds.">
            <a:extLst>
              <a:ext uri="{FF2B5EF4-FFF2-40B4-BE49-F238E27FC236}">
                <a16:creationId xmlns:a16="http://schemas.microsoft.com/office/drawing/2014/main" id="{CCFC7C42-2F0A-8CB3-8BE5-5F770EFA6B0D}"/>
              </a:ext>
            </a:extLst>
          </p:cNvPr>
          <p:cNvPicPr>
            <a:picLocks noChangeAspect="1"/>
          </p:cNvPicPr>
          <p:nvPr/>
        </p:nvPicPr>
        <p:blipFill>
          <a:blip r:embed="rId3"/>
          <a:stretch>
            <a:fillRect/>
          </a:stretch>
        </p:blipFill>
        <p:spPr>
          <a:xfrm>
            <a:off x="3536958" y="2773516"/>
            <a:ext cx="5118084" cy="3988264"/>
          </a:xfrm>
          <a:prstGeom prst="rect">
            <a:avLst/>
          </a:prstGeom>
        </p:spPr>
      </p:pic>
    </p:spTree>
    <p:extLst>
      <p:ext uri="{BB962C8B-B14F-4D97-AF65-F5344CB8AC3E}">
        <p14:creationId xmlns:p14="http://schemas.microsoft.com/office/powerpoint/2010/main" val="240055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M1 Money 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M1 money supply includes coins and currency in circulation: coins and bills that circulate in an economy that the U.S. Treasury does not hold at the Federal Reserve Bank or in vaults.">
            <a:extLst>
              <a:ext uri="{FF2B5EF4-FFF2-40B4-BE49-F238E27FC236}">
                <a16:creationId xmlns:a16="http://schemas.microsoft.com/office/drawing/2014/main" id="{288BCD97-5E39-4B0D-A926-52C28C6313C2}"/>
              </a:ext>
            </a:extLst>
          </p:cNvPr>
          <p:cNvGrpSpPr/>
          <p:nvPr/>
        </p:nvGrpSpPr>
        <p:grpSpPr>
          <a:xfrm>
            <a:off x="2066922" y="1580912"/>
            <a:ext cx="8058154" cy="1081887"/>
            <a:chOff x="542923" y="1736761"/>
            <a:chExt cx="8058154" cy="1081887"/>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42923" y="1802985"/>
              <a:ext cx="8058154"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M1 money supply includes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coins and currency in circulation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coins and bills that circulate in an economy that the U.S. Treasury does not hold at the Federal Reserve Bank or in vaults.</a:t>
              </a:r>
            </a:p>
          </p:txBody>
        </p:sp>
      </p:grpSp>
      <p:grpSp>
        <p:nvGrpSpPr>
          <p:cNvPr id="27" name="Group 26" descr="Closely related to currency are checkable deposits (also known as demand deposits), which are the amounts held in checking accounts.">
            <a:extLst>
              <a:ext uri="{FF2B5EF4-FFF2-40B4-BE49-F238E27FC236}">
                <a16:creationId xmlns:a16="http://schemas.microsoft.com/office/drawing/2014/main" id="{3F305A3A-8377-488F-9465-4E688583B00E}"/>
              </a:ext>
            </a:extLst>
          </p:cNvPr>
          <p:cNvGrpSpPr/>
          <p:nvPr/>
        </p:nvGrpSpPr>
        <p:grpSpPr>
          <a:xfrm>
            <a:off x="2066922" y="274356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795588"/>
              <a:ext cx="7776575"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Closely related to currency are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checkable deposits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(also known as demand deposits), which are the amounts held in checking accounts.</a:t>
              </a:r>
            </a:p>
          </p:txBody>
        </p:sp>
      </p:grpSp>
      <p:grpSp>
        <p:nvGrpSpPr>
          <p:cNvPr id="30" name="Group 29" descr="Together, these items comprise the definition of money known as M1, which the Federal Reserve System measures daily.">
            <a:extLst>
              <a:ext uri="{FF2B5EF4-FFF2-40B4-BE49-F238E27FC236}">
                <a16:creationId xmlns:a16="http://schemas.microsoft.com/office/drawing/2014/main" id="{030576DD-2391-4601-84B3-638A5ACA3B07}"/>
              </a:ext>
            </a:extLst>
          </p:cNvPr>
          <p:cNvGrpSpPr/>
          <p:nvPr/>
        </p:nvGrpSpPr>
        <p:grpSpPr>
          <a:xfrm>
            <a:off x="2066922" y="363126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Together, these items comprise the definition of money known as M1, which the Federal Reserve System measures daily.</a:t>
              </a:r>
            </a:p>
          </p:txBody>
        </p:sp>
      </p:grpSp>
    </p:spTree>
    <p:extLst>
      <p:ext uri="{BB962C8B-B14F-4D97-AF65-F5344CB8AC3E}">
        <p14:creationId xmlns:p14="http://schemas.microsoft.com/office/powerpoint/2010/main" val="354743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M2 Money 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M2 is a broader definition of money; it includes everything in M1 as well as other types of deposits.">
            <a:extLst>
              <a:ext uri="{FF2B5EF4-FFF2-40B4-BE49-F238E27FC236}">
                <a16:creationId xmlns:a16="http://schemas.microsoft.com/office/drawing/2014/main" id="{288BCD97-5E39-4B0D-A926-52C28C6313C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42923" y="1802985"/>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M2 is a broader definition of money; it includes everything in M1 as well as other types of deposits.</a:t>
              </a:r>
            </a:p>
          </p:txBody>
        </p:sp>
      </p:grpSp>
      <p:grpSp>
        <p:nvGrpSpPr>
          <p:cNvPr id="27" name="Group 26" descr="M2 includes savings deposits in banks.">
            <a:extLst>
              <a:ext uri="{FF2B5EF4-FFF2-40B4-BE49-F238E27FC236}">
                <a16:creationId xmlns:a16="http://schemas.microsoft.com/office/drawing/2014/main" id="{3F305A3A-8377-488F-9465-4E688583B00E}"/>
              </a:ext>
            </a:extLst>
          </p:cNvPr>
          <p:cNvGrpSpPr/>
          <p:nvPr/>
        </p:nvGrpSpPr>
        <p:grpSpPr>
          <a:xfrm>
            <a:off x="2066922" y="246956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928983"/>
              <a:ext cx="7776575"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M2 includes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savings deposits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banks.</a:t>
              </a:r>
            </a:p>
          </p:txBody>
        </p:sp>
      </p:grpSp>
      <p:grpSp>
        <p:nvGrpSpPr>
          <p:cNvPr id="30" name="Group 29" descr="Many financial institutions offer a chance to invest in money market funds, where they pool the deposits of investors and safely invest them.">
            <a:extLst>
              <a:ext uri="{FF2B5EF4-FFF2-40B4-BE49-F238E27FC236}">
                <a16:creationId xmlns:a16="http://schemas.microsoft.com/office/drawing/2014/main" id="{030576DD-2391-4601-84B3-638A5ACA3B07}"/>
              </a:ext>
            </a:extLst>
          </p:cNvPr>
          <p:cNvGrpSpPr/>
          <p:nvPr/>
        </p:nvGrpSpPr>
        <p:grpSpPr>
          <a:xfrm>
            <a:off x="2066922" y="3348785"/>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financial institutions offer a chance to invest in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money market funds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where they pool the deposits of investors and safely invest them.</a:t>
              </a:r>
            </a:p>
          </p:txBody>
        </p:sp>
      </p:grpSp>
      <p:grpSp>
        <p:nvGrpSpPr>
          <p:cNvPr id="15" name="Group 14" descr="Another ingredient of M2 are the relatively small certificates of deposit (CDs) or time deposits, which are accounts that the depositor has committed to leaving in the bank for a certain period of time.">
            <a:extLst>
              <a:ext uri="{FF2B5EF4-FFF2-40B4-BE49-F238E27FC236}">
                <a16:creationId xmlns:a16="http://schemas.microsoft.com/office/drawing/2014/main" id="{747B8CC6-8A34-40A5-81BD-511619C31352}"/>
              </a:ext>
            </a:extLst>
          </p:cNvPr>
          <p:cNvGrpSpPr/>
          <p:nvPr/>
        </p:nvGrpSpPr>
        <p:grpSpPr>
          <a:xfrm>
            <a:off x="2062239" y="4233701"/>
            <a:ext cx="8062837" cy="1046322"/>
            <a:chOff x="538240" y="1736761"/>
            <a:chExt cx="8062837" cy="1046322"/>
          </a:xfrm>
          <a:solidFill>
            <a:srgbClr val="627981"/>
          </a:solidFill>
        </p:grpSpPr>
        <p:sp>
          <p:nvSpPr>
            <p:cNvPr id="16" name="Rectangle 15">
              <a:extLst>
                <a:ext uri="{FF2B5EF4-FFF2-40B4-BE49-F238E27FC236}">
                  <a16:creationId xmlns:a16="http://schemas.microsoft.com/office/drawing/2014/main" id="{1576A4D4-F67E-4020-9213-492D1C3035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44FF0E9-1716-4A82-9FE2-45D498238C65}"/>
                </a:ext>
              </a:extLst>
            </p:cNvPr>
            <p:cNvSpPr txBox="1"/>
            <p:nvPr/>
          </p:nvSpPr>
          <p:spPr>
            <a:xfrm>
              <a:off x="538240" y="1767420"/>
              <a:ext cx="8058153"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Another ingredient of M2 are the relatively small certificates of deposit (CDs) or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time deposits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are accounts that the depositor has committed to leaving in the bank for a certain period of time.</a:t>
              </a:r>
            </a:p>
          </p:txBody>
        </p:sp>
      </p:grpSp>
    </p:spTree>
    <p:extLst>
      <p:ext uri="{BB962C8B-B14F-4D97-AF65-F5344CB8AC3E}">
        <p14:creationId xmlns:p14="http://schemas.microsoft.com/office/powerpoint/2010/main" val="173787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M1 and M2 Money Supply</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endPar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8" name="Group 17" descr="In short, all the M2 types of deposits are money that require a greater effort to access and spend than M1.">
            <a:extLst>
              <a:ext uri="{FF2B5EF4-FFF2-40B4-BE49-F238E27FC236}">
                <a16:creationId xmlns:a16="http://schemas.microsoft.com/office/drawing/2014/main" id="{82A9B415-B269-4AC5-ABAA-C43635A40D8D}"/>
              </a:ext>
            </a:extLst>
          </p:cNvPr>
          <p:cNvGrpSpPr/>
          <p:nvPr/>
        </p:nvGrpSpPr>
        <p:grpSpPr>
          <a:xfrm>
            <a:off x="2066923" y="143038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1577C927-7C06-40D8-8FC1-65E971BFA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FA548DC5-0C2E-4367-9D14-059732168D4F}"/>
                </a:ext>
              </a:extLst>
            </p:cNvPr>
            <p:cNvSpPr txBox="1"/>
            <p:nvPr/>
          </p:nvSpPr>
          <p:spPr>
            <a:xfrm>
              <a:off x="542923" y="1802985"/>
              <a:ext cx="8058154" cy="707886"/>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short, all the M2 types of deposits are money that require a greater effort to access and spend than M1.</a:t>
              </a:r>
            </a:p>
          </p:txBody>
        </p:sp>
      </p:grpSp>
      <p:pic>
        <p:nvPicPr>
          <p:cNvPr id="6" name="Picture 5" descr="An image that demonstrates the relationship between M1 and M2 and their components.">
            <a:extLst>
              <a:ext uri="{FF2B5EF4-FFF2-40B4-BE49-F238E27FC236}">
                <a16:creationId xmlns:a16="http://schemas.microsoft.com/office/drawing/2014/main" id="{14C0BFE0-7D28-4D8B-934E-B26C68D9FDE6}"/>
              </a:ext>
            </a:extLst>
          </p:cNvPr>
          <p:cNvPicPr>
            <a:picLocks noChangeAspect="1"/>
          </p:cNvPicPr>
          <p:nvPr/>
        </p:nvPicPr>
        <p:blipFill>
          <a:blip r:embed="rId3"/>
          <a:stretch>
            <a:fillRect/>
          </a:stretch>
        </p:blipFill>
        <p:spPr>
          <a:xfrm>
            <a:off x="2066923" y="2411105"/>
            <a:ext cx="8137674" cy="4108450"/>
          </a:xfrm>
          <a:prstGeom prst="rect">
            <a:avLst/>
          </a:prstGeom>
        </p:spPr>
      </p:pic>
    </p:spTree>
    <p:extLst>
      <p:ext uri="{BB962C8B-B14F-4D97-AF65-F5344CB8AC3E}">
        <p14:creationId xmlns:p14="http://schemas.microsoft.com/office/powerpoint/2010/main" val="902875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E4DEAAC-259E-49D3-9E08-2FEFAFC0BD6C}"/>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M1 and M2 Money Supply</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The lines separating M1 and M2 can become a little blurry.">
            <a:extLst>
              <a:ext uri="{FF2B5EF4-FFF2-40B4-BE49-F238E27FC236}">
                <a16:creationId xmlns:a16="http://schemas.microsoft.com/office/drawing/2014/main" id="{288BCD97-5E39-4B0D-A926-52C28C6313C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58421" y="1954451"/>
              <a:ext cx="8027158"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lines separating M1 and M2 can become a little blurry.</a:t>
              </a:r>
            </a:p>
          </p:txBody>
        </p:sp>
      </p:grpSp>
      <p:grpSp>
        <p:nvGrpSpPr>
          <p:cNvPr id="27" name="Group 26" descr="For example, some businesses will not accept personal checks for large amounts but will accept traveler's checks or cash.">
            <a:extLst>
              <a:ext uri="{FF2B5EF4-FFF2-40B4-BE49-F238E27FC236}">
                <a16:creationId xmlns:a16="http://schemas.microsoft.com/office/drawing/2014/main" id="{3F305A3A-8377-488F-9465-4E688583B00E}"/>
              </a:ext>
            </a:extLst>
          </p:cNvPr>
          <p:cNvGrpSpPr/>
          <p:nvPr/>
        </p:nvGrpSpPr>
        <p:grpSpPr>
          <a:xfrm>
            <a:off x="2066922" y="246956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790168"/>
              <a:ext cx="7776575"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some businesses will not accept personal checks for large amounts but will accept traveler's checks or cash.</a:t>
              </a:r>
            </a:p>
          </p:txBody>
        </p:sp>
      </p:grpSp>
      <p:grpSp>
        <p:nvGrpSpPr>
          <p:cNvPr id="30" name="Group 29" descr="Changes in banking practices and technology have made the savings accounts in M2 more similar to the checking accounts in M1.">
            <a:extLst>
              <a:ext uri="{FF2B5EF4-FFF2-40B4-BE49-F238E27FC236}">
                <a16:creationId xmlns:a16="http://schemas.microsoft.com/office/drawing/2014/main" id="{030576DD-2391-4601-84B3-638A5ACA3B07}"/>
              </a:ext>
            </a:extLst>
          </p:cNvPr>
          <p:cNvGrpSpPr/>
          <p:nvPr/>
        </p:nvGrpSpPr>
        <p:grpSpPr>
          <a:xfrm>
            <a:off x="2066922" y="3348785"/>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Changes in banking practices and technology have made the savings accounts in M2 more similar to the checking accounts in M1.</a:t>
              </a:r>
            </a:p>
          </p:txBody>
        </p:sp>
      </p:grpSp>
      <p:grpSp>
        <p:nvGrpSpPr>
          <p:cNvPr id="15" name="Group 14" descr="As with many other economic terms and statistics, the important point is to know the strengths and limitations of the various definitions.">
            <a:extLst>
              <a:ext uri="{FF2B5EF4-FFF2-40B4-BE49-F238E27FC236}">
                <a16:creationId xmlns:a16="http://schemas.microsoft.com/office/drawing/2014/main" id="{747B8CC6-8A34-40A5-81BD-511619C31352}"/>
              </a:ext>
            </a:extLst>
          </p:cNvPr>
          <p:cNvGrpSpPr/>
          <p:nvPr/>
        </p:nvGrpSpPr>
        <p:grpSpPr>
          <a:xfrm>
            <a:off x="2066922" y="423370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576A4D4-F67E-4020-9213-492D1C3035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44FF0E9-1716-4A82-9FE2-45D498238C65}"/>
                </a:ext>
              </a:extLst>
            </p:cNvPr>
            <p:cNvSpPr txBox="1"/>
            <p:nvPr/>
          </p:nvSpPr>
          <p:spPr>
            <a:xfrm>
              <a:off x="558421" y="1767420"/>
              <a:ext cx="803797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with many other economic terms and statistics, the important point is to know the strengths and limitations of the various definitions.</a:t>
              </a:r>
            </a:p>
          </p:txBody>
        </p:sp>
      </p:grpSp>
    </p:spTree>
    <p:extLst>
      <p:ext uri="{BB962C8B-B14F-4D97-AF65-F5344CB8AC3E}">
        <p14:creationId xmlns:p14="http://schemas.microsoft.com/office/powerpoint/2010/main" val="81602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Plastic Money</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A debit card, like a check, is an instruction to the user's bank to transfer money directly and immediately from your bank account to the seller."/>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587984" y="1817549"/>
              <a:ext cx="796803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debit card</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like a check, is an instruction to the user's bank to transfer money directly and immediately from your bank account to the seller.</a:t>
              </a:r>
            </a:p>
          </p:txBody>
        </p:sp>
      </p:grpSp>
      <p:grpSp>
        <p:nvGrpSpPr>
          <p:cNvPr id="20" name="Group 19" descr="Although you can make a purchase with a credit card, the financial institution does not consider it money but rather a short-term loan from the credit card company to you."/>
          <p:cNvGrpSpPr/>
          <p:nvPr/>
        </p:nvGrpSpPr>
        <p:grpSpPr>
          <a:xfrm>
            <a:off x="2066922" y="2456766"/>
            <a:ext cx="8058154" cy="1072557"/>
            <a:chOff x="542923" y="1736761"/>
            <a:chExt cx="8058154" cy="1072557"/>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42923" y="1793655"/>
              <a:ext cx="8058154"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Although you can make a purchase with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credit card</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financial institution does not consider it money but rather a short-term loan from the credit card company to you.</a:t>
              </a:r>
            </a:p>
          </p:txBody>
        </p:sp>
      </p:grpSp>
      <p:grpSp>
        <p:nvGrpSpPr>
          <p:cNvPr id="23" name="Group 22" descr="With a smart card, you can store a certain value of money on a card and then use the card to make purchases."/>
          <p:cNvGrpSpPr/>
          <p:nvPr/>
        </p:nvGrpSpPr>
        <p:grpSpPr>
          <a:xfrm>
            <a:off x="2066922" y="3609589"/>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633045" y="1793091"/>
              <a:ext cx="796803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With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smart card</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you can store a certain value of money on a card and then use the card to make purchases.</a:t>
              </a:r>
            </a:p>
          </p:txBody>
        </p:sp>
      </p:grpSp>
    </p:spTree>
    <p:extLst>
      <p:ext uri="{BB962C8B-B14F-4D97-AF65-F5344CB8AC3E}">
        <p14:creationId xmlns:p14="http://schemas.microsoft.com/office/powerpoint/2010/main" val="179228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Plastic Money</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Suppose that you receive a $100 Amazon gift card. Does this represent a $100 increase in the M1 money supply? Explain your answer."/>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587984" y="1786553"/>
              <a:ext cx="7968032" cy="707886"/>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Suppose that you receive a $100 Amazon gift card. Does this represent a $100 increase in the M1 money supply? Explain your answer.</a:t>
              </a:r>
            </a:p>
          </p:txBody>
        </p:sp>
      </p:grpSp>
      <p:pic>
        <p:nvPicPr>
          <p:cNvPr id="3" name="Picture 2" descr="A person looking at their laptop holding a plastic card">
            <a:extLst>
              <a:ext uri="{FF2B5EF4-FFF2-40B4-BE49-F238E27FC236}">
                <a16:creationId xmlns:a16="http://schemas.microsoft.com/office/drawing/2014/main" id="{E681449D-2F58-4AFD-81FC-11D93EC4DD69}"/>
              </a:ext>
            </a:extLst>
          </p:cNvPr>
          <p:cNvPicPr>
            <a:picLocks noChangeAspect="1"/>
          </p:cNvPicPr>
          <p:nvPr/>
        </p:nvPicPr>
        <p:blipFill>
          <a:blip r:embed="rId3"/>
          <a:stretch>
            <a:fillRect/>
          </a:stretch>
        </p:blipFill>
        <p:spPr>
          <a:xfrm>
            <a:off x="3579541" y="2753782"/>
            <a:ext cx="5032916" cy="3314036"/>
          </a:xfrm>
          <a:prstGeom prst="rect">
            <a:avLst/>
          </a:prstGeom>
        </p:spPr>
      </p:pic>
    </p:spTree>
    <p:extLst>
      <p:ext uri="{BB962C8B-B14F-4D97-AF65-F5344CB8AC3E}">
        <p14:creationId xmlns:p14="http://schemas.microsoft.com/office/powerpoint/2010/main" val="16824926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DDA480-E350-47AC-909D-5B356BFAB8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422016-070E-43A6-B725-C76D08520D84}">
  <ds:schemaRefs>
    <ds:schemaRef ds:uri="http://schemas.microsoft.com/sharepoint/v3/contenttype/forms"/>
  </ds:schemaRefs>
</ds:datastoreItem>
</file>

<file path=customXml/itemProps3.xml><?xml version="1.0" encoding="utf-8"?>
<ds:datastoreItem xmlns:ds="http://schemas.openxmlformats.org/officeDocument/2006/customXml" ds:itemID="{48876011-D9D6-495E-ABD6-C4205AD9927E}">
  <ds:schemaRefs>
    <ds:schemaRef ds:uri="http://schemas.microsoft.com/office/2006/metadata/properties"/>
    <ds:schemaRef ds:uri="fdab59f7-c3a7-48e5-acd8-618ce834776e"/>
    <ds:schemaRef ds:uri="http://purl.org/dc/dcmitype/"/>
    <ds:schemaRef ds:uri="http://schemas.openxmlformats.org/package/2006/metadata/core-properties"/>
    <ds:schemaRef ds:uri="http://purl.org/dc/terms/"/>
    <ds:schemaRef ds:uri="http://schemas.microsoft.com/office/2006/documentManagement/types"/>
    <ds:schemaRef ds:uri="http://purl.org/dc/elements/1.1/"/>
    <ds:schemaRef ds:uri="06d9c582-05c2-476b-83d2-72ab8b1380b2"/>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1901</TotalTime>
  <Words>1276</Words>
  <Application>Microsoft Office PowerPoint</Application>
  <PresentationFormat>Widescreen</PresentationFormat>
  <Paragraphs>77</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Measuring Money: Currency, M1, and M2 </vt:lpstr>
      <vt:lpstr>Liquidity</vt:lpstr>
      <vt:lpstr>Money Supply</vt:lpstr>
      <vt:lpstr>M1 Money Supply</vt:lpstr>
      <vt:lpstr>M2 Money Supply</vt:lpstr>
      <vt:lpstr>M1 and M2 Money Supply1</vt:lpstr>
      <vt:lpstr>M1 and M2 Money Supply2</vt:lpstr>
      <vt:lpstr>Plastic Money1</vt:lpstr>
      <vt:lpstr>Plastic Money2</vt:lpstr>
      <vt:lpstr>Plastic Money3</vt:lpstr>
      <vt:lpstr>Summary</vt:lpstr>
      <vt:lpstr>HAWKES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162</cp:revision>
  <dcterms:created xsi:type="dcterms:W3CDTF">2014-11-06T15:36:04Z</dcterms:created>
  <dcterms:modified xsi:type="dcterms:W3CDTF">2026-02-02T18:30:10Z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