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7"/>
  </p:notesMasterIdLst>
  <p:sldIdLst>
    <p:sldId id="410" r:id="rId5"/>
    <p:sldId id="411" r:id="rId6"/>
    <p:sldId id="412" r:id="rId7"/>
    <p:sldId id="413" r:id="rId8"/>
    <p:sldId id="414" r:id="rId9"/>
    <p:sldId id="415" r:id="rId10"/>
    <p:sldId id="416" r:id="rId11"/>
    <p:sldId id="417" r:id="rId12"/>
    <p:sldId id="418" r:id="rId13"/>
    <p:sldId id="419" r:id="rId14"/>
    <p:sldId id="420" r:id="rId15"/>
    <p:sldId id="42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59DCE-CAD7-4D59-BB54-B1805E5CA57E}" v="5" dt="2026-02-02T18:28:28.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85343" autoAdjust="0"/>
  </p:normalViewPr>
  <p:slideViewPr>
    <p:cSldViewPr snapToGrid="0">
      <p:cViewPr varScale="1">
        <p:scale>
          <a:sx n="67" d="100"/>
          <a:sy n="67" d="100"/>
        </p:scale>
        <p:origin x="970"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7T14:54:13.165" v="3" actId="20577"/>
      <pc:docMkLst>
        <pc:docMk/>
      </pc:docMkLst>
      <pc:sldChg chg="add">
        <pc:chgData name="Caitlin Coleman" userId="96f87ca1-0e64-4ae8-8d77-98757b85df0b" providerId="ADAL" clId="{DDA6BCD5-DC0D-434C-93A0-51E2BCD25B34}" dt="2026-01-27T14:53:40.361" v="0"/>
        <pc:sldMkLst>
          <pc:docMk/>
          <pc:sldMk cId="1832392491" sldId="410"/>
        </pc:sldMkLst>
      </pc:sldChg>
      <pc:sldChg chg="add">
        <pc:chgData name="Caitlin Coleman" userId="96f87ca1-0e64-4ae8-8d77-98757b85df0b" providerId="ADAL" clId="{DDA6BCD5-DC0D-434C-93A0-51E2BCD25B34}" dt="2026-01-27T14:53:40.361" v="0"/>
        <pc:sldMkLst>
          <pc:docMk/>
          <pc:sldMk cId="3819250161" sldId="411"/>
        </pc:sldMkLst>
      </pc:sldChg>
      <pc:sldChg chg="add">
        <pc:chgData name="Caitlin Coleman" userId="96f87ca1-0e64-4ae8-8d77-98757b85df0b" providerId="ADAL" clId="{DDA6BCD5-DC0D-434C-93A0-51E2BCD25B34}" dt="2026-01-27T14:53:40.361" v="0"/>
        <pc:sldMkLst>
          <pc:docMk/>
          <pc:sldMk cId="1994518532" sldId="412"/>
        </pc:sldMkLst>
      </pc:sldChg>
      <pc:sldChg chg="add">
        <pc:chgData name="Caitlin Coleman" userId="96f87ca1-0e64-4ae8-8d77-98757b85df0b" providerId="ADAL" clId="{DDA6BCD5-DC0D-434C-93A0-51E2BCD25B34}" dt="2026-01-27T14:53:40.361" v="0"/>
        <pc:sldMkLst>
          <pc:docMk/>
          <pc:sldMk cId="1908530183" sldId="413"/>
        </pc:sldMkLst>
      </pc:sldChg>
      <pc:sldChg chg="add">
        <pc:chgData name="Caitlin Coleman" userId="96f87ca1-0e64-4ae8-8d77-98757b85df0b" providerId="ADAL" clId="{DDA6BCD5-DC0D-434C-93A0-51E2BCD25B34}" dt="2026-01-27T14:53:40.361" v="0"/>
        <pc:sldMkLst>
          <pc:docMk/>
          <pc:sldMk cId="1479401986" sldId="414"/>
        </pc:sldMkLst>
      </pc:sldChg>
      <pc:sldChg chg="add">
        <pc:chgData name="Caitlin Coleman" userId="96f87ca1-0e64-4ae8-8d77-98757b85df0b" providerId="ADAL" clId="{DDA6BCD5-DC0D-434C-93A0-51E2BCD25B34}" dt="2026-01-27T14:53:40.361" v="0"/>
        <pc:sldMkLst>
          <pc:docMk/>
          <pc:sldMk cId="1554889306" sldId="415"/>
        </pc:sldMkLst>
      </pc:sldChg>
      <pc:sldChg chg="add">
        <pc:chgData name="Caitlin Coleman" userId="96f87ca1-0e64-4ae8-8d77-98757b85df0b" providerId="ADAL" clId="{DDA6BCD5-DC0D-434C-93A0-51E2BCD25B34}" dt="2026-01-27T14:53:40.361" v="0"/>
        <pc:sldMkLst>
          <pc:docMk/>
          <pc:sldMk cId="2439097296" sldId="416"/>
        </pc:sldMkLst>
      </pc:sldChg>
      <pc:sldChg chg="add">
        <pc:chgData name="Caitlin Coleman" userId="96f87ca1-0e64-4ae8-8d77-98757b85df0b" providerId="ADAL" clId="{DDA6BCD5-DC0D-434C-93A0-51E2BCD25B34}" dt="2026-01-27T14:53:40.361" v="0"/>
        <pc:sldMkLst>
          <pc:docMk/>
          <pc:sldMk cId="2390141228" sldId="417"/>
        </pc:sldMkLst>
      </pc:sldChg>
      <pc:sldChg chg="add">
        <pc:chgData name="Caitlin Coleman" userId="96f87ca1-0e64-4ae8-8d77-98757b85df0b" providerId="ADAL" clId="{DDA6BCD5-DC0D-434C-93A0-51E2BCD25B34}" dt="2026-01-27T14:53:40.361" v="0"/>
        <pc:sldMkLst>
          <pc:docMk/>
          <pc:sldMk cId="168961641" sldId="418"/>
        </pc:sldMkLst>
      </pc:sldChg>
      <pc:sldChg chg="add">
        <pc:chgData name="Caitlin Coleman" userId="96f87ca1-0e64-4ae8-8d77-98757b85df0b" providerId="ADAL" clId="{DDA6BCD5-DC0D-434C-93A0-51E2BCD25B34}" dt="2026-01-27T14:53:40.361" v="0"/>
        <pc:sldMkLst>
          <pc:docMk/>
          <pc:sldMk cId="1976913936" sldId="419"/>
        </pc:sldMkLst>
      </pc:sldChg>
      <pc:sldChg chg="modSp add mod">
        <pc:chgData name="Caitlin Coleman" userId="96f87ca1-0e64-4ae8-8d77-98757b85df0b" providerId="ADAL" clId="{DDA6BCD5-DC0D-434C-93A0-51E2BCD25B34}" dt="2026-01-27T14:54:13.165" v="3" actId="20577"/>
        <pc:sldMkLst>
          <pc:docMk/>
          <pc:sldMk cId="3238407100" sldId="420"/>
        </pc:sldMkLst>
        <pc:spChg chg="mod">
          <ac:chgData name="Caitlin Coleman" userId="96f87ca1-0e64-4ae8-8d77-98757b85df0b" providerId="ADAL" clId="{DDA6BCD5-DC0D-434C-93A0-51E2BCD25B34}" dt="2026-01-27T14:54:13.165" v="3" actId="20577"/>
          <ac:spMkLst>
            <pc:docMk/>
            <pc:sldMk cId="3238407100" sldId="420"/>
            <ac:spMk id="2" creationId="{A0AE2BED-664A-5363-4DDD-3B81043885EB}"/>
          </ac:spMkLst>
        </pc:spChg>
      </pc:sldChg>
      <pc:sldChg chg="add">
        <pc:chgData name="Caitlin Coleman" userId="96f87ca1-0e64-4ae8-8d77-98757b85df0b" providerId="ADAL" clId="{DDA6BCD5-DC0D-434C-93A0-51E2BCD25B34}" dt="2026-01-27T14:53:53.841" v="1"/>
        <pc:sldMkLst>
          <pc:docMk/>
          <pc:sldMk cId="968453120" sldId="4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9AB8C-6B4F-47BA-B805-5EC80D794FE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0F3E7-A070-4DB1-B704-C35643C4A276}" type="slidenum">
              <a:rPr lang="en-US" smtClean="0"/>
              <a:t>‹#›</a:t>
            </a:fld>
            <a:endParaRPr lang="en-US"/>
          </a:p>
        </p:txBody>
      </p:sp>
    </p:spTree>
    <p:extLst>
      <p:ext uri="{BB962C8B-B14F-4D97-AF65-F5344CB8AC3E}">
        <p14:creationId xmlns:p14="http://schemas.microsoft.com/office/powerpoint/2010/main" val="264411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is not an end in itself, as you cannot eat dollar bills or wear your bank account. Ultimately, the usefulness of money is in exchanging it for goods or services. Money is what people regularly use when purchasing or selling goods and services; thus, both buyers and sellers must widely accept money. This concept of money is intentionally flexible because money has taken a wide variety of forms in different cultures.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few minutes to reflect on what money is to you. What role does it play in your life? How does it impact your daily decisions? To what extent do you prioritize money compared to other values, like time and friendship?</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2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Barter—trading one good or service for another—is highly inefficient in a modern, advanced economy. In an economy without money, an exchange between two people must involve a double coincidence of wants: a situation in which two people each want some good or service that the other person can provide. The barter system does not allow participants to easily enter into future contracts for purchasing many goods and services. The time that individuals would otherwise spend producing goods and services and enjoying leisure time is spent bartering instead.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serves as a medium of exchange, which means that it acts as an intermediary between the buyer and the seller. For example, instead of exchanging accounting services for shoes, an accountant can exchange accounting services for money.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7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money must serve as a store of value, which preserves economic value that one can spend or consume in the future. For example, storing money in shoe purchases is risky, as one risks the shoes going out of style and decreasing in value.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84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money serves as a unit of account: it is the ruler by which we measure values. For example, an accountant may charge $100 to file your tax return. That $100 can purchase two pairs of shoes at $50 a pair. Money acts as a common denominator, an accounting method that simplifies thinking about tradeoffs.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50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money serves as a standard of deferred payment. If money is usable today to make purchases, it must also be acceptable to make purchases today that the purchaser will pay in the future. Loans and future agreements are stated in monetary terms, and the standard of deferred payment is what allows us to things today and pay in the future.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13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types of money. Commodity money is a type of money that has a use other than as money, like gold. Commodity-backed currencies are currencies with values backed up by gold or other commodities held at a bank. Fiat money is money that has no intrinsic value but is declared by a government to be a country’s legal tender.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1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are the leader of a country. You are responsible for creating the currency for the country. What would you choose as the currency? How does it satisfy each of the four functions of money? Would you consider it to be commodity or fiat money?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35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524000" y="2202621"/>
            <a:ext cx="9144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Defining Money by Its Functions</a:t>
            </a:r>
          </a:p>
        </p:txBody>
      </p:sp>
      <p:cxnSp>
        <p:nvCxnSpPr>
          <p:cNvPr id="14" name="Straight Connector 13">
            <a:extLs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83239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229710" y="356360"/>
            <a:ext cx="973257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uppose that you are the leader of a country. You are responsible for creating the currency for the country. What would you choose as the currency? How does it satisfy each of the four functions of money? Would you consider it to be commodity or fiat money?">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that you are the leader of a country. You are responsible for creating the currency for the country. What would you choose as the currency? How does it satisfy each of the four functions of money? Would you consider it to be commodity or fiat money?</a:t>
              </a:r>
            </a:p>
          </p:txBody>
        </p:sp>
      </p:grpSp>
      <p:pic>
        <p:nvPicPr>
          <p:cNvPr id="9" name="Picture 8" descr="A hand holding representations of several types of currencies">
            <a:extLst>
              <a:ext uri="{FF2B5EF4-FFF2-40B4-BE49-F238E27FC236}">
                <a16:creationId xmlns:a16="http://schemas.microsoft.com/office/drawing/2014/main" id="{9C1238D0-B947-4FC8-9F8A-3C483E522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423" y="3226356"/>
            <a:ext cx="3135153" cy="3394840"/>
          </a:xfrm>
          <a:prstGeom prst="rect">
            <a:avLst/>
          </a:prstGeom>
        </p:spPr>
      </p:pic>
    </p:spTree>
    <p:extLst>
      <p:ext uri="{BB962C8B-B14F-4D97-AF65-F5344CB8AC3E}">
        <p14:creationId xmlns:p14="http://schemas.microsoft.com/office/powerpoint/2010/main" val="197691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A0AE2BED-664A-5363-4DDD-3B81043885EB}"/>
              </a:ext>
            </a:extLst>
          </p:cNvPr>
          <p:cNvSpPr txBox="1">
            <a:spLocks noGrp="1"/>
          </p:cNvSpPr>
          <p:nvPr>
            <p:ph type="title" idx="4294967295"/>
          </p:nvPr>
        </p:nvSpPr>
        <p:spPr>
          <a:xfrm>
            <a:off x="1382110" y="508760"/>
            <a:ext cx="973257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dk1"/>
                </a:solidFill>
                <a:effectLst/>
                <a:uLnTx/>
                <a:uFillTx/>
                <a:latin typeface="Century Gothic"/>
                <a:ea typeface="Century Gothic"/>
                <a:cs typeface="Century Gothic"/>
                <a:sym typeface="Century Gothic"/>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C5FDB439-08F9-27C0-C4D4-85407A255915}"/>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51727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Money is what people in a society regularly use when purchasing or selling goods and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money was not available, people would have to barter with each other, meaning that each person would need to identify others with whom they have a double coincidence of wants: a specific good or service that the other desires.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Money serves several functions: a medium of exchange, a unit of account, a store of value, and a standard of deferred payment.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Commodity money is an item that is used as money but also has value for other uses.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Fiat money has no intrinsic value but is declared by a government to be a country's legal tender.</a:t>
            </a:r>
          </a:p>
        </p:txBody>
      </p:sp>
    </p:spTree>
    <p:extLst>
      <p:ext uri="{BB962C8B-B14F-4D97-AF65-F5344CB8AC3E}">
        <p14:creationId xmlns:p14="http://schemas.microsoft.com/office/powerpoint/2010/main" val="323840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6845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Defining Money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Money is not an end in itself, as you cannot eat dollar bills or wear your bank account.">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Money is not an end in itself, as you cannot eat dollar bills or wear your bank account. </a:t>
              </a:r>
            </a:p>
          </p:txBody>
        </p:sp>
      </p:grpSp>
      <p:grpSp>
        <p:nvGrpSpPr>
          <p:cNvPr id="12" name="Group 11" descr="Ultimately, the usefulness of money is in exchanging it for goods or services.">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Ultimately, the usefulness of money is in exchanging it for goods or services.</a:t>
              </a:r>
            </a:p>
          </p:txBody>
        </p:sp>
      </p:grpSp>
      <p:grpSp>
        <p:nvGrpSpPr>
          <p:cNvPr id="16" name="Group 15" descr="Money is what people regularly use when purchasing or selling goods and services; thus, both buyers and sellers must widely accept money.">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Money is what people regularly use when purchasing or selling goods and services; thus, both buyers and sellers must widely accept money.</a:t>
              </a:r>
            </a:p>
          </p:txBody>
        </p:sp>
      </p:grpSp>
      <p:grpSp>
        <p:nvGrpSpPr>
          <p:cNvPr id="19" name="Group 18" descr="This concept of money is intentionally flexible because money has taken a wide variety of forms in different cultures.">
            <a:extLst>
              <a:ext uri="{FF2B5EF4-FFF2-40B4-BE49-F238E27FC236}">
                <a16:creationId xmlns:a16="http://schemas.microsoft.com/office/drawing/2014/main" id="{3590DCE6-4E48-4F71-AF13-150FAAE76D17}"/>
              </a:ext>
            </a:extLst>
          </p:cNvPr>
          <p:cNvGrpSpPr/>
          <p:nvPr/>
        </p:nvGrpSpPr>
        <p:grpSpPr>
          <a:xfrm>
            <a:off x="2066922" y="422518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concept of money is intentionally flexible because money has taken a wide variety of forms in different cultures.</a:t>
              </a:r>
            </a:p>
          </p:txBody>
        </p:sp>
      </p:grpSp>
    </p:spTree>
    <p:extLst>
      <p:ext uri="{BB962C8B-B14F-4D97-AF65-F5344CB8AC3E}">
        <p14:creationId xmlns:p14="http://schemas.microsoft.com/office/powerpoint/2010/main" val="381925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229710" y="356360"/>
            <a:ext cx="973257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ake a few minutes to reflect on what money is to you. What role does it play in your life? How does it impact your daily decisions? To what extent do you prioritize money compared to other values, like time and friendship?">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Take a few minutes to reflect on what money is to you. What role does it play in your life? How does it impact your daily decisions? To what extent do you prioritize money compared to other values, like time and friendship?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5" name="Picture 4" descr="Two people exchanging dollar bills">
            <a:extLst>
              <a:ext uri="{FF2B5EF4-FFF2-40B4-BE49-F238E27FC236}">
                <a16:creationId xmlns:a16="http://schemas.microsoft.com/office/drawing/2014/main" id="{33424981-F649-4D66-B0AF-912324A56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21" y="4079225"/>
            <a:ext cx="3177699" cy="1828800"/>
          </a:xfrm>
          <a:prstGeom prst="rect">
            <a:avLst/>
          </a:prstGeom>
        </p:spPr>
      </p:pic>
      <p:pic>
        <p:nvPicPr>
          <p:cNvPr id="7" name="Picture 6" descr="A timeglass containing red sand">
            <a:extLst>
              <a:ext uri="{FF2B5EF4-FFF2-40B4-BE49-F238E27FC236}">
                <a16:creationId xmlns:a16="http://schemas.microsoft.com/office/drawing/2014/main" id="{5EE75D90-BC09-442A-8991-7F36F2560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576" y="4079225"/>
            <a:ext cx="2748060" cy="1828800"/>
          </a:xfrm>
          <a:prstGeom prst="rect">
            <a:avLst/>
          </a:prstGeom>
        </p:spPr>
      </p:pic>
      <p:pic>
        <p:nvPicPr>
          <p:cNvPr id="13" name="Picture 12" descr="Four people hugging">
            <a:extLst>
              <a:ext uri="{FF2B5EF4-FFF2-40B4-BE49-F238E27FC236}">
                <a16:creationId xmlns:a16="http://schemas.microsoft.com/office/drawing/2014/main" id="{07AC83CC-A9B8-4CFE-BF7C-143D91599F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939" y="4079801"/>
            <a:ext cx="2748840" cy="1828800"/>
          </a:xfrm>
          <a:prstGeom prst="rect">
            <a:avLst/>
          </a:prstGeom>
        </p:spPr>
      </p:pic>
    </p:spTree>
    <p:extLst>
      <p:ext uri="{BB962C8B-B14F-4D97-AF65-F5344CB8AC3E}">
        <p14:creationId xmlns:p14="http://schemas.microsoft.com/office/powerpoint/2010/main" val="199451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Barter and the Double Coincidence of Wants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arter—trading one good or service for another—is highly inefficient in a modern, advanced economy.">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Barter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—trading one good or service for another—is highly inefficient in a modern, advanced economy.</a:t>
              </a:r>
            </a:p>
          </p:txBody>
        </p:sp>
      </p:grpSp>
      <p:grpSp>
        <p:nvGrpSpPr>
          <p:cNvPr id="12" name="Group 11" descr="In an economy without money, an exchange between two people must involve a double coincidence of wants: a situation in which two people each want some good or service that the other person can provide.">
            <a:extLst>
              <a:ext uri="{FF2B5EF4-FFF2-40B4-BE49-F238E27FC236}">
                <a16:creationId xmlns:a16="http://schemas.microsoft.com/office/drawing/2014/main" id="{1FCE88C0-12B0-4BFD-B1EC-2AFE88155099}"/>
              </a:ext>
            </a:extLst>
          </p:cNvPr>
          <p:cNvGrpSpPr/>
          <p:nvPr/>
        </p:nvGrpSpPr>
        <p:grpSpPr>
          <a:xfrm>
            <a:off x="2066922" y="2456766"/>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95588"/>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an economy without money, an exchange between two people must involve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double coincidence of wants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 situation in which two people each want some good or service that the other person can provide.</a:t>
              </a:r>
            </a:p>
          </p:txBody>
        </p:sp>
      </p:grpSp>
      <p:grpSp>
        <p:nvGrpSpPr>
          <p:cNvPr id="16" name="Group 15" descr="The barter system does not allow participants to easily enter into future contracts for purchasing many goods and services.">
            <a:extLst>
              <a:ext uri="{FF2B5EF4-FFF2-40B4-BE49-F238E27FC236}">
                <a16:creationId xmlns:a16="http://schemas.microsoft.com/office/drawing/2014/main" id="{54D17868-9CF5-4C24-B329-8B07E9E61EE9}"/>
              </a:ext>
            </a:extLst>
          </p:cNvPr>
          <p:cNvGrpSpPr/>
          <p:nvPr/>
        </p:nvGrpSpPr>
        <p:grpSpPr>
          <a:xfrm>
            <a:off x="2066922" y="361730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83186"/>
              <a:ext cx="802715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barter system does not allow participants to easily enter into future contracts for purchasing many goods and services.</a:t>
              </a:r>
            </a:p>
          </p:txBody>
        </p:sp>
      </p:grpSp>
      <p:grpSp>
        <p:nvGrpSpPr>
          <p:cNvPr id="19" name="Group 18" descr="The time that individuals would otherwise spend producing goods and services and enjoying leisure time is spent bartering instead.">
            <a:extLst>
              <a:ext uri="{FF2B5EF4-FFF2-40B4-BE49-F238E27FC236}">
                <a16:creationId xmlns:a16="http://schemas.microsoft.com/office/drawing/2014/main" id="{3590DCE6-4E48-4F71-AF13-150FAAE76D17}"/>
              </a:ext>
            </a:extLst>
          </p:cNvPr>
          <p:cNvGrpSpPr/>
          <p:nvPr/>
        </p:nvGrpSpPr>
        <p:grpSpPr>
          <a:xfrm>
            <a:off x="2066922" y="450615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time that individuals would otherwise spend producing goods and services and enjoying leisure time is spent bartering instead.</a:t>
              </a:r>
            </a:p>
          </p:txBody>
        </p:sp>
      </p:grpSp>
    </p:spTree>
    <p:extLst>
      <p:ext uri="{BB962C8B-B14F-4D97-AF65-F5344CB8AC3E}">
        <p14:creationId xmlns:p14="http://schemas.microsoft.com/office/powerpoint/2010/main" val="190853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Functions of Money: Medium of Exchange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Money serves as a medium of exchange, which means that it acts as an intermediary between the buyer and the seller. For example, instead of exchanging accounting services for shoes, an accountant can exchange accounting services for money.">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Money serves as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medium of exchange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means that it acts as an intermediary between the buyer and the seller. For example, instead of exchanging accounting services for shoes, an accountant can exchange accounting services for money.</a:t>
              </a:r>
            </a:p>
          </p:txBody>
        </p:sp>
      </p:grpSp>
      <p:pic>
        <p:nvPicPr>
          <p:cNvPr id="5" name="Picture 4" descr="Dollar bills and writing utensils beside a calculator">
            <a:extLst>
              <a:ext uri="{FF2B5EF4-FFF2-40B4-BE49-F238E27FC236}">
                <a16:creationId xmlns:a16="http://schemas.microsoft.com/office/drawing/2014/main" id="{92FE5929-4EC7-4123-A5CC-A8BF12F73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518" y="3254157"/>
            <a:ext cx="3666961" cy="3090040"/>
          </a:xfrm>
          <a:prstGeom prst="rect">
            <a:avLst/>
          </a:prstGeom>
        </p:spPr>
      </p:pic>
    </p:spTree>
    <p:extLst>
      <p:ext uri="{BB962C8B-B14F-4D97-AF65-F5344CB8AC3E}">
        <p14:creationId xmlns:p14="http://schemas.microsoft.com/office/powerpoint/2010/main" val="147940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Functions of Money: Store of Money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econd, money must serve as a store of value, which preserves economic value that one can spend or consume in the future. For example, storing money by purchasing shoes is risky, as one risks the shoes going out of style and decreasing in value.">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Second, money must serve as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store of value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preserves economic value that one can spend or consume in the future. For example, storing money by purchasing shoes is risky, as one risks the shoes going out of style and decreasing in value.</a:t>
              </a:r>
            </a:p>
          </p:txBody>
        </p:sp>
      </p:grpSp>
      <p:pic>
        <p:nvPicPr>
          <p:cNvPr id="6" name="Picture 5" descr="A piggy bank surrounded by coins">
            <a:extLst>
              <a:ext uri="{FF2B5EF4-FFF2-40B4-BE49-F238E27FC236}">
                <a16:creationId xmlns:a16="http://schemas.microsoft.com/office/drawing/2014/main" id="{5A75377B-459D-4845-B9D5-E4431D39E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474" y="3155182"/>
            <a:ext cx="2271052" cy="3414250"/>
          </a:xfrm>
          <a:prstGeom prst="rect">
            <a:avLst/>
          </a:prstGeom>
        </p:spPr>
      </p:pic>
    </p:spTree>
    <p:extLst>
      <p:ext uri="{BB962C8B-B14F-4D97-AF65-F5344CB8AC3E}">
        <p14:creationId xmlns:p14="http://schemas.microsoft.com/office/powerpoint/2010/main" val="155488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Functions of Money: Unit of Account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ird, money serves as a unit of account: it is the ruler by which we measure values. For example, an accountant may charge $100 to file your tax return. That $100 can purchase two pairs of shoes at $50 a pair. Money acts as a common denominator, an accounting method that simplifies thinking about tradeoffs.">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Third, money serves as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unit of account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it is the ruler by which we measure values. For example, an accountant may charge $100 to file your tax return. That $100 can purchase two pairs of shoes at $50 a pair. Money acts as a common denominator, an accounting method that simplifies thinking about tradeoffs.</a:t>
              </a:r>
            </a:p>
          </p:txBody>
        </p:sp>
      </p:grpSp>
      <p:pic>
        <p:nvPicPr>
          <p:cNvPr id="3" name="Picture 2" descr="A pair of brown leather shoes">
            <a:extLst>
              <a:ext uri="{FF2B5EF4-FFF2-40B4-BE49-F238E27FC236}">
                <a16:creationId xmlns:a16="http://schemas.microsoft.com/office/drawing/2014/main" id="{3C53469E-2220-43EA-A068-C486E7C05A51}"/>
              </a:ext>
            </a:extLst>
          </p:cNvPr>
          <p:cNvPicPr>
            <a:picLocks noChangeAspect="1"/>
          </p:cNvPicPr>
          <p:nvPr/>
        </p:nvPicPr>
        <p:blipFill>
          <a:blip r:embed="rId3"/>
          <a:stretch>
            <a:fillRect/>
          </a:stretch>
        </p:blipFill>
        <p:spPr>
          <a:xfrm>
            <a:off x="3721409" y="3455077"/>
            <a:ext cx="4749179" cy="3166119"/>
          </a:xfrm>
          <a:prstGeom prst="rect">
            <a:avLst/>
          </a:prstGeom>
        </p:spPr>
      </p:pic>
    </p:spTree>
    <p:extLst>
      <p:ext uri="{BB962C8B-B14F-4D97-AF65-F5344CB8AC3E}">
        <p14:creationId xmlns:p14="http://schemas.microsoft.com/office/powerpoint/2010/main" val="243909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229710" y="356360"/>
            <a:ext cx="973257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Functions of Money: Standard of Deferred Payment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Finally, money serves as a standard of deferred payment. If money is usable today to make purchases, it must also be acceptable to make purchases today that the purchaser will pay in the future. Loans and future agreements are stated in monetary terms, and the standard of deferred payment is what allows us to buy goods and services today and pay in the future.">
            <a:extLst>
              <a:ext uri="{FF2B5EF4-FFF2-40B4-BE49-F238E27FC236}">
                <a16:creationId xmlns:a16="http://schemas.microsoft.com/office/drawing/2014/main" id="{F206F903-0E48-4B2D-831E-FF1BD1ADBE8A}"/>
              </a:ext>
            </a:extLst>
          </p:cNvPr>
          <p:cNvGrpSpPr/>
          <p:nvPr/>
        </p:nvGrpSpPr>
        <p:grpSpPr>
          <a:xfrm>
            <a:off x="1881187" y="1580911"/>
            <a:ext cx="8429624" cy="1754221"/>
            <a:chOff x="542923" y="1736761"/>
            <a:chExt cx="8058154" cy="197368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938992"/>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Finally, money serves as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standard of deferred payment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If money is usable today to make purchases, it must also be acceptable to make purchases today that the purchaser will pay in the future. Loans and future agreements are stated in monetary terms, and the standard of deferred payment is what allows us to buy goods and services today and pay in the future.</a:t>
              </a:r>
            </a:p>
          </p:txBody>
        </p:sp>
      </p:grpSp>
      <p:pic>
        <p:nvPicPr>
          <p:cNvPr id="6" name="Picture 5" descr="A handshake between two people wearing business attire">
            <a:extLst>
              <a:ext uri="{FF2B5EF4-FFF2-40B4-BE49-F238E27FC236}">
                <a16:creationId xmlns:a16="http://schemas.microsoft.com/office/drawing/2014/main" id="{3C841367-E672-4ADD-A792-5775D36DB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590" y="3562686"/>
            <a:ext cx="3704818" cy="3058510"/>
          </a:xfrm>
          <a:prstGeom prst="rect">
            <a:avLst/>
          </a:prstGeom>
        </p:spPr>
      </p:pic>
    </p:spTree>
    <p:extLst>
      <p:ext uri="{BB962C8B-B14F-4D97-AF65-F5344CB8AC3E}">
        <p14:creationId xmlns:p14="http://schemas.microsoft.com/office/powerpoint/2010/main" val="239014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Two Types of Money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9"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C183D7F6-B498-43B3-948B-1728B52AA6E4}">
                <adec:decorative xmlns:adec="http://schemas.microsoft.com/office/drawing/2017/decorative" val="1"/>
              </a:ext>
            </a:extLst>
          </p:cNvPr>
          <p:cNvSpPr/>
          <p:nvPr/>
        </p:nvSpPr>
        <p:spPr>
          <a:xfrm>
            <a:off x="1881187" y="1612191"/>
            <a:ext cx="4169135" cy="33957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C183D7F6-B498-43B3-948B-1728B52AA6E4}">
                <adec:decorative xmlns:adec="http://schemas.microsoft.com/office/drawing/2017/decorative" val="1"/>
              </a:ext>
            </a:extLst>
          </p:cNvPr>
          <p:cNvSpPr/>
          <p:nvPr/>
        </p:nvSpPr>
        <p:spPr>
          <a:xfrm>
            <a:off x="6141678" y="1612191"/>
            <a:ext cx="4169135" cy="33957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190388" y="1755800"/>
            <a:ext cx="3500469" cy="754630"/>
          </a:xfrm>
          <a:prstGeom prst="rect">
            <a:avLst/>
          </a:prstGeom>
          <a:solidFill>
            <a:srgbClr val="627981"/>
          </a:solidFill>
        </p:spPr>
        <p:txBody>
          <a:bodyPr wrap="square" rtlCol="0" anchor="ctr">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Commodity Money</a:t>
            </a:r>
          </a:p>
        </p:txBody>
      </p:sp>
      <p:sp>
        <p:nvSpPr>
          <p:cNvPr id="3" name="TextBox 2">
            <a:extLst>
              <a:ext uri="{FF2B5EF4-FFF2-40B4-BE49-F238E27FC236}">
                <a16:creationId xmlns:a16="http://schemas.microsoft.com/office/drawing/2014/main" id="{4857D258-2E16-8E4D-95FB-ED2726EB4C88}"/>
              </a:ext>
            </a:extLst>
          </p:cNvPr>
          <p:cNvSpPr txBox="1"/>
          <p:nvPr/>
        </p:nvSpPr>
        <p:spPr>
          <a:xfrm>
            <a:off x="2292616" y="2510430"/>
            <a:ext cx="32960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Type of money that has a use other than as money, like gold</a:t>
            </a:r>
          </a:p>
        </p:txBody>
      </p:sp>
      <p:sp>
        <p:nvSpPr>
          <p:cNvPr id="5" name="TextBox 4">
            <a:extLst>
              <a:ext uri="{FF2B5EF4-FFF2-40B4-BE49-F238E27FC236}">
                <a16:creationId xmlns:a16="http://schemas.microsoft.com/office/drawing/2014/main" id="{6D4C22A4-5835-AD4E-A919-947DA378B9AF}"/>
              </a:ext>
            </a:extLst>
          </p:cNvPr>
          <p:cNvSpPr txBox="1"/>
          <p:nvPr/>
        </p:nvSpPr>
        <p:spPr>
          <a:xfrm>
            <a:off x="2261197" y="3429000"/>
            <a:ext cx="3500469"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Commodity-backed currencies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currencies with values backed up by gold or other commodities held at a bank</a:t>
            </a:r>
          </a:p>
        </p:txBody>
      </p:sp>
      <p:sp>
        <p:nvSpPr>
          <p:cNvPr id="22" name="Oval 21"/>
          <p:cNvSpPr/>
          <p:nvPr/>
        </p:nvSpPr>
        <p:spPr>
          <a:xfrm>
            <a:off x="5690857" y="2852863"/>
            <a:ext cx="810287" cy="905019"/>
          </a:xfrm>
          <a:prstGeom prst="ellipse">
            <a:avLst/>
          </a:prstGeom>
          <a:solidFill>
            <a:srgbClr val="62798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501144" y="1755800"/>
            <a:ext cx="3320275" cy="754630"/>
          </a:xfrm>
          <a:prstGeom prst="rect">
            <a:avLst/>
          </a:prstGeom>
          <a:solidFill>
            <a:srgbClr val="627981"/>
          </a:solidFill>
        </p:spPr>
        <p:txBody>
          <a:bodyPr wrap="square" rtlCol="0" anchor="ctr">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Fiat Money</a:t>
            </a:r>
          </a:p>
        </p:txBody>
      </p:sp>
      <p:sp>
        <p:nvSpPr>
          <p:cNvPr id="6" name="TextBox 5">
            <a:extLst>
              <a:ext uri="{FF2B5EF4-FFF2-40B4-BE49-F238E27FC236}">
                <a16:creationId xmlns:a16="http://schemas.microsoft.com/office/drawing/2014/main" id="{3028E1BC-BFB4-C646-A962-D657BCEEF0DC}"/>
              </a:ext>
            </a:extLst>
          </p:cNvPr>
          <p:cNvSpPr txBox="1"/>
          <p:nvPr/>
        </p:nvSpPr>
        <p:spPr>
          <a:xfrm>
            <a:off x="6715928" y="2505670"/>
            <a:ext cx="338010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Money that has no intrinsic value but is declared by a government to be a country’s legal tender</a:t>
            </a:r>
          </a:p>
        </p:txBody>
      </p:sp>
    </p:spTree>
    <p:extLst>
      <p:ext uri="{BB962C8B-B14F-4D97-AF65-F5344CB8AC3E}">
        <p14:creationId xmlns:p14="http://schemas.microsoft.com/office/powerpoint/2010/main" val="168961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5F93D4-0921-488E-83AE-9007D2AD8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D0455-9323-414E-BCDF-788155E16DA7}">
  <ds:schemaRefs>
    <ds:schemaRef ds:uri="http://schemas.microsoft.com/sharepoint/v3/contenttype/forms"/>
  </ds:schemaRefs>
</ds:datastoreItem>
</file>

<file path=customXml/itemProps3.xml><?xml version="1.0" encoding="utf-8"?>
<ds:datastoreItem xmlns:ds="http://schemas.openxmlformats.org/officeDocument/2006/customXml" ds:itemID="{EC3EEAC5-9D8A-4E8E-921A-ED8B223E465B}">
  <ds:schemaRefs>
    <ds:schemaRef ds:uri="http://schemas.openxmlformats.org/package/2006/metadata/core-properties"/>
    <ds:schemaRef ds:uri="06d9c582-05c2-476b-83d2-72ab8b1380b2"/>
    <ds:schemaRef ds:uri="http://schemas.microsoft.com/office/infopath/2007/PartnerControls"/>
    <ds:schemaRef ds:uri="http://purl.org/dc/terms/"/>
    <ds:schemaRef ds:uri="http://schemas.microsoft.com/office/2006/metadata/properties"/>
    <ds:schemaRef ds:uri="http://purl.org/dc/elements/1.1/"/>
    <ds:schemaRef ds:uri="http://schemas.microsoft.com/office/2006/documentManagement/types"/>
    <ds:schemaRef ds:uri="fdab59f7-c3a7-48e5-acd8-618ce834776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5617</TotalTime>
  <Words>1322</Words>
  <Application>Microsoft Office PowerPoint</Application>
  <PresentationFormat>Widescreen</PresentationFormat>
  <Paragraphs>86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Defining Money by Its Functions</vt:lpstr>
      <vt:lpstr>Defining Money</vt:lpstr>
      <vt:lpstr>On Your Own1</vt:lpstr>
      <vt:lpstr>Barter and the Double Coincidence of Wants</vt:lpstr>
      <vt:lpstr>Functions of Money: Medium of Exchange</vt:lpstr>
      <vt:lpstr>Functions of Money: Store of Money</vt:lpstr>
      <vt:lpstr>Functions of Money: Unit of Account</vt:lpstr>
      <vt:lpstr>Functions of Money: Standard of Deferred Payment</vt:lpstr>
      <vt:lpstr>Two Types of Money</vt:lpstr>
      <vt:lpstr>On Your Own2</vt:lpstr>
      <vt:lpstr>Summary</vt:lpstr>
      <vt:lpstr>HAWKES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141</cp:revision>
  <dcterms:created xsi:type="dcterms:W3CDTF">2014-11-06T15:36:04Z</dcterms:created>
  <dcterms:modified xsi:type="dcterms:W3CDTF">2026-02-02T18:28:36Z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