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70" r:id="rId5"/>
  </p:sldMasterIdLst>
  <p:notesMasterIdLst>
    <p:notesMasterId r:id="rId14"/>
  </p:notesMasterIdLst>
  <p:sldIdLst>
    <p:sldId id="432" r:id="rId6"/>
    <p:sldId id="412" r:id="rId7"/>
    <p:sldId id="433" r:id="rId8"/>
    <p:sldId id="413" r:id="rId9"/>
    <p:sldId id="434" r:id="rId10"/>
    <p:sldId id="435" r:id="rId11"/>
    <p:sldId id="436" r:id="rId12"/>
    <p:sldId id="43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2D57D-51DF-4C6B-A0F8-4CC95584EC42}" v="4" dt="2026-02-02T18:24:22.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16" autoAdjust="0"/>
  </p:normalViewPr>
  <p:slideViewPr>
    <p:cSldViewPr snapToGrid="0">
      <p:cViewPr varScale="1">
        <p:scale>
          <a:sx n="66" d="100"/>
          <a:sy n="66" d="100"/>
        </p:scale>
        <p:origin x="122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6T18:57:25.149" v="2" actId="6549"/>
      <pc:docMkLst>
        <pc:docMk/>
      </pc:docMkLst>
      <pc:sldChg chg="add">
        <pc:chgData name="Caitlin Coleman" userId="96f87ca1-0e64-4ae8-8d77-98757b85df0b" providerId="ADAL" clId="{DDA6BCD5-DC0D-434C-93A0-51E2BCD25B34}" dt="2026-01-26T18:57:10.188" v="0"/>
        <pc:sldMkLst>
          <pc:docMk/>
          <pc:sldMk cId="741332838" sldId="412"/>
        </pc:sldMkLst>
      </pc:sldChg>
      <pc:sldChg chg="add">
        <pc:chgData name="Caitlin Coleman" userId="96f87ca1-0e64-4ae8-8d77-98757b85df0b" providerId="ADAL" clId="{DDA6BCD5-DC0D-434C-93A0-51E2BCD25B34}" dt="2026-01-26T18:57:10.188" v="0"/>
        <pc:sldMkLst>
          <pc:docMk/>
          <pc:sldMk cId="1808272363" sldId="413"/>
        </pc:sldMkLst>
      </pc:sldChg>
      <pc:sldChg chg="add">
        <pc:chgData name="Caitlin Coleman" userId="96f87ca1-0e64-4ae8-8d77-98757b85df0b" providerId="ADAL" clId="{DDA6BCD5-DC0D-434C-93A0-51E2BCD25B34}" dt="2026-01-26T18:57:10.188" v="0"/>
        <pc:sldMkLst>
          <pc:docMk/>
          <pc:sldMk cId="3131290600" sldId="432"/>
        </pc:sldMkLst>
      </pc:sldChg>
      <pc:sldChg chg="add">
        <pc:chgData name="Caitlin Coleman" userId="96f87ca1-0e64-4ae8-8d77-98757b85df0b" providerId="ADAL" clId="{DDA6BCD5-DC0D-434C-93A0-51E2BCD25B34}" dt="2026-01-26T18:57:10.188" v="0"/>
        <pc:sldMkLst>
          <pc:docMk/>
          <pc:sldMk cId="4190423093" sldId="433"/>
        </pc:sldMkLst>
      </pc:sldChg>
      <pc:sldChg chg="add">
        <pc:chgData name="Caitlin Coleman" userId="96f87ca1-0e64-4ae8-8d77-98757b85df0b" providerId="ADAL" clId="{DDA6BCD5-DC0D-434C-93A0-51E2BCD25B34}" dt="2026-01-26T18:57:10.188" v="0"/>
        <pc:sldMkLst>
          <pc:docMk/>
          <pc:sldMk cId="4083769900" sldId="434"/>
        </pc:sldMkLst>
      </pc:sldChg>
      <pc:sldChg chg="add">
        <pc:chgData name="Caitlin Coleman" userId="96f87ca1-0e64-4ae8-8d77-98757b85df0b" providerId="ADAL" clId="{DDA6BCD5-DC0D-434C-93A0-51E2BCD25B34}" dt="2026-01-26T18:57:10.188" v="0"/>
        <pc:sldMkLst>
          <pc:docMk/>
          <pc:sldMk cId="449108392" sldId="435"/>
        </pc:sldMkLst>
      </pc:sldChg>
      <pc:sldChg chg="modSp add mod">
        <pc:chgData name="Caitlin Coleman" userId="96f87ca1-0e64-4ae8-8d77-98757b85df0b" providerId="ADAL" clId="{DDA6BCD5-DC0D-434C-93A0-51E2BCD25B34}" dt="2026-01-26T18:57:25.149" v="2" actId="6549"/>
        <pc:sldMkLst>
          <pc:docMk/>
          <pc:sldMk cId="0" sldId="436"/>
        </pc:sldMkLst>
        <pc:spChg chg="mod">
          <ac:chgData name="Caitlin Coleman" userId="96f87ca1-0e64-4ae8-8d77-98757b85df0b" providerId="ADAL" clId="{DDA6BCD5-DC0D-434C-93A0-51E2BCD25B34}" dt="2026-01-26T18:57:25.149" v="2" actId="6549"/>
          <ac:spMkLst>
            <pc:docMk/>
            <pc:sldMk cId="0" sldId="436"/>
            <ac:spMk id="4" creationId="{566EDC22-8504-CCCC-D3C2-BE7681A0A8E2}"/>
          </ac:spMkLst>
        </pc:spChg>
      </pc:sldChg>
      <pc:sldChg chg="add">
        <pc:chgData name="Caitlin Coleman" userId="96f87ca1-0e64-4ae8-8d77-98757b85df0b" providerId="ADAL" clId="{DDA6BCD5-DC0D-434C-93A0-51E2BCD25B34}" dt="2026-01-26T18:57:10.188" v="0"/>
        <pc:sldMkLst>
          <pc:docMk/>
          <pc:sldMk cId="1053437038" sldId="4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85D5-7BA1-F0C4-E0AE-6F6685264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86E1A-6A17-2732-8515-B35823F506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36070E8-16ED-5788-CE85-DCEDB021CD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78381A-3C0E-34A5-0CBB-E7FEDA28BB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F6CF9D-C3AB-4E5F-87B7-3644743D8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3150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Finding the balance between Keynesian and Neoclassical models can prove difficult. Both approaches have their own strengths and weaknesses.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Discuss the implications of the term neoclassical Keynesian. Is this possible? Why or why not?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A2198-EFCA-463F-809F-7E29D1BADD53}"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5367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Keynesian model states that AD is the cause of business cycles and rigid wages/prices. It risks overlooking long-term economic growth and natural unemployment. The Neoclassical model is AS focused and analyzes the determinants of output and employment. It is not effective at explaining short-term fluctuations and recessions.</a:t>
            </a:r>
          </a:p>
        </p:txBody>
      </p:sp>
    </p:spTree>
    <p:extLst>
      <p:ext uri="{BB962C8B-B14F-4D97-AF65-F5344CB8AC3E}">
        <p14:creationId xmlns:p14="http://schemas.microsoft.com/office/powerpoint/2010/main" val="42799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5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B1AA-030B-4C0D-94C9-E0D748EF6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40394-FF26-4DF3-9D44-733B6D912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4F14C-C780-4BD6-A5E0-4E2AAC629040}"/>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979C3FF9-E543-4C65-B73F-832AD8412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B47B-A42D-4624-B725-222CBF2880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403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5458-294B-4ED9-AAE7-DCE794E24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65D81-1FD9-4516-9B15-154B4025F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1267E-0C95-4133-912B-8F789205AB38}"/>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014DF636-D281-4DA6-84A8-6793624F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4D3BB-055B-4585-BDF5-B273CA51B2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540860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0D40C-0885-42FA-99DF-A11978656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F3398-33F7-48F5-80D9-AA28B5338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7885E-8229-46D2-BDB2-A47D4849D9ED}"/>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92161DD8-FDE3-46BD-AF69-91D5FDA3D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ECA25-AAF0-48C3-BF2E-7F73EE3CFB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790450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3302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269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24473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23595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1416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23225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8866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0754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55E2-5EC4-4A35-954D-82A1CC265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35C0B-06B3-4965-AF65-84C7B52945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3E0D-40E3-458E-A34C-1C106EB02C07}"/>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A8A6FE16-2B34-4FA5-BAAA-2CAD1FAD3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F2B1F-E6A8-489C-B050-488A4E8932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01149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7214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30700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5212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EB23-0B0B-4B61-9D9A-DAFD62A4D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4AD35-7D60-4EDD-8D17-20F5245A1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4DF52-CD0C-4A29-BC02-EB74B4975C21}"/>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09A78FD0-F8FE-4656-976B-198DC0030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8998E-CC84-48AF-B944-EE485AF77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500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3BC8-8F24-4437-9B69-B114540C4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15C62-E960-410B-96D4-F98165E7E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A15E9-5C41-4798-8D6B-74881FC18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9B06EA-7295-4A5D-ADCD-AB357D3A0022}"/>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6" name="Footer Placeholder 5">
            <a:extLst>
              <a:ext uri="{FF2B5EF4-FFF2-40B4-BE49-F238E27FC236}">
                <a16:creationId xmlns:a16="http://schemas.microsoft.com/office/drawing/2014/main" id="{3EB408CB-D4A7-4957-8A9A-3E02C1931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CE679-CEA6-400A-A3D1-3E5565E9CE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4569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845B-32FF-43A1-BE06-B3A31B568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63B20-C1FB-418E-A2AC-6DFC4A42F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8D12B-1B72-4A96-9BA1-20D9B8201C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86C25-E379-41BF-9310-BFEF63D21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E370E9-AF5E-4A50-9734-2BB4170CBB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5BDA4-DF5D-4C43-A46F-612A3F5ADB2A}"/>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8" name="Footer Placeholder 7">
            <a:extLst>
              <a:ext uri="{FF2B5EF4-FFF2-40B4-BE49-F238E27FC236}">
                <a16:creationId xmlns:a16="http://schemas.microsoft.com/office/drawing/2014/main" id="{E028DE53-F134-4317-9D52-384DB6B67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2CAAC-42A8-4073-8A04-4A5AA4D8A2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981906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4669-81AB-4CE2-9BAF-B25BBFD734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FB222-4305-406B-95B9-5DEA99DE5C34}"/>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4" name="Footer Placeholder 3">
            <a:extLst>
              <a:ext uri="{FF2B5EF4-FFF2-40B4-BE49-F238E27FC236}">
                <a16:creationId xmlns:a16="http://schemas.microsoft.com/office/drawing/2014/main" id="{E9EA25F4-5E7D-4F7E-BD52-469A0B1D79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1F5AE2-E1E4-4EB8-8793-FEFF7D792E9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144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303DF-6DE3-4C07-81E8-F09885753642}"/>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3" name="Footer Placeholder 2">
            <a:extLst>
              <a:ext uri="{FF2B5EF4-FFF2-40B4-BE49-F238E27FC236}">
                <a16:creationId xmlns:a16="http://schemas.microsoft.com/office/drawing/2014/main" id="{EC51E82F-4A68-4DFC-8DA0-EFFE1C8F4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A496E-0F6D-4756-8E2B-CDC604B983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10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B438-D0D5-47A9-8494-63362116B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5170D-26F1-467F-B01D-F7CEEA4C4B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96CA8-0AED-4C5F-BA0C-888862B6F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0E871-FAD6-401E-A8DD-A52D5B214404}"/>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6" name="Footer Placeholder 5">
            <a:extLst>
              <a:ext uri="{FF2B5EF4-FFF2-40B4-BE49-F238E27FC236}">
                <a16:creationId xmlns:a16="http://schemas.microsoft.com/office/drawing/2014/main" id="{6C424B81-9AF8-41D8-B0A9-373CEEAD7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F03FC-4DEC-4A52-A106-F300A9B13B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9900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4175-B9FE-457E-8C2B-11122CFEA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32A4C2-DC41-4D29-A694-8EDD0A06A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A437BF-6321-4293-94C6-D771C004C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95BD-4ECE-403B-BAE5-94A2924DE493}"/>
              </a:ext>
            </a:extLst>
          </p:cNvPr>
          <p:cNvSpPr>
            <a:spLocks noGrp="1"/>
          </p:cNvSpPr>
          <p:nvPr>
            <p:ph type="dt" sz="half" idx="10"/>
          </p:nvPr>
        </p:nvSpPr>
        <p:spPr/>
        <p:txBody>
          <a:bodyPr/>
          <a:lstStyle/>
          <a:p>
            <a:fld id="{CA917041-7A7B-4240-8277-ED423E696DB7}" type="datetimeFigureOut">
              <a:rPr lang="en-US" smtClean="0"/>
              <a:t>2/2/2026</a:t>
            </a:fld>
            <a:endParaRPr lang="en-US"/>
          </a:p>
        </p:txBody>
      </p:sp>
      <p:sp>
        <p:nvSpPr>
          <p:cNvPr id="6" name="Footer Placeholder 5">
            <a:extLst>
              <a:ext uri="{FF2B5EF4-FFF2-40B4-BE49-F238E27FC236}">
                <a16:creationId xmlns:a16="http://schemas.microsoft.com/office/drawing/2014/main" id="{CE197105-2EB6-4275-9821-A39A99B2B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297E2E-EE77-47E2-9B33-5AED89931E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002752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E4EA-71EE-43BD-81BB-72ADC31F2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8EA6E-CB62-40B7-BD73-BD794B5EF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8B1C7-12C7-47AB-8DA4-85EF3065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17041-7A7B-4240-8277-ED423E696DB7}" type="datetimeFigureOut">
              <a:rPr lang="en-US" smtClean="0"/>
              <a:t>2/2/2026</a:t>
            </a:fld>
            <a:endParaRPr lang="en-US"/>
          </a:p>
        </p:txBody>
      </p:sp>
      <p:sp>
        <p:nvSpPr>
          <p:cNvPr id="5" name="Footer Placeholder 4">
            <a:extLst>
              <a:ext uri="{FF2B5EF4-FFF2-40B4-BE49-F238E27FC236}">
                <a16:creationId xmlns:a16="http://schemas.microsoft.com/office/drawing/2014/main" id="{4F9BD26A-8234-4A58-BE18-34AA7E52B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DFA397-7094-4E45-89DA-D75912136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089128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7583957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C9023-7D09-1F55-2837-F153C45B61A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1465BA-765B-72F5-0D91-3CDC22AB0D3A}"/>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sym typeface="Arial"/>
            </a:endParaRPr>
          </a:p>
        </p:txBody>
      </p:sp>
      <p:cxnSp>
        <p:nvCxnSpPr>
          <p:cNvPr id="11" name="Straight Connector 10">
            <a:extLst>
              <a:ext uri="{FF2B5EF4-FFF2-40B4-BE49-F238E27FC236}">
                <a16:creationId xmlns:a16="http://schemas.microsoft.com/office/drawing/2014/main" id="{996C05E6-152C-6431-D606-6B502EE04CAF}"/>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07D1D6B7-6623-AC52-61B9-200429D1AF84}"/>
              </a:ext>
            </a:extLst>
          </p:cNvPr>
          <p:cNvSpPr txBox="1">
            <a:spLocks noGrp="1"/>
          </p:cNvSpPr>
          <p:nvPr>
            <p:ph type="title" idx="4294967295"/>
          </p:nvPr>
        </p:nvSpPr>
        <p:spPr>
          <a:xfrm>
            <a:off x="2048933" y="2244322"/>
            <a:ext cx="8094133"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buSzPts val="6000"/>
            </a:pPr>
            <a:r>
              <a:rPr lang="en-US" sz="5400" dirty="0">
                <a:solidFill>
                  <a:srgbClr val="000000"/>
                </a:solidFill>
                <a:latin typeface="Century Gothic"/>
                <a:ea typeface="Century Gothic"/>
                <a:cs typeface="Century Gothic"/>
                <a:sym typeface="Century Gothic"/>
              </a:rPr>
              <a:t>Balancing Keynesian and Neoclassical Models</a:t>
            </a:r>
            <a:endParaRPr lang="en-US" sz="5400" dirty="0"/>
          </a:p>
        </p:txBody>
      </p:sp>
      <p:cxnSp>
        <p:nvCxnSpPr>
          <p:cNvPr id="14" name="Straight Connector 13">
            <a:extLst>
              <a:ext uri="{FF2B5EF4-FFF2-40B4-BE49-F238E27FC236}">
                <a16:creationId xmlns:a16="http://schemas.microsoft.com/office/drawing/2014/main" id="{D55315F6-6597-6B5A-E182-CCFE6B30FDE7}"/>
              </a:ext>
              <a:ext uri="{C183D7F6-B498-43B3-948B-1728B52AA6E4}">
                <adec:decorative xmlns:adec="http://schemas.microsoft.com/office/drawing/2017/decorative" val="1"/>
              </a:ext>
            </a:extLst>
          </p:cNvPr>
          <p:cNvCxnSpPr/>
          <p:nvPr/>
        </p:nvCxnSpPr>
        <p:spPr>
          <a:xfrm>
            <a:off x="3071447" y="49825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612B78-A5F4-B8A4-71EE-CD1EAA0A5EF1}"/>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sym typeface="Arial"/>
              </a:rPr>
              <a:t> LEARNING</a:t>
            </a:r>
          </a:p>
        </p:txBody>
      </p:sp>
    </p:spTree>
    <p:extLst>
      <p:ext uri="{BB962C8B-B14F-4D97-AF65-F5344CB8AC3E}">
        <p14:creationId xmlns:p14="http://schemas.microsoft.com/office/powerpoint/2010/main" val="313129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inding the balance between Keynesian and neoclassical models can prove difficult."/>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Finding the balance between Keynesian and neoclassical models can prove difficult.</a:t>
              </a:r>
            </a:p>
          </p:txBody>
        </p:sp>
      </p:grpSp>
      <p:grpSp>
        <p:nvGrpSpPr>
          <p:cNvPr id="20" name="Group 19" descr="Both approaches have their own strengths and weaknesses."/>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42923" y="1910790"/>
              <a:ext cx="7776575"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Both approaches have their own strengths and weaknesses.</a:t>
              </a:r>
            </a:p>
          </p:txBody>
        </p:sp>
      </p:grpSp>
      <p:pic>
        <p:nvPicPr>
          <p:cNvPr id="5" name="Picture 4" descr="A silver scale on a table">
            <a:extLst>
              <a:ext uri="{FF2B5EF4-FFF2-40B4-BE49-F238E27FC236}">
                <a16:creationId xmlns:a16="http://schemas.microsoft.com/office/drawing/2014/main" id="{D1E9D9DE-96E0-4D65-B0A8-8244FA9C1457}"/>
              </a:ext>
            </a:extLst>
          </p:cNvPr>
          <p:cNvPicPr>
            <a:picLocks noChangeAspect="1"/>
          </p:cNvPicPr>
          <p:nvPr/>
        </p:nvPicPr>
        <p:blipFill rotWithShape="1">
          <a:blip r:embed="rId3"/>
          <a:srcRect t="43340" r="4500"/>
          <a:stretch/>
        </p:blipFill>
        <p:spPr>
          <a:xfrm>
            <a:off x="4379189" y="3484913"/>
            <a:ext cx="3433622" cy="3056022"/>
          </a:xfrm>
          <a:prstGeom prst="rect">
            <a:avLst/>
          </a:prstGeom>
        </p:spPr>
      </p:pic>
    </p:spTree>
    <p:extLst>
      <p:ext uri="{BB962C8B-B14F-4D97-AF65-F5344CB8AC3E}">
        <p14:creationId xmlns:p14="http://schemas.microsoft.com/office/powerpoint/2010/main" val="74133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5" name="Title 25">
            <a:extLst>
              <a:ext uri="{FF2B5EF4-FFF2-40B4-BE49-F238E27FC236}">
                <a16:creationId xmlns:a16="http://schemas.microsoft.com/office/drawing/2014/main" id="{6BE053F7-FAB3-12A2-4EA9-ABC26A2A2329}"/>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Tx/>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Balancing the Models</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6" name="Straight Connector 5">
            <a:extLst>
              <a:ext uri="{FF2B5EF4-FFF2-40B4-BE49-F238E27FC236}">
                <a16:creationId xmlns:a16="http://schemas.microsoft.com/office/drawing/2014/main" id="{AEE83B6E-85BA-5D25-7EE5-7DB6EC614726}"/>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This table compares neoclassical and Keynesian economics across several areas. The focus for neoclassical is long-term and for Keynesian is short-term. The prices and wages for neoclassical are flexible and for Keynesian sticky. The economic output for neoclassical is primarily determined by AS and for Keynesian is primarily determined by AD. In neoclassical economics, the AS curve is vertical, and for Keynesian, it is upward-sloping. In neoclassical economics, the Phillips curve is vertical, and for Keynesian, it is downward-sloping. AD is used to control inflation for both neoclassical and Keynesian. In neoclassical AD is used to end recessions by reforming the labor market institutions to reduce the natural rate of unemployment. In Keynesian, the AD is increased to eliminate cyclical unemployment. The primary emphasis to reduce unemployment in neoclassical economics, is at best, only in the short-run, but may increase inflation instead. In Keynesian, the primary emphasis of this model is to reduce unemployment.">
            <a:extLst>
              <a:ext uri="{FF2B5EF4-FFF2-40B4-BE49-F238E27FC236}">
                <a16:creationId xmlns:a16="http://schemas.microsoft.com/office/drawing/2014/main" id="{AA142274-41B6-9412-9170-12C481FC4A39}"/>
              </a:ext>
            </a:extLst>
          </p:cNvPr>
          <p:cNvPicPr>
            <a:picLocks noChangeAspect="1"/>
          </p:cNvPicPr>
          <p:nvPr/>
        </p:nvPicPr>
        <p:blipFill>
          <a:blip r:embed="rId3"/>
          <a:stretch>
            <a:fillRect/>
          </a:stretch>
        </p:blipFill>
        <p:spPr>
          <a:xfrm>
            <a:off x="1528058" y="1228219"/>
            <a:ext cx="9144000" cy="5537264"/>
          </a:xfrm>
          <a:prstGeom prst="rect">
            <a:avLst/>
          </a:prstGeom>
        </p:spPr>
      </p:pic>
    </p:spTree>
    <p:extLst>
      <p:ext uri="{BB962C8B-B14F-4D97-AF65-F5344CB8AC3E}">
        <p14:creationId xmlns:p14="http://schemas.microsoft.com/office/powerpoint/2010/main" val="419042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Group Activity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iscuss the implications of the term neoclassical Keynesian. Is this possible? Why or why not?"/>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Discuss the implications of the term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neoclassical Keynesian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this possible? Why or why not?</a:t>
              </a:r>
            </a:p>
          </p:txBody>
        </p:sp>
      </p:grpSp>
      <p:pic>
        <p:nvPicPr>
          <p:cNvPr id="6" name="Picture 5" descr="A picture of a question mark drawn on a chalkboard">
            <a:extLst>
              <a:ext uri="{FF2B5EF4-FFF2-40B4-BE49-F238E27FC236}">
                <a16:creationId xmlns:a16="http://schemas.microsoft.com/office/drawing/2014/main" id="{AEC19672-5884-418A-A96C-72DC417E02F1}"/>
              </a:ext>
            </a:extLst>
          </p:cNvPr>
          <p:cNvPicPr>
            <a:picLocks noChangeAspect="1"/>
          </p:cNvPicPr>
          <p:nvPr/>
        </p:nvPicPr>
        <p:blipFill>
          <a:blip r:embed="rId3"/>
          <a:stretch>
            <a:fillRect/>
          </a:stretch>
        </p:blipFill>
        <p:spPr>
          <a:xfrm>
            <a:off x="3263688" y="2755654"/>
            <a:ext cx="5664621" cy="3429000"/>
          </a:xfrm>
          <a:prstGeom prst="rect">
            <a:avLst/>
          </a:prstGeom>
        </p:spPr>
      </p:pic>
    </p:spTree>
    <p:extLst>
      <p:ext uri="{BB962C8B-B14F-4D97-AF65-F5344CB8AC3E}">
        <p14:creationId xmlns:p14="http://schemas.microsoft.com/office/powerpoint/2010/main" val="180827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5">
            <a:extLst>
              <a:ext uri="{FF2B5EF4-FFF2-40B4-BE49-F238E27FC236}">
                <a16:creationId xmlns:a16="http://schemas.microsoft.com/office/drawing/2014/main" id="{2323F6A1-E0AC-FBDA-0337-3551F7C50AEC}"/>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Tx/>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Balancing the Models</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10" name="Straight Connector 9">
            <a:extLst>
              <a:ext uri="{FF2B5EF4-FFF2-40B4-BE49-F238E27FC236}">
                <a16:creationId xmlns:a16="http://schemas.microsoft.com/office/drawing/2014/main" id="{EA76A0D4-83C4-ECE0-F9BD-669569F4DEDC}"/>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C183D7F6-B498-43B3-948B-1728B52AA6E4}">
                <adec:decorative xmlns:adec="http://schemas.microsoft.com/office/drawing/2017/decorative" val="1"/>
              </a:ext>
            </a:extLst>
          </p:cNvPr>
          <p:cNvSpPr/>
          <p:nvPr/>
        </p:nvSpPr>
        <p:spPr>
          <a:xfrm>
            <a:off x="2291769" y="1612190"/>
            <a:ext cx="3763002" cy="35561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C183D7F6-B498-43B3-948B-1728B52AA6E4}">
                <adec:decorative xmlns:adec="http://schemas.microsoft.com/office/drawing/2017/decorative" val="1"/>
              </a:ext>
            </a:extLst>
          </p:cNvPr>
          <p:cNvSpPr/>
          <p:nvPr/>
        </p:nvSpPr>
        <p:spPr>
          <a:xfrm>
            <a:off x="6137229" y="1612190"/>
            <a:ext cx="3763002" cy="35561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72C68A0-5B72-455B-946E-159FB8922019}"/>
              </a:ext>
            </a:extLst>
          </p:cNvPr>
          <p:cNvSpPr txBox="1"/>
          <p:nvPr/>
        </p:nvSpPr>
        <p:spPr>
          <a:xfrm>
            <a:off x="2822771" y="1773906"/>
            <a:ext cx="27009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Keynesian Model</a:t>
            </a:r>
          </a:p>
        </p:txBody>
      </p:sp>
      <p:sp>
        <p:nvSpPr>
          <p:cNvPr id="6" name="TextBox 5">
            <a:extLst>
              <a:ext uri="{FF2B5EF4-FFF2-40B4-BE49-F238E27FC236}">
                <a16:creationId xmlns:a16="http://schemas.microsoft.com/office/drawing/2014/main" id="{DCCBA12C-9BC5-4EF4-A8E8-6ED1179F25F1}"/>
              </a:ext>
            </a:extLst>
          </p:cNvPr>
          <p:cNvSpPr txBox="1"/>
          <p:nvPr/>
        </p:nvSpPr>
        <p:spPr>
          <a:xfrm>
            <a:off x="2589032" y="2416381"/>
            <a:ext cx="3309566" cy="2246769"/>
          </a:xfrm>
          <a:prstGeom prst="rect">
            <a:avLst/>
          </a:prstGeom>
          <a:noFill/>
        </p:spPr>
        <p:txBody>
          <a:bodyPr wrap="square" rtlCol="0">
            <a:spAutoFit/>
          </a:bodyPr>
          <a:lstStyle/>
          <a:p>
            <a:pPr marL="444500" marR="0" lvl="0" indent="-3429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AD is the cause of business cycles and rigid wages/prices</a:t>
            </a:r>
          </a:p>
          <a:p>
            <a:pPr marL="444500" marR="0" lvl="0" indent="-3429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Risks overlooking long-term economic growth and natural unemployment</a:t>
            </a:r>
          </a:p>
        </p:txBody>
      </p:sp>
      <p:sp>
        <p:nvSpPr>
          <p:cNvPr id="22" name="Oval 21"/>
          <p:cNvSpPr/>
          <p:nvPr/>
        </p:nvSpPr>
        <p:spPr>
          <a:xfrm>
            <a:off x="5753098" y="2922025"/>
            <a:ext cx="677616" cy="797994"/>
          </a:xfrm>
          <a:prstGeom prst="ellipse">
            <a:avLst/>
          </a:prstGeom>
          <a:solidFill>
            <a:srgbClr val="62798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88C5F01-D6B8-4C36-8542-715273EDD54F}"/>
              </a:ext>
            </a:extLst>
          </p:cNvPr>
          <p:cNvSpPr txBox="1"/>
          <p:nvPr/>
        </p:nvSpPr>
        <p:spPr>
          <a:xfrm>
            <a:off x="6587731" y="1735830"/>
            <a:ext cx="29955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Neoclassical Model</a:t>
            </a:r>
          </a:p>
        </p:txBody>
      </p:sp>
      <p:sp>
        <p:nvSpPr>
          <p:cNvPr id="7" name="TextBox 6">
            <a:extLst>
              <a:ext uri="{FF2B5EF4-FFF2-40B4-BE49-F238E27FC236}">
                <a16:creationId xmlns:a16="http://schemas.microsoft.com/office/drawing/2014/main" id="{2D3A0BF0-9F1C-489D-A22E-9C02FE046C9B}"/>
              </a:ext>
            </a:extLst>
          </p:cNvPr>
          <p:cNvSpPr txBox="1"/>
          <p:nvPr/>
        </p:nvSpPr>
        <p:spPr>
          <a:xfrm>
            <a:off x="6430714" y="2416381"/>
            <a:ext cx="3309566" cy="2246769"/>
          </a:xfrm>
          <a:prstGeom prst="rect">
            <a:avLst/>
          </a:prstGeom>
          <a:noFill/>
        </p:spPr>
        <p:txBody>
          <a:bodyPr wrap="square" rtlCol="0">
            <a:spAutoFit/>
          </a:bodyPr>
          <a:lstStyle/>
          <a:p>
            <a:pPr marL="444500" marR="0" lvl="0" indent="-3429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AS focused: analyzes the determinants of output and employment</a:t>
            </a:r>
          </a:p>
          <a:p>
            <a:pPr marL="444500" marR="0" lvl="0" indent="-3429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rPr>
              <a:t>Not effective at explaining short-term fluctuations and recessions</a:t>
            </a:r>
          </a:p>
        </p:txBody>
      </p:sp>
    </p:spTree>
    <p:extLst>
      <p:ext uri="{BB962C8B-B14F-4D97-AF65-F5344CB8AC3E}">
        <p14:creationId xmlns:p14="http://schemas.microsoft.com/office/powerpoint/2010/main" val="408376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25">
            <a:extLst>
              <a:ext uri="{FF2B5EF4-FFF2-40B4-BE49-F238E27FC236}">
                <a16:creationId xmlns:a16="http://schemas.microsoft.com/office/drawing/2014/main" id="{33FCFA60-429A-C548-9E08-F5EABD147369}"/>
              </a:ext>
            </a:extLst>
          </p:cNvPr>
          <p:cNvSpPr txBox="1">
            <a:spLocks noGrp="1"/>
          </p:cNvSpPr>
          <p:nvPr>
            <p:ph type="title" idx="4294967295"/>
          </p:nvPr>
        </p:nvSpPr>
        <p:spPr>
          <a:xfrm>
            <a:off x="1676401" y="4908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Pts val="3000"/>
              <a:buFontTx/>
              <a:buNone/>
              <a:tabLst/>
              <a:defRPr/>
            </a:pPr>
            <a:r>
              <a:rPr kumimoji="0" lang="en-US" sz="3000" b="0" i="0" u="none" strike="noStrike" kern="1200" cap="none" spc="0" normalizeH="0" baseline="0" noProof="0" dirty="0">
                <a:ln>
                  <a:noFill/>
                </a:ln>
                <a:solidFill>
                  <a:schemeClr val="tx1"/>
                </a:solidFill>
                <a:effectLst/>
                <a:uLnTx/>
                <a:uFillTx/>
                <a:latin typeface="Century Gothic"/>
                <a:ea typeface="+mj-ea"/>
                <a:cs typeface="+mj-cs"/>
                <a:sym typeface="Century Gothic"/>
              </a:rPr>
              <a:t>Dual Approach</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0BA2AE78-FC23-A558-2EF2-60844CA3160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quot;At short-time scales, I think, something sort of ‘Keynesian’ is a good approximation, and surely better than anything straight ‘neoclassical.’ At very long-time scales, the interesting questions are best studied in a neoclassical framework, and attention to the Keynesian side of things would be a minor distraction. At the five- to ten-year time scale, we have to piece things together as best we can and look for a hybrid model that will do the job.&quot; —Robert Solow, Economics Nobel laureate">
            <a:extLst>
              <a:ext uri="{FF2B5EF4-FFF2-40B4-BE49-F238E27FC236}">
                <a16:creationId xmlns:a16="http://schemas.microsoft.com/office/drawing/2014/main" id="{162F5B59-3A07-E535-8743-1058AFB30D9D}"/>
              </a:ext>
            </a:extLst>
          </p:cNvPr>
          <p:cNvGrpSpPr/>
          <p:nvPr/>
        </p:nvGrpSpPr>
        <p:grpSpPr>
          <a:xfrm>
            <a:off x="2066923" y="2167700"/>
            <a:ext cx="8058154" cy="2522600"/>
            <a:chOff x="542923" y="1736761"/>
            <a:chExt cx="8058154" cy="2522600"/>
          </a:xfrm>
          <a:solidFill>
            <a:srgbClr val="627981"/>
          </a:solidFill>
        </p:grpSpPr>
        <p:sp>
          <p:nvSpPr>
            <p:cNvPr id="5" name="Rectangle 4">
              <a:extLst>
                <a:ext uri="{FF2B5EF4-FFF2-40B4-BE49-F238E27FC236}">
                  <a16:creationId xmlns:a16="http://schemas.microsoft.com/office/drawing/2014/main" id="{8B6B1409-4C69-B06A-0A44-E0CBF7F78328}"/>
                </a:ext>
              </a:extLst>
            </p:cNvPr>
            <p:cNvSpPr/>
            <p:nvPr/>
          </p:nvSpPr>
          <p:spPr>
            <a:xfrm>
              <a:off x="542923" y="1736761"/>
              <a:ext cx="8058154" cy="252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E71459-2A32-5964-DE59-0F9BA4DCEEEC}"/>
                </a:ext>
              </a:extLst>
            </p:cNvPr>
            <p:cNvSpPr txBox="1"/>
            <p:nvPr/>
          </p:nvSpPr>
          <p:spPr>
            <a:xfrm>
              <a:off x="668214" y="1845668"/>
              <a:ext cx="7807571" cy="2246769"/>
            </a:xfrm>
            <a:prstGeom prst="rect">
              <a:avLst/>
            </a:prstGeom>
            <a:grpFill/>
          </p:spPr>
          <p:txBody>
            <a:bodyPr wrap="square" rtlCol="0">
              <a:spAutoFit/>
            </a:bodyPr>
            <a:lstStyle/>
            <a:p>
              <a:pPr marL="101600" marR="0" lvl="0" indent="0" algn="ctr" defTabSz="914400" rtl="0" eaLnBrk="1" fontAlgn="auto" latinLnBrk="0" hangingPunct="1">
                <a:lnSpc>
                  <a:spcPct val="100000"/>
                </a:lnSpc>
                <a:spcBef>
                  <a:spcPts val="0"/>
                </a:spcBef>
                <a:spcAft>
                  <a:spcPts val="0"/>
                </a:spcAft>
                <a:buClr>
                  <a:prstClr val="white"/>
                </a:buClr>
                <a:buSzPts val="2000"/>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rPr>
                <a:t>"At short-time scales, I think, something sort of ‘Keynesian’ is a good approximation, and surely better than anything straight ‘neoclassical.’ At very long-time scales, the interesting questions are best studied in a neoclassical framework, and attention to the Keynesian side of things would be a minor distraction. At the five- to ten-year time scale, we have to piece things together as best we can and look for a hybrid model that will do the job." —Robert Solow, Economics Nobel laureate</a:t>
              </a:r>
            </a:p>
          </p:txBody>
        </p:sp>
      </p:grpSp>
    </p:spTree>
    <p:extLst>
      <p:ext uri="{BB962C8B-B14F-4D97-AF65-F5344CB8AC3E}">
        <p14:creationId xmlns:p14="http://schemas.microsoft.com/office/powerpoint/2010/main" val="44910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4" name="Title 25">
            <a:extLst>
              <a:ext uri="{FF2B5EF4-FFF2-40B4-BE49-F238E27FC236}">
                <a16:creationId xmlns:a16="http://schemas.microsoft.com/office/drawing/2014/main" id="{566EDC22-8504-CCCC-D3C2-BE7681A0A8E2}"/>
              </a:ext>
            </a:extLst>
          </p:cNvPr>
          <p:cNvSpPr txBox="1">
            <a:spLocks noGrp="1"/>
          </p:cNvSpPr>
          <p:nvPr>
            <p:ph type="title" idx="4294967295"/>
          </p:nvPr>
        </p:nvSpPr>
        <p:spPr>
          <a:xfrm>
            <a:off x="1676401" y="490845"/>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Summary</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5" name="Straight Connector 4">
            <a:extLst>
              <a:ext uri="{FF2B5EF4-FFF2-40B4-BE49-F238E27FC236}">
                <a16:creationId xmlns:a16="http://schemas.microsoft.com/office/drawing/2014/main" id="{C8D4E8D5-C278-324C-3394-05B0A6BCAE9B}"/>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50B5BED-2E38-406A-AB86-667877C470BC}"/>
              </a:ext>
            </a:extLst>
          </p:cNvPr>
          <p:cNvSpPr/>
          <p:nvPr/>
        </p:nvSpPr>
        <p:spPr>
          <a:xfrm>
            <a:off x="1881188" y="1439056"/>
            <a:ext cx="8429625" cy="392807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sym typeface="Calibri"/>
              </a:rPr>
              <a:t>The Keynesian perspective sees changes in AD as the cause of business cycle fluctuations.</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sym typeface="Calibri"/>
              </a:rPr>
              <a:t>Neoclassical economists believe that long-term productivity growth determines the potential GDP level and that the economy typically will return to full employment after a change in AD. </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sym typeface="Calibri"/>
              </a:rPr>
              <a:t>While Keynesians tend to advocate an acceptable tradeoff between inflation and unemployment when counteracting a recession, neoclassical economists argue that no such tradeoff exists</a:t>
            </a:r>
            <a:r>
              <a:rPr kumimoji="0" lang="en-US" sz="1400" b="0" i="0" u="none" strike="noStrike" kern="1200" cap="none" spc="0" normalizeH="0" baseline="0" noProof="0" dirty="0">
                <a:ln>
                  <a:noFill/>
                </a:ln>
                <a:solidFill>
                  <a:prstClr val="white"/>
                </a:solidFill>
                <a:effectLst/>
                <a:uLnTx/>
                <a:uFillTx/>
                <a:latin typeface="Calibri"/>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05343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328A31-75F3-4BD5-864A-B02C87E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BB264E-352D-441F-AABD-02B783475E33}">
  <ds:schemaRefs>
    <ds:schemaRef ds:uri="http://schemas.microsoft.com/sharepoint/v3/contenttype/forms"/>
  </ds:schemaRefs>
</ds:datastoreItem>
</file>

<file path=customXml/itemProps3.xml><?xml version="1.0" encoding="utf-8"?>
<ds:datastoreItem xmlns:ds="http://schemas.openxmlformats.org/officeDocument/2006/customXml" ds:itemID="{4AB32A75-E4FD-474B-BA2B-44D3FE402D72}">
  <ds:schemaRefs>
    <ds:schemaRef ds:uri="http://schemas.openxmlformats.org/package/2006/metadata/core-properties"/>
    <ds:schemaRef ds:uri="http://schemas.microsoft.com/office/2006/documentManagement/types"/>
    <ds:schemaRef ds:uri="06d9c582-05c2-476b-83d2-72ab8b1380b2"/>
    <ds:schemaRef ds:uri="http://schemas.microsoft.com/office/infopath/2007/PartnerControls"/>
    <ds:schemaRef ds:uri="http://purl.org/dc/dcmitype/"/>
    <ds:schemaRef ds:uri="http://purl.org/dc/elements/1.1/"/>
    <ds:schemaRef ds:uri="fdab59f7-c3a7-48e5-acd8-618ce834776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859</TotalTime>
  <Words>363</Words>
  <Application>Microsoft Office PowerPoint</Application>
  <PresentationFormat>Widescreen</PresentationFormat>
  <Paragraphs>59</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Century Gothic</vt:lpstr>
      <vt:lpstr>Office Theme</vt:lpstr>
      <vt:lpstr>2_Office Theme</vt:lpstr>
      <vt:lpstr>Balancing Keynesian and Neoclassical Models</vt:lpstr>
      <vt:lpstr>Introduction</vt:lpstr>
      <vt:lpstr>Balancing the Models1</vt:lpstr>
      <vt:lpstr>Group Activity</vt:lpstr>
      <vt:lpstr>Balancing the Models2</vt:lpstr>
      <vt:lpstr>Dual Approach</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51</cp:revision>
  <dcterms:modified xsi:type="dcterms:W3CDTF">2026-02-02T18:24:31Z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