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8" r:id="rId4"/>
    <p:sldMasterId id="2147483670" r:id="rId5"/>
  </p:sldMasterIdLst>
  <p:notesMasterIdLst>
    <p:notesMasterId r:id="rId16"/>
  </p:notesMasterIdLst>
  <p:sldIdLst>
    <p:sldId id="431" r:id="rId6"/>
    <p:sldId id="432" r:id="rId7"/>
    <p:sldId id="433" r:id="rId8"/>
    <p:sldId id="434" r:id="rId9"/>
    <p:sldId id="435" r:id="rId10"/>
    <p:sldId id="408" r:id="rId11"/>
    <p:sldId id="409" r:id="rId12"/>
    <p:sldId id="410" r:id="rId13"/>
    <p:sldId id="436" r:id="rId14"/>
    <p:sldId id="437" r:id="rId15"/>
  </p:sldIdLst>
  <p:sldSz cx="12192000" cy="6858000"/>
  <p:notesSz cx="6858000" cy="9144000"/>
  <p:embeddedFontLst>
    <p:embeddedFont>
      <p:font typeface="Century Gothic" panose="020B050202020202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gpqKudZmLSWKrr7AFFTErfzhMQc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Edahl" initials="CE" lastIdx="15" clrIdx="0">
    <p:extLst>
      <p:ext uri="{19B8F6BF-5375-455C-9EA6-DF929625EA0E}">
        <p15:presenceInfo xmlns:p15="http://schemas.microsoft.com/office/powerpoint/2012/main" userId="S::cedahl@hawkeslearning.com::f9c8dab7-bc9e-4aed-a3a5-891b49192fba" providerId="AD"/>
      </p:ext>
    </p:extLst>
  </p:cmAuthor>
  <p:cmAuthor id="2" name="Nathan Mirmow" initials="NM" lastIdx="6" clrIdx="1">
    <p:extLst>
      <p:ext uri="{19B8F6BF-5375-455C-9EA6-DF929625EA0E}">
        <p15:presenceInfo xmlns:p15="http://schemas.microsoft.com/office/powerpoint/2012/main" userId="Nathan Mirmow" providerId="None"/>
      </p:ext>
    </p:extLst>
  </p:cmAuthor>
  <p:cmAuthor id="3" name="Caitlin Coleman" initials="CC" lastIdx="1" clrIdx="2">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AA8AFF-0769-4A0D-BDD3-0C6432EA27ED}" v="5" dt="2026-02-02T18:22:30.6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714" autoAdjust="0"/>
  </p:normalViewPr>
  <p:slideViewPr>
    <p:cSldViewPr snapToGrid="0">
      <p:cViewPr varScale="1">
        <p:scale>
          <a:sx n="67" d="100"/>
          <a:sy n="67" d="100"/>
        </p:scale>
        <p:origin x="119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font" Target="fonts/font2.fntdata"/><Relationship Id="rId3" Type="http://schemas.openxmlformats.org/officeDocument/2006/relationships/customXml" Target="../customXml/item3.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font" Target="fonts/font1.fntdata"/><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32" Type="http://schemas.openxmlformats.org/officeDocument/2006/relationships/commentAuthors" Target="commentAuthors.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font" Target="fonts/font3.fntdata"/><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6T18:56:33.315" v="3" actId="6549"/>
      <pc:docMkLst>
        <pc:docMk/>
      </pc:docMkLst>
      <pc:sldChg chg="add">
        <pc:chgData name="Caitlin Coleman" userId="96f87ca1-0e64-4ae8-8d77-98757b85df0b" providerId="ADAL" clId="{DDA6BCD5-DC0D-434C-93A0-51E2BCD25B34}" dt="2026-01-26T18:56:03.106" v="0"/>
        <pc:sldMkLst>
          <pc:docMk/>
          <pc:sldMk cId="2756723853" sldId="408"/>
        </pc:sldMkLst>
      </pc:sldChg>
      <pc:sldChg chg="add">
        <pc:chgData name="Caitlin Coleman" userId="96f87ca1-0e64-4ae8-8d77-98757b85df0b" providerId="ADAL" clId="{DDA6BCD5-DC0D-434C-93A0-51E2BCD25B34}" dt="2026-01-26T18:56:03.106" v="0"/>
        <pc:sldMkLst>
          <pc:docMk/>
          <pc:sldMk cId="2584859785" sldId="409"/>
        </pc:sldMkLst>
      </pc:sldChg>
      <pc:sldChg chg="add">
        <pc:chgData name="Caitlin Coleman" userId="96f87ca1-0e64-4ae8-8d77-98757b85df0b" providerId="ADAL" clId="{DDA6BCD5-DC0D-434C-93A0-51E2BCD25B34}" dt="2026-01-26T18:56:03.106" v="0"/>
        <pc:sldMkLst>
          <pc:docMk/>
          <pc:sldMk cId="2694866130" sldId="410"/>
        </pc:sldMkLst>
      </pc:sldChg>
      <pc:sldChg chg="add">
        <pc:chgData name="Caitlin Coleman" userId="96f87ca1-0e64-4ae8-8d77-98757b85df0b" providerId="ADAL" clId="{DDA6BCD5-DC0D-434C-93A0-51E2BCD25B34}" dt="2026-01-26T18:56:03.106" v="0"/>
        <pc:sldMkLst>
          <pc:docMk/>
          <pc:sldMk cId="3121733167" sldId="431"/>
        </pc:sldMkLst>
      </pc:sldChg>
      <pc:sldChg chg="add">
        <pc:chgData name="Caitlin Coleman" userId="96f87ca1-0e64-4ae8-8d77-98757b85df0b" providerId="ADAL" clId="{DDA6BCD5-DC0D-434C-93A0-51E2BCD25B34}" dt="2026-01-26T18:56:03.106" v="0"/>
        <pc:sldMkLst>
          <pc:docMk/>
          <pc:sldMk cId="724973484" sldId="432"/>
        </pc:sldMkLst>
      </pc:sldChg>
      <pc:sldChg chg="add">
        <pc:chgData name="Caitlin Coleman" userId="96f87ca1-0e64-4ae8-8d77-98757b85df0b" providerId="ADAL" clId="{DDA6BCD5-DC0D-434C-93A0-51E2BCD25B34}" dt="2026-01-26T18:56:03.106" v="0"/>
        <pc:sldMkLst>
          <pc:docMk/>
          <pc:sldMk cId="511530935" sldId="433"/>
        </pc:sldMkLst>
      </pc:sldChg>
      <pc:sldChg chg="add">
        <pc:chgData name="Caitlin Coleman" userId="96f87ca1-0e64-4ae8-8d77-98757b85df0b" providerId="ADAL" clId="{DDA6BCD5-DC0D-434C-93A0-51E2BCD25B34}" dt="2026-01-26T18:56:03.106" v="0"/>
        <pc:sldMkLst>
          <pc:docMk/>
          <pc:sldMk cId="2292925498" sldId="434"/>
        </pc:sldMkLst>
      </pc:sldChg>
      <pc:sldChg chg="add">
        <pc:chgData name="Caitlin Coleman" userId="96f87ca1-0e64-4ae8-8d77-98757b85df0b" providerId="ADAL" clId="{DDA6BCD5-DC0D-434C-93A0-51E2BCD25B34}" dt="2026-01-26T18:56:03.106" v="0"/>
        <pc:sldMkLst>
          <pc:docMk/>
          <pc:sldMk cId="3212503052" sldId="435"/>
        </pc:sldMkLst>
      </pc:sldChg>
      <pc:sldChg chg="modSp add mod">
        <pc:chgData name="Caitlin Coleman" userId="96f87ca1-0e64-4ae8-8d77-98757b85df0b" providerId="ADAL" clId="{DDA6BCD5-DC0D-434C-93A0-51E2BCD25B34}" dt="2026-01-26T18:56:33.315" v="3" actId="6549"/>
        <pc:sldMkLst>
          <pc:docMk/>
          <pc:sldMk cId="426079392" sldId="436"/>
        </pc:sldMkLst>
        <pc:spChg chg="mod">
          <ac:chgData name="Caitlin Coleman" userId="96f87ca1-0e64-4ae8-8d77-98757b85df0b" providerId="ADAL" clId="{DDA6BCD5-DC0D-434C-93A0-51E2BCD25B34}" dt="2026-01-26T18:56:33.315" v="3" actId="6549"/>
          <ac:spMkLst>
            <pc:docMk/>
            <pc:sldMk cId="426079392" sldId="436"/>
            <ac:spMk id="3" creationId="{EFEDD543-843A-375C-6DBF-20D5BC2DAD6F}"/>
          </ac:spMkLst>
        </pc:spChg>
      </pc:sldChg>
      <pc:sldChg chg="add">
        <pc:chgData name="Caitlin Coleman" userId="96f87ca1-0e64-4ae8-8d77-98757b85df0b" providerId="ADAL" clId="{DDA6BCD5-DC0D-434C-93A0-51E2BCD25B34}" dt="2026-01-26T18:56:15.445" v="1"/>
        <pc:sldMkLst>
          <pc:docMk/>
          <pc:sldMk cId="1053437038" sldId="43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4E2C9-2F9D-3D5D-A211-864EC5397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65E0AD-9A75-04C5-9269-3A0A2856449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9DB04E0-E24E-7118-D88D-6A97724166E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EB6334E-697C-57BC-C3F0-6AEE912585C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F6CF9D-C3AB-4E5F-87B7-3644743D88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a:sym typeface="Arial"/>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a:sym typeface="Arial"/>
            </a:endParaRPr>
          </a:p>
        </p:txBody>
      </p:sp>
    </p:spTree>
    <p:extLst>
      <p:ext uri="{BB962C8B-B14F-4D97-AF65-F5344CB8AC3E}">
        <p14:creationId xmlns:p14="http://schemas.microsoft.com/office/powerpoint/2010/main" val="1026662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Neoclassical economists do not believe government stimulation of AD will have a good outcome. The neoclassical viewpoint holds the economy will correct itself and that a Keynesian stabilization policy will only accelerate the process. </a:t>
            </a:r>
            <a:r>
              <a:rPr lang="en-US" sz="1200" dirty="0">
                <a:solidFill>
                  <a:schemeClr val="bg1"/>
                </a:solidFill>
              </a:rPr>
              <a:t>However, neoclassical economists believe it takes the government months or years to properly adjust to AD changes. Some neoclassical economists even think that the business cycles we observe are due in large part to flawed government policy.</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262499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The upward-sloping short-run aggregate supply (SRAS) curve implies a downward-sloping Phillips curve; thus, there is a tradeoff between inflation and unemployment in the short run. By contrast, a neoclassical long-run aggregate supply (LRAS) curve will imply a vertical shape for the Phillips curve, indicating no long-run tradeoff between inflation and unemployment.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562285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With a vertical LRAS curve, shifts in AD do not alter output but do lead to changes in price. Because output is unchanged, all unemployment will be due to the natural rate of unemployment.</a:t>
            </a:r>
          </a:p>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44811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The unemployment rate on the long-run Phillips curve will be the natural rate of unemployment. Since the long-run Phillips curve is vertical, the natural rate of unemployment is consistent with all different rates of inflation. Milton Friedman said, "There is always a temporary tradeoff between inflation and unemployment; there is no permanent tradeoff."</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035555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Economists divide unemployment into both cyclical unemployment and natural unemployment. Cyclical unemployment results from the business cycle, while the natural rate of unemployment is always present. The neoclassical view minimizes the concern surrounding cyclical unemployment, a short-run occurrence. The neoclassical view of unemployment tends to focus on how the government can adjust public policy to reduce the natural rate of unemployment.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64000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The economy will rebound out of a recession or eventually contract during an expansion because prices and wage rates are flexible. The key policy question for neoclassicals is how to promote growth of potential GDP. Neoclassicals view human capital, physical capital, and technology as the keys to long-run productivity growth. Neoclassicals believe a stable economic environment fosters economic growth, while "fine-tuning" the economy is not as effective.</a:t>
            </a:r>
          </a:p>
          <a:p>
            <a:pPr marL="0" indent="0"/>
            <a:endParaRPr lang="en-US" dirty="0"/>
          </a:p>
          <a:p>
            <a:pPr marL="0" indent="0"/>
            <a:endParaRPr lang="en-US" dirty="0"/>
          </a:p>
          <a:p>
            <a:pPr marL="0" indent="0"/>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567993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r>
              <a:rPr lang="en-US" dirty="0"/>
              <a:t>Neoclassical economists believe that it is more important to put an economy’s interest on long-term growth than on fighting recessions. Since economic growth depends on the growth rate of long-term productivity, explain specific ways in which you would promote long-run economic growth in today’s economy.</a:t>
            </a:r>
          </a:p>
          <a:p>
            <a:pPr marL="0" indent="0"/>
            <a:endParaRPr lang="en-US" dirty="0"/>
          </a:p>
          <a:p>
            <a:pPr marL="0" indent="0"/>
            <a:endParaRPr lang="en-US" dirty="0"/>
          </a:p>
          <a:p>
            <a:pPr marL="0" indent="0"/>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CAA2198-EFCA-463F-809F-7E29D1BADD53}"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4667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5" name="Google Shape;65;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1477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17A66-A846-4382-8E49-6F454D3C23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C6947F-32A8-44C7-90DC-88F15DA1DA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18CB231-8374-4355-A8F0-2D172F160068}"/>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5" name="Footer Placeholder 4">
            <a:extLst>
              <a:ext uri="{FF2B5EF4-FFF2-40B4-BE49-F238E27FC236}">
                <a16:creationId xmlns:a16="http://schemas.microsoft.com/office/drawing/2014/main" id="{C68266CD-4D28-4566-922F-84110C45C2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8774-BEBE-4A96-B0B0-849AE02DF42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437409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F86E2-B784-4E72-8508-25024216E43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A73A9A3-DEEB-43F5-911E-D494DDAA71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443C95-DB89-4FA9-9506-620C9CA7A207}"/>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5" name="Footer Placeholder 4">
            <a:extLst>
              <a:ext uri="{FF2B5EF4-FFF2-40B4-BE49-F238E27FC236}">
                <a16:creationId xmlns:a16="http://schemas.microsoft.com/office/drawing/2014/main" id="{8F851910-5611-4A32-96E0-A0C2DF04F8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528C03-DA77-4705-8B7A-42AF725633A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84840159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87755E-9C34-4CFC-91B6-19568E7747E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CEEBA1-EF3A-4179-A0A5-41E867FCCD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E09A38-D6D1-42BB-B9B7-D475C576FD78}"/>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5" name="Footer Placeholder 4">
            <a:extLst>
              <a:ext uri="{FF2B5EF4-FFF2-40B4-BE49-F238E27FC236}">
                <a16:creationId xmlns:a16="http://schemas.microsoft.com/office/drawing/2014/main" id="{C3D5888C-8AFE-42E2-9016-30EEA4FC5E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3619FF-71A6-414B-AEB3-5248E31A2589}"/>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277518278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5697928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6019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59688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537962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558532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294993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39753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489665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50D9A-D81B-481F-90ED-00443801AC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939D04-4970-438E-88C5-F6956449BF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C97FDB-BD6A-49BE-A1A5-6D681DE3E6FF}"/>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5" name="Footer Placeholder 4">
            <a:extLst>
              <a:ext uri="{FF2B5EF4-FFF2-40B4-BE49-F238E27FC236}">
                <a16:creationId xmlns:a16="http://schemas.microsoft.com/office/drawing/2014/main" id="{3C9CE954-071E-4359-A9D6-45D57269EF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0EF5B5-9E6C-4ECE-B7CD-B80E5EB42A1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0358194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021763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646863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847699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F547A-11BB-40D9-8A10-19509EE251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8201823-F12C-4FFD-979B-94957FA38F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A04ADF-4BDC-4C90-AB4A-4228843D9D21}"/>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5" name="Footer Placeholder 4">
            <a:extLst>
              <a:ext uri="{FF2B5EF4-FFF2-40B4-BE49-F238E27FC236}">
                <a16:creationId xmlns:a16="http://schemas.microsoft.com/office/drawing/2014/main" id="{9A9E6CD2-6B85-4F02-BD52-74E049FAB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0913C2-BB36-4FF4-92A6-EFD611BF6B93}"/>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2025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5919-0FC4-44B7-9C12-6DD641625D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B6D454-80C2-40F5-8ABC-9E8D294BC4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9B5185-4C81-4B94-BDFA-ABBA49F278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A38630-463B-418B-AE19-FA2C2749F636}"/>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6" name="Footer Placeholder 5">
            <a:extLst>
              <a:ext uri="{FF2B5EF4-FFF2-40B4-BE49-F238E27FC236}">
                <a16:creationId xmlns:a16="http://schemas.microsoft.com/office/drawing/2014/main" id="{7A607261-2673-49AC-BF12-27AB8AA406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6D974F-3ECA-4ECE-9E34-33FACFE9415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368234138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8F816-5DBB-4DF9-A8E7-FCF00CCF97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8E1855-AB51-4B15-94FE-73CFDC03D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57729B-6FEF-465F-8B22-173983CFEA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E6C3C6-1919-4E61-B297-2A2328DE92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0E1EA8-F928-411C-8ED4-BE71FEF866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3538A4-3D07-4B09-BD9C-09404ECDE67A}"/>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8" name="Footer Placeholder 7">
            <a:extLst>
              <a:ext uri="{FF2B5EF4-FFF2-40B4-BE49-F238E27FC236}">
                <a16:creationId xmlns:a16="http://schemas.microsoft.com/office/drawing/2014/main" id="{7742F750-3C62-4000-8B53-C865D739F5F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0466C6-5F2F-40FA-BD06-B7B3495A1E9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357534427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E5854-BD99-42B7-BF8C-AE07275EC4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22503A-4600-45A2-921B-F6B5B48B0220}"/>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4" name="Footer Placeholder 3">
            <a:extLst>
              <a:ext uri="{FF2B5EF4-FFF2-40B4-BE49-F238E27FC236}">
                <a16:creationId xmlns:a16="http://schemas.microsoft.com/office/drawing/2014/main" id="{B2D0E888-E0F3-4C2A-8E6C-CCC48011039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747066-571A-4A27-9C86-74FA33158355}"/>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205670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807EB4-B43A-484F-ADF6-DAA456FF8A30}"/>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3" name="Footer Placeholder 2">
            <a:extLst>
              <a:ext uri="{FF2B5EF4-FFF2-40B4-BE49-F238E27FC236}">
                <a16:creationId xmlns:a16="http://schemas.microsoft.com/office/drawing/2014/main" id="{A82AD51E-97FE-4E86-8DEC-035743DE78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37C5D64-163B-436D-8A0A-AC61A7EED3B3}"/>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96886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70227-A676-478E-8DBC-6FA7F7157A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4CC8DA5-2DB2-4FBE-8A77-23CE2F9661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A683C6-B6CB-42D9-A6BE-17345B0EE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1A1BB8-2391-4D76-8A8E-E8CB1C50B09C}"/>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6" name="Footer Placeholder 5">
            <a:extLst>
              <a:ext uri="{FF2B5EF4-FFF2-40B4-BE49-F238E27FC236}">
                <a16:creationId xmlns:a16="http://schemas.microsoft.com/office/drawing/2014/main" id="{EB8A6CE9-78B5-4511-BD79-034319C2F6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88CFD2-99FC-4CD7-8FE7-F0C320DAD5D2}"/>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551274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28978-3F59-444E-AA0C-CF1AFACF56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425F2D-9E10-4570-8FEF-5D8A2618D1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455CA5-BD6F-4B65-A8F6-F342CDC668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0F748B-9198-4B9A-81F4-229ED3C1E11B}"/>
              </a:ext>
            </a:extLst>
          </p:cNvPr>
          <p:cNvSpPr>
            <a:spLocks noGrp="1"/>
          </p:cNvSpPr>
          <p:nvPr>
            <p:ph type="dt" sz="half" idx="10"/>
          </p:nvPr>
        </p:nvSpPr>
        <p:spPr/>
        <p:txBody>
          <a:bodyPr/>
          <a:lstStyle/>
          <a:p>
            <a:fld id="{CA92E6EF-4309-4D62-A98E-6750D87B9C8C}" type="datetimeFigureOut">
              <a:rPr lang="en-US" smtClean="0"/>
              <a:t>2/2/2026</a:t>
            </a:fld>
            <a:endParaRPr lang="en-US"/>
          </a:p>
        </p:txBody>
      </p:sp>
      <p:sp>
        <p:nvSpPr>
          <p:cNvPr id="6" name="Footer Placeholder 5">
            <a:extLst>
              <a:ext uri="{FF2B5EF4-FFF2-40B4-BE49-F238E27FC236}">
                <a16:creationId xmlns:a16="http://schemas.microsoft.com/office/drawing/2014/main" id="{C1E553E3-601F-4EC5-A367-5F03A968DB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11E888-08AE-4530-AB22-D2B4107BCF14}"/>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234811785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BD3638-1FA6-4CC4-9A51-1F58DD06C9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C9569C8-F6DA-44AB-B436-392317049A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55A8CB-8B00-4C9A-A0AF-BE6D542E72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2E6EF-4309-4D62-A98E-6750D87B9C8C}" type="datetimeFigureOut">
              <a:rPr lang="en-US" smtClean="0"/>
              <a:t>2/2/2026</a:t>
            </a:fld>
            <a:endParaRPr lang="en-US"/>
          </a:p>
        </p:txBody>
      </p:sp>
      <p:sp>
        <p:nvSpPr>
          <p:cNvPr id="5" name="Footer Placeholder 4">
            <a:extLst>
              <a:ext uri="{FF2B5EF4-FFF2-40B4-BE49-F238E27FC236}">
                <a16:creationId xmlns:a16="http://schemas.microsoft.com/office/drawing/2014/main" id="{CE8E2BD9-A79A-4BA9-8096-8600570BEB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59EA55F-7B35-4E5F-8D30-66FC5C9091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sz="1400">
              <a:solidFill>
                <a:srgbClr val="000000"/>
              </a:solidFill>
              <a:latin typeface="Arial"/>
              <a:ea typeface="Arial"/>
              <a:cs typeface="Arial"/>
              <a:sym typeface="Arial"/>
            </a:endParaRPr>
          </a:p>
        </p:txBody>
      </p:sp>
    </p:spTree>
    <p:extLst>
      <p:ext uri="{BB962C8B-B14F-4D97-AF65-F5344CB8AC3E}">
        <p14:creationId xmlns:p14="http://schemas.microsoft.com/office/powerpoint/2010/main" val="4146934294"/>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749882510"/>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D8DF4-B5C0-7EBF-FCF5-8899C5C1A6CA}"/>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8E24ACD-D333-0C16-1417-F5FFD0CED8F3}"/>
              </a:ex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sym typeface="Arial"/>
            </a:endParaRPr>
          </a:p>
        </p:txBody>
      </p:sp>
      <p:cxnSp>
        <p:nvCxnSpPr>
          <p:cNvPr id="11" name="Straight Connector 10">
            <a:extLst>
              <a:ext uri="{FF2B5EF4-FFF2-40B4-BE49-F238E27FC236}">
                <a16:creationId xmlns:a16="http://schemas.microsoft.com/office/drawing/2014/main" id="{DF326B8E-76F3-81FE-23DC-B203FF07AA33}"/>
              </a:ex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id="{D49013E7-B21F-3813-4913-FB23056B5E87}"/>
              </a:ext>
            </a:extLst>
          </p:cNvPr>
          <p:cNvSpPr txBox="1">
            <a:spLocks noGrp="1"/>
          </p:cNvSpPr>
          <p:nvPr>
            <p:ph type="title" idx="4294967295"/>
          </p:nvPr>
        </p:nvSpPr>
        <p:spPr>
          <a:xfrm>
            <a:off x="1524000" y="2244322"/>
            <a:ext cx="9144000"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a:lnSpc>
                <a:spcPct val="100000"/>
              </a:lnSpc>
              <a:spcBef>
                <a:spcPts val="0"/>
              </a:spcBef>
              <a:buClr>
                <a:srgbClr val="000000"/>
              </a:buClr>
              <a:buSzPts val="6000"/>
            </a:pPr>
            <a:r>
              <a:rPr lang="en-US" sz="5400" dirty="0">
                <a:solidFill>
                  <a:srgbClr val="000000"/>
                </a:solidFill>
                <a:latin typeface="Century Gothic"/>
                <a:ea typeface="Century Gothic"/>
                <a:cs typeface="Century Gothic"/>
                <a:sym typeface="Century Gothic"/>
              </a:rPr>
              <a:t>The Policy Implications of the Neoclassical Perspective</a:t>
            </a:r>
            <a:endParaRPr lang="en-US" sz="5400" dirty="0"/>
          </a:p>
        </p:txBody>
      </p:sp>
      <p:cxnSp>
        <p:nvCxnSpPr>
          <p:cNvPr id="14" name="Straight Connector 13">
            <a:extLst>
              <a:ext uri="{FF2B5EF4-FFF2-40B4-BE49-F238E27FC236}">
                <a16:creationId xmlns:a16="http://schemas.microsoft.com/office/drawing/2014/main" id="{6DAC5DDB-0B54-9FDF-81AD-450A7450EA2C}"/>
              </a:ext>
              <a:ext uri="{C183D7F6-B498-43B3-948B-1728B52AA6E4}">
                <adec:decorative xmlns:adec="http://schemas.microsoft.com/office/drawing/2017/decorative" val="1"/>
              </a:ext>
            </a:extLst>
          </p:cNvPr>
          <p:cNvCxnSpPr/>
          <p:nvPr/>
        </p:nvCxnSpPr>
        <p:spPr>
          <a:xfrm>
            <a:off x="3071447" y="49825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1A41B5B-D4EC-238F-155C-AADD59940FF5}"/>
              </a:ext>
            </a:extLst>
          </p:cNvPr>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Arial"/>
                <a:sym typeface="Arial"/>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Arial"/>
                <a:sym typeface="Arial"/>
              </a:rPr>
              <a:t> LEARNING</a:t>
            </a:r>
          </a:p>
        </p:txBody>
      </p:sp>
    </p:spTree>
    <p:extLst>
      <p:ext uri="{BB962C8B-B14F-4D97-AF65-F5344CB8AC3E}">
        <p14:creationId xmlns:p14="http://schemas.microsoft.com/office/powerpoint/2010/main" val="3121733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053437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Neoclassical Viewpoints and Policy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Neoclassical economists do not believe government stimulation of AD will have a good outcome."/>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Neoclassical economists do not believe government stimulation of AD will have a good outcome.</a:t>
              </a:r>
            </a:p>
          </p:txBody>
        </p:sp>
      </p:grpSp>
      <p:grpSp>
        <p:nvGrpSpPr>
          <p:cNvPr id="20" name="Group 19" descr="The neoclassical viewpoint holds the economy will correct itself and that a Keynesian stabilization policy will only accelerate the process."/>
          <p:cNvGrpSpPr/>
          <p:nvPr/>
        </p:nvGrpSpPr>
        <p:grpSpPr>
          <a:xfrm>
            <a:off x="2066922" y="2456766"/>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58421" y="1795588"/>
              <a:ext cx="7776575"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neoclassical viewpoint holds the economy will correct itself and that a Keynesian stabilization policy will only accelerate the process.</a:t>
              </a:r>
            </a:p>
          </p:txBody>
        </p:sp>
      </p:grpSp>
      <p:grpSp>
        <p:nvGrpSpPr>
          <p:cNvPr id="23" name="Group 22" descr="However, neoclassical economists believe it takes the government months or years to properly adjust to AD changes."/>
          <p:cNvGrpSpPr/>
          <p:nvPr/>
        </p:nvGrpSpPr>
        <p:grpSpPr>
          <a:xfrm>
            <a:off x="2066922" y="334593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58421" y="1767420"/>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neoclassical economists believe it takes the government months or years to properly adjust to AD changes.</a:t>
              </a:r>
            </a:p>
          </p:txBody>
        </p:sp>
      </p:grpSp>
      <p:grpSp>
        <p:nvGrpSpPr>
          <p:cNvPr id="15" name="Group 14" descr="Some neoclassical economists even think that the business cycles we observe are due in large part to flawed government policy.">
            <a:extLst>
              <a:ext uri="{FF2B5EF4-FFF2-40B4-BE49-F238E27FC236}">
                <a16:creationId xmlns:a16="http://schemas.microsoft.com/office/drawing/2014/main" id="{ED8D22F9-2E1C-496D-B3E7-F01441966AA3}"/>
              </a:ext>
            </a:extLst>
          </p:cNvPr>
          <p:cNvGrpSpPr/>
          <p:nvPr/>
        </p:nvGrpSpPr>
        <p:grpSpPr>
          <a:xfrm>
            <a:off x="2066922" y="422518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EB5BE34-1E3A-4EBB-86FE-56DF916A97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AB78153-41E3-4DCA-9A58-BDC80C635DC9}"/>
                </a:ext>
              </a:extLst>
            </p:cNvPr>
            <p:cNvSpPr txBox="1"/>
            <p:nvPr/>
          </p:nvSpPr>
          <p:spPr>
            <a:xfrm>
              <a:off x="542923" y="177300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neoclassical economists even think that the business cycles we observe are due in large part to flawed government policy.</a:t>
              </a:r>
            </a:p>
          </p:txBody>
        </p:sp>
      </p:grpSp>
    </p:spTree>
    <p:extLst>
      <p:ext uri="{BB962C8B-B14F-4D97-AF65-F5344CB8AC3E}">
        <p14:creationId xmlns:p14="http://schemas.microsoft.com/office/powerpoint/2010/main" val="724973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The Neoclassical Phillips Curve Tradeoff</a:t>
            </a:r>
            <a:r>
              <a:rPr kumimoji="0" lang="en-US" sz="3000" b="0" i="0" u="none" strike="noStrike" kern="1200" cap="none" spc="0" normalizeH="0" baseline="-25000" noProof="0" dirty="0">
                <a:ln>
                  <a:noFill/>
                </a:ln>
                <a:solidFill>
                  <a:srgbClr val="000000"/>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upward-sloping short-run aggregate supply (SRAS) curve implies a downward-sloping Phillips curve; thus, there is a tradeoff between inflation and unemployment in the short run."/>
          <p:cNvGrpSpPr/>
          <p:nvPr/>
        </p:nvGrpSpPr>
        <p:grpSpPr>
          <a:xfrm>
            <a:off x="2066922" y="1580912"/>
            <a:ext cx="8058154" cy="1081887"/>
            <a:chOff x="542923" y="1736761"/>
            <a:chExt cx="8058154" cy="1081887"/>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upward-sloping short-run aggregate supply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implies a downward-sloping Phillips curve; thus, there is a tradeoff between inflation and unemployment in the short run.</a:t>
              </a:r>
            </a:p>
          </p:txBody>
        </p:sp>
      </p:grpSp>
      <p:grpSp>
        <p:nvGrpSpPr>
          <p:cNvPr id="20" name="Group 19" descr="By contrast, a neoclassical long-run aggregate supply (LRAS) curve will imply a vertical shape for the Phillips curve, indicating no long-run tradeoff between inflation and unemployment."/>
          <p:cNvGrpSpPr/>
          <p:nvPr/>
        </p:nvGrpSpPr>
        <p:grpSpPr>
          <a:xfrm>
            <a:off x="2066922" y="2735739"/>
            <a:ext cx="8058154" cy="1074490"/>
            <a:chOff x="542923" y="1736761"/>
            <a:chExt cx="8058154" cy="1074490"/>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42923" y="1795588"/>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By contrast, a neoclassical long-run aggregate supply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will imply a vertical shape for the Phillips curve, indicating no long-run tradeoff between inflation and unemployment.</a:t>
              </a:r>
            </a:p>
          </p:txBody>
        </p:sp>
      </p:grpSp>
    </p:spTree>
    <p:extLst>
      <p:ext uri="{BB962C8B-B14F-4D97-AF65-F5344CB8AC3E}">
        <p14:creationId xmlns:p14="http://schemas.microsoft.com/office/powerpoint/2010/main" val="511530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12" name="Title 11">
            <a:extLst>
              <a:ext uri="{FF2B5EF4-FFF2-40B4-BE49-F238E27FC236}">
                <a16:creationId xmlns:a16="http://schemas.microsoft.com/office/drawing/2014/main" id="{EF0E5129-EA24-4E7A-A890-D4AA8C072013}"/>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
                <a:srgbClr val="000000"/>
              </a:buClr>
              <a:buSzPts val="3000"/>
              <a:buFont typeface="Century Gothic"/>
              <a:buNone/>
              <a:tabLst/>
              <a:defRPr/>
            </a:pPr>
            <a:r>
              <a:rPr kumimoji="0" lang="en-US" sz="3000" b="0" i="0" u="none" strike="noStrike" kern="1200" cap="none" spc="0" normalizeH="0" baseline="0" noProof="0" dirty="0">
                <a:ln>
                  <a:noFill/>
                </a:ln>
                <a:solidFill>
                  <a:srgbClr val="000000"/>
                </a:solidFill>
                <a:effectLst/>
                <a:uLnTx/>
                <a:uFillTx/>
                <a:latin typeface="Century Gothic"/>
                <a:ea typeface="Century Gothic"/>
                <a:cs typeface="Century Gothic"/>
                <a:sym typeface="Century Gothic"/>
              </a:rPr>
              <a:t>The Neoclassical Phillips Curve Tradeoff</a:t>
            </a:r>
            <a:r>
              <a:rPr kumimoji="0" lang="en-US" sz="3000" b="0" i="0" u="none" strike="noStrike" kern="1200" cap="none" spc="0" normalizeH="0" baseline="-25000" noProof="0" dirty="0">
                <a:ln>
                  <a:noFill/>
                </a:ln>
                <a:solidFill>
                  <a:srgbClr val="000000"/>
                </a:solidFill>
                <a:effectLst/>
                <a:uLnTx/>
                <a:uFillTx/>
                <a:latin typeface="Century Gothic"/>
                <a:ea typeface="Century Gothic"/>
                <a:cs typeface="Century Gothic"/>
                <a:sym typeface="Century Gothic"/>
              </a:rPr>
              <a:t>2</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2" name="Straight Connector 1">
            <a:extLst>
              <a:ext uri="{FF2B5EF4-FFF2-40B4-BE49-F238E27FC236}">
                <a16:creationId xmlns:a16="http://schemas.microsoft.com/office/drawing/2014/main" id="{98D9D3F9-19C1-3EA9-4812-4F4C2D047140}"/>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With a vertical LRAS curve, shifts in AD do not alter output but do lead to changes in price. Because output is unchanged, all unemployment will be due to the natural rate of unemployment.">
            <a:extLst>
              <a:ext uri="{FF2B5EF4-FFF2-40B4-BE49-F238E27FC236}">
                <a16:creationId xmlns:a16="http://schemas.microsoft.com/office/drawing/2014/main" id="{22C2934C-A913-4ABF-AD4F-EB6347D88B42}"/>
              </a:ext>
            </a:extLst>
          </p:cNvPr>
          <p:cNvGrpSpPr/>
          <p:nvPr/>
        </p:nvGrpSpPr>
        <p:grpSpPr>
          <a:xfrm>
            <a:off x="2066923" y="1338868"/>
            <a:ext cx="8058154" cy="1050891"/>
            <a:chOff x="542923" y="1736761"/>
            <a:chExt cx="8058154" cy="1050891"/>
          </a:xfrm>
          <a:solidFill>
            <a:srgbClr val="627981"/>
          </a:solidFill>
        </p:grpSpPr>
        <p:sp>
          <p:nvSpPr>
            <p:cNvPr id="10" name="Rectangle 9">
              <a:extLst>
                <a:ext uri="{FF2B5EF4-FFF2-40B4-BE49-F238E27FC236}">
                  <a16:creationId xmlns:a16="http://schemas.microsoft.com/office/drawing/2014/main" id="{5CFFFEFC-74EF-4B75-B439-E594FAA295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74D9C153-8B15-436F-9576-77AD0994AA94}"/>
                </a:ext>
              </a:extLst>
            </p:cNvPr>
            <p:cNvSpPr txBox="1"/>
            <p:nvPr/>
          </p:nvSpPr>
          <p:spPr>
            <a:xfrm>
              <a:off x="542923" y="1771989"/>
              <a:ext cx="8058154"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a vertical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shifts in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do not alter output but do lead to changes in price. Because output is unchanged, all unemployment will be due to the natural rate of unemployment.</a:t>
              </a:r>
            </a:p>
          </p:txBody>
        </p:sp>
      </p:grpSp>
      <p:pic>
        <p:nvPicPr>
          <p:cNvPr id="4" name="Picture 3" descr="Two side-by-side graphs, one with a vertical LRAS curve and three AD curves and one with a vertical Phillips curve.">
            <a:extLst>
              <a:ext uri="{FF2B5EF4-FFF2-40B4-BE49-F238E27FC236}">
                <a16:creationId xmlns:a16="http://schemas.microsoft.com/office/drawing/2014/main" id="{3DEB98A5-865B-4DD7-A3E1-95E5954234F1}"/>
              </a:ext>
            </a:extLst>
          </p:cNvPr>
          <p:cNvPicPr>
            <a:picLocks noChangeAspect="1"/>
          </p:cNvPicPr>
          <p:nvPr/>
        </p:nvPicPr>
        <p:blipFill>
          <a:blip r:embed="rId3"/>
          <a:stretch>
            <a:fillRect/>
          </a:stretch>
        </p:blipFill>
        <p:spPr>
          <a:xfrm>
            <a:off x="2529234" y="2570191"/>
            <a:ext cx="7133531" cy="4118196"/>
          </a:xfrm>
          <a:prstGeom prst="rect">
            <a:avLst/>
          </a:prstGeom>
        </p:spPr>
      </p:pic>
    </p:spTree>
    <p:extLst>
      <p:ext uri="{BB962C8B-B14F-4D97-AF65-F5344CB8AC3E}">
        <p14:creationId xmlns:p14="http://schemas.microsoft.com/office/powerpoint/2010/main" val="2292925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Long-Run Phillips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unemployment rate on the long-run Phillips curve will be the natural rate of unemployment."/>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unemployment rate on the long-run Phillips curve will be the natural rate of unemployment.</a:t>
              </a:r>
            </a:p>
          </p:txBody>
        </p:sp>
      </p:grpSp>
      <p:grpSp>
        <p:nvGrpSpPr>
          <p:cNvPr id="20" name="Group 19" descr="Since the long-run Phillips curve is vertical, the natural rate of unemployment is consistent with all different rates of inflation."/>
          <p:cNvGrpSpPr/>
          <p:nvPr/>
        </p:nvGrpSpPr>
        <p:grpSpPr>
          <a:xfrm>
            <a:off x="2066922" y="2456766"/>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58421" y="1795588"/>
              <a:ext cx="7776575"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the long-run Phillips curve is vertical, the natural rate of unemployment is consistent with all different rates of inflation.</a:t>
              </a:r>
            </a:p>
          </p:txBody>
        </p:sp>
      </p:grpSp>
      <p:grpSp>
        <p:nvGrpSpPr>
          <p:cNvPr id="23" name="Group 22" descr="Milton Friedman said, &quot;There is always a temporary tradeoff between inflation and unemployment; there is no permanent tradeoff.&quot;"/>
          <p:cNvGrpSpPr/>
          <p:nvPr/>
        </p:nvGrpSpPr>
        <p:grpSpPr>
          <a:xfrm>
            <a:off x="2066922" y="334593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58421" y="1767420"/>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Milton Friedman said, "There is always a temporary tradeoff between inflation and unemployment; there is no permanent tradeoff."</a:t>
              </a:r>
            </a:p>
          </p:txBody>
        </p:sp>
      </p:grpSp>
    </p:spTree>
    <p:extLst>
      <p:ext uri="{BB962C8B-B14F-4D97-AF65-F5344CB8AC3E}">
        <p14:creationId xmlns:p14="http://schemas.microsoft.com/office/powerpoint/2010/main" val="3212503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Fighting Unemployment or Inflation?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conomists divide unemployment into both cyclical unemployment and the natural rate of unemployment."/>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divide unemployment into both cyclical unemployment and the natural rate of unemployment.</a:t>
              </a:r>
            </a:p>
          </p:txBody>
        </p:sp>
      </p:grpSp>
      <p:grpSp>
        <p:nvGrpSpPr>
          <p:cNvPr id="20" name="Group 19" descr="Cyclical unemployment results from the business cycle, while the natural rate of unemployment is always present."/>
          <p:cNvGrpSpPr/>
          <p:nvPr/>
        </p:nvGrpSpPr>
        <p:grpSpPr>
          <a:xfrm>
            <a:off x="2066922" y="2456766"/>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58421" y="1795588"/>
              <a:ext cx="7776575"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Cyclical unemployment results from the business cycle, while the natural rate of unemployment is always present.</a:t>
              </a:r>
            </a:p>
          </p:txBody>
        </p:sp>
      </p:grpSp>
      <p:grpSp>
        <p:nvGrpSpPr>
          <p:cNvPr id="23" name="Group 22" descr="The neoclassical view minimizes the concern surrounding cyclical unemployment, a short-run occurrence."/>
          <p:cNvGrpSpPr/>
          <p:nvPr/>
        </p:nvGrpSpPr>
        <p:grpSpPr>
          <a:xfrm>
            <a:off x="2066922" y="334593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58421" y="1767420"/>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neoclassical view minimizes the concern surrounding cyclical unemployment, a short-run occurrence.</a:t>
              </a:r>
            </a:p>
          </p:txBody>
        </p:sp>
      </p:grpSp>
      <p:grpSp>
        <p:nvGrpSpPr>
          <p:cNvPr id="15" name="Group 14" descr="The neoclassical view of unemployment tends to focus on how the government can adjust public policy to reduce the natural rate of unemployment.">
            <a:extLst>
              <a:ext uri="{FF2B5EF4-FFF2-40B4-BE49-F238E27FC236}">
                <a16:creationId xmlns:a16="http://schemas.microsoft.com/office/drawing/2014/main" id="{12043823-1538-4FA6-AA8E-C3C61946095A}"/>
              </a:ext>
            </a:extLst>
          </p:cNvPr>
          <p:cNvGrpSpPr/>
          <p:nvPr/>
        </p:nvGrpSpPr>
        <p:grpSpPr>
          <a:xfrm>
            <a:off x="2066922" y="4235094"/>
            <a:ext cx="8058154" cy="1046322"/>
            <a:chOff x="542923" y="1736761"/>
            <a:chExt cx="8058154" cy="1046322"/>
          </a:xfrm>
          <a:solidFill>
            <a:srgbClr val="627981"/>
          </a:solidFill>
        </p:grpSpPr>
        <p:sp>
          <p:nvSpPr>
            <p:cNvPr id="16" name="Rectangle 15">
              <a:extLst>
                <a:ext uri="{FF2B5EF4-FFF2-40B4-BE49-F238E27FC236}">
                  <a16:creationId xmlns:a16="http://schemas.microsoft.com/office/drawing/2014/main" id="{F785A156-5E7F-4340-9AFF-D24BBFAC75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E768619B-8678-43B3-BCCC-06DA9106F2DA}"/>
                </a:ext>
              </a:extLst>
            </p:cNvPr>
            <p:cNvSpPr txBox="1"/>
            <p:nvPr/>
          </p:nvSpPr>
          <p:spPr>
            <a:xfrm>
              <a:off x="542923" y="1767420"/>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neoclassical view of unemployment tends to focus on how the government can adjust public policy to reduce the natural rate of unemployment.</a:t>
              </a:r>
            </a:p>
          </p:txBody>
        </p:sp>
      </p:grpSp>
    </p:spTree>
    <p:extLst>
      <p:ext uri="{BB962C8B-B14F-4D97-AF65-F5344CB8AC3E}">
        <p14:creationId xmlns:p14="http://schemas.microsoft.com/office/powerpoint/2010/main" val="2756723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158147"/>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Fighting Recession or Encouraging Long-Term Growth?</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economy will rebound out of a recession or eventually contract during an expansion because prices and wage rates are flexible."/>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economy will rebound out of a recession or eventually contract during an expansion because prices and wage rates are flexible.</a:t>
              </a:r>
            </a:p>
          </p:txBody>
        </p:sp>
      </p:grpSp>
      <p:grpSp>
        <p:nvGrpSpPr>
          <p:cNvPr id="20" name="Group 19" descr="The key policy question for neoclassicals is how to promote growth of potential GDP."/>
          <p:cNvGrpSpPr/>
          <p:nvPr/>
        </p:nvGrpSpPr>
        <p:grpSpPr>
          <a:xfrm>
            <a:off x="2066922" y="2456766"/>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558421" y="1795588"/>
              <a:ext cx="7776575"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key policy question for neoclassicals is how to promote growth of potential GDP.</a:t>
              </a:r>
            </a:p>
          </p:txBody>
        </p:sp>
      </p:grpSp>
      <p:grpSp>
        <p:nvGrpSpPr>
          <p:cNvPr id="23" name="Group 22" descr="Neoclassicals view human capital, physical capital, and technology as the keys to long-run productivity growth."/>
          <p:cNvGrpSpPr/>
          <p:nvPr/>
        </p:nvGrpSpPr>
        <p:grpSpPr>
          <a:xfrm>
            <a:off x="2066922" y="334593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558421" y="1767420"/>
              <a:ext cx="8027158"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Neoclassicals view human capital, physical capital, and technology as the keys to long-run productivity growth.</a:t>
              </a:r>
            </a:p>
          </p:txBody>
        </p:sp>
      </p:grpSp>
      <p:grpSp>
        <p:nvGrpSpPr>
          <p:cNvPr id="15" name="Group 14" descr="Neoclassicals believe a stable economic environment fosters economic growth, while &quot;fine-tuning&quot; the economy is not as effective.">
            <a:extLst>
              <a:ext uri="{FF2B5EF4-FFF2-40B4-BE49-F238E27FC236}">
                <a16:creationId xmlns:a16="http://schemas.microsoft.com/office/drawing/2014/main" id="{12043823-1538-4FA6-AA8E-C3C61946095A}"/>
              </a:ext>
            </a:extLst>
          </p:cNvPr>
          <p:cNvGrpSpPr/>
          <p:nvPr/>
        </p:nvGrpSpPr>
        <p:grpSpPr>
          <a:xfrm>
            <a:off x="2066922" y="423509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F785A156-5E7F-4340-9AFF-D24BBFAC75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E768619B-8678-43B3-BCCC-06DA9106F2DA}"/>
                </a:ext>
              </a:extLst>
            </p:cNvPr>
            <p:cNvSpPr txBox="1"/>
            <p:nvPr/>
          </p:nvSpPr>
          <p:spPr>
            <a:xfrm>
              <a:off x="542923" y="1767420"/>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Neoclassicals believe a stable economic environment fosters economic growth, while "fine-tuning" the economy is not as effective.</a:t>
              </a:r>
            </a:p>
          </p:txBody>
        </p:sp>
      </p:grpSp>
    </p:spTree>
    <p:extLst>
      <p:ext uri="{BB962C8B-B14F-4D97-AF65-F5344CB8AC3E}">
        <p14:creationId xmlns:p14="http://schemas.microsoft.com/office/powerpoint/2010/main" val="2584859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375119"/>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Neoclassical economists believe that it is more important to put an economy’s interest on long-term growth rather than on fighting recessions. Since economic growth depends on the growth rate of long-term productivity, explain specific ways in which you would promote long-run economic growth in today’s economy."/>
          <p:cNvGrpSpPr/>
          <p:nvPr/>
        </p:nvGrpSpPr>
        <p:grpSpPr>
          <a:xfrm>
            <a:off x="2066923" y="1346700"/>
            <a:ext cx="8058154" cy="1735724"/>
            <a:chOff x="542923" y="1736761"/>
            <a:chExt cx="8058154" cy="2005215"/>
          </a:xfrm>
          <a:solidFill>
            <a:srgbClr val="627981"/>
          </a:solidFill>
        </p:grpSpPr>
        <p:sp>
          <p:nvSpPr>
            <p:cNvPr id="9" name="Rectangle 8"/>
            <p:cNvSpPr/>
            <p:nvPr/>
          </p:nvSpPr>
          <p:spPr>
            <a:xfrm>
              <a:off x="542923" y="1736761"/>
              <a:ext cx="8058154" cy="2005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542923" y="1802985"/>
              <a:ext cx="7807571" cy="1884481"/>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Neoclassical economists believe that it is more important to put an economy’s interest on long-term growth rather than on fighting recessions. Since economic growth depends on the growth rate of long-term productivity, explain specific ways in which you would promote long-run economic growth in today’s economy.</a:t>
              </a:r>
            </a:p>
          </p:txBody>
        </p:sp>
      </p:grpSp>
      <p:pic>
        <p:nvPicPr>
          <p:cNvPr id="5" name="Picture 4" descr="A crane over a building">
            <a:extLst>
              <a:ext uri="{FF2B5EF4-FFF2-40B4-BE49-F238E27FC236}">
                <a16:creationId xmlns:a16="http://schemas.microsoft.com/office/drawing/2014/main" id="{9F4BC812-72F9-4CD7-B273-2EFD02D01B43}"/>
              </a:ext>
            </a:extLst>
          </p:cNvPr>
          <p:cNvPicPr>
            <a:picLocks noChangeAspect="1"/>
          </p:cNvPicPr>
          <p:nvPr/>
        </p:nvPicPr>
        <p:blipFill>
          <a:blip r:embed="rId3"/>
          <a:stretch>
            <a:fillRect/>
          </a:stretch>
        </p:blipFill>
        <p:spPr>
          <a:xfrm>
            <a:off x="4135053" y="3203572"/>
            <a:ext cx="3921893" cy="3547213"/>
          </a:xfrm>
          <a:prstGeom prst="rect">
            <a:avLst/>
          </a:prstGeom>
        </p:spPr>
      </p:pic>
    </p:spTree>
    <p:extLst>
      <p:ext uri="{BB962C8B-B14F-4D97-AF65-F5344CB8AC3E}">
        <p14:creationId xmlns:p14="http://schemas.microsoft.com/office/powerpoint/2010/main" val="2694866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3" name="Title 25">
            <a:extLst>
              <a:ext uri="{FF2B5EF4-FFF2-40B4-BE49-F238E27FC236}">
                <a16:creationId xmlns:a16="http://schemas.microsoft.com/office/drawing/2014/main" id="{EFEDD543-843A-375C-6DBF-20D5BC2DAD6F}"/>
              </a:ext>
            </a:extLst>
          </p:cNvPr>
          <p:cNvSpPr txBox="1">
            <a:spLocks noGrp="1"/>
          </p:cNvSpPr>
          <p:nvPr>
            <p:ph type="title" idx="4294967295"/>
          </p:nvPr>
        </p:nvSpPr>
        <p:spPr>
          <a:xfrm>
            <a:off x="1524002" y="375119"/>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4" name="Straight Connector 3">
            <a:extLst>
              <a:ext uri="{FF2B5EF4-FFF2-40B4-BE49-F238E27FC236}">
                <a16:creationId xmlns:a16="http://schemas.microsoft.com/office/drawing/2014/main" id="{94546778-B834-F581-1097-0AA6CFD6B870}"/>
              </a:ex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6214DB0-7CA8-48B4-9FF9-8CF20E0EE4C7}"/>
              </a:ext>
            </a:extLst>
          </p:cNvPr>
          <p:cNvSpPr/>
          <p:nvPr/>
        </p:nvSpPr>
        <p:spPr>
          <a:xfrm>
            <a:off x="1881125" y="1851378"/>
            <a:ext cx="8429627" cy="422959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libri" panose="020F0502020204030204" pitchFamily="34" charset="0"/>
                <a:cs typeface="Times New Roman" panose="02020603050405020304" pitchFamily="18" charset="0"/>
              </a:rPr>
              <a:t>Recessions will fade in a few years, and long-term growth will ultimately determine the standard of living.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Times New Roman" panose="02020603050405020304" pitchFamily="18" charset="0"/>
              </a:rPr>
              <a:t>The natural rate of unemployment holds more importance than cyclical unemployment.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Times New Roman" panose="02020603050405020304" pitchFamily="18" charset="0"/>
              </a:rPr>
              <a:t>There is no social benefit to inflation, as it will not increase real GDP.</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Times New Roman" panose="02020603050405020304" pitchFamily="18" charset="0"/>
              </a:rPr>
              <a:t>A vertical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Times New Roman" panose="02020603050405020304" pitchFamily="18" charset="0"/>
              </a:rPr>
              <a:t>AS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Times New Roman" panose="02020603050405020304" pitchFamily="18" charset="0"/>
              </a:rPr>
              <a:t> curve, where the quantity of output is consistent with many different price levels, implies a vertical Phillips curve.</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Times New Roman" panose="02020603050405020304" pitchFamily="18" charset="0"/>
              <a:sym typeface="Calibri"/>
            </a:endParaRPr>
          </a:p>
        </p:txBody>
      </p:sp>
    </p:spTree>
    <p:extLst>
      <p:ext uri="{BB962C8B-B14F-4D97-AF65-F5344CB8AC3E}">
        <p14:creationId xmlns:p14="http://schemas.microsoft.com/office/powerpoint/2010/main" val="4260793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A7B597-DF0E-440C-ADD4-6F7CDE5B1BA1}">
  <ds:schemaRefs>
    <ds:schemaRef ds:uri="http://purl.org/dc/terms/"/>
    <ds:schemaRef ds:uri="http://www.w3.org/XML/1998/namespace"/>
    <ds:schemaRef ds:uri="http://purl.org/dc/elements/1.1/"/>
    <ds:schemaRef ds:uri="fdab59f7-c3a7-48e5-acd8-618ce834776e"/>
    <ds:schemaRef ds:uri="06d9c582-05c2-476b-83d2-72ab8b1380b2"/>
    <ds:schemaRef ds:uri="http://schemas.microsoft.com/office/2006/metadata/properties"/>
    <ds:schemaRef ds:uri="http://purl.org/dc/dcmitype/"/>
    <ds:schemaRef ds:uri="http://schemas.microsoft.com/office/2006/documentManagement/types"/>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DD7D4AB8-19EB-4583-9C27-336712A442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75712F0-791E-4719-B71C-95C8CA9096F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887</TotalTime>
  <Words>978</Words>
  <Application>Microsoft Office PowerPoint</Application>
  <PresentationFormat>Widescreen</PresentationFormat>
  <Paragraphs>153</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2_Office Theme</vt:lpstr>
      <vt:lpstr>The Policy Implications of the Neoclassical Perspective</vt:lpstr>
      <vt:lpstr>Neoclassical Viewpoints and Policy</vt:lpstr>
      <vt:lpstr>The Neoclassical Phillips Curve Tradeoff1</vt:lpstr>
      <vt:lpstr>The Neoclassical Phillips Curve Tradeoff2</vt:lpstr>
      <vt:lpstr>Long-Run Phillips Curve</vt:lpstr>
      <vt:lpstr>Fighting Unemployment or Inflation?</vt:lpstr>
      <vt:lpstr>Fighting Recession or Encouraging Long-Term Growth?</vt:lpstr>
      <vt:lpstr>On Your Own</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55</cp:revision>
  <dcterms:modified xsi:type="dcterms:W3CDTF">2026-02-02T18:22:40Z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