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8" r:id="rId4"/>
    <p:sldMasterId id="2147483670" r:id="rId5"/>
  </p:sldMasterIdLst>
  <p:notesMasterIdLst>
    <p:notesMasterId r:id="rId17"/>
  </p:notesMasterIdLst>
  <p:sldIdLst>
    <p:sldId id="430" r:id="rId6"/>
    <p:sldId id="414" r:id="rId7"/>
    <p:sldId id="434" r:id="rId8"/>
    <p:sldId id="435" r:id="rId9"/>
    <p:sldId id="436" r:id="rId10"/>
    <p:sldId id="437" r:id="rId11"/>
    <p:sldId id="438" r:id="rId12"/>
    <p:sldId id="439" r:id="rId13"/>
    <p:sldId id="440" r:id="rId14"/>
    <p:sldId id="441" r:id="rId15"/>
    <p:sldId id="433" r:id="rId16"/>
  </p:sldIdLst>
  <p:sldSz cx="12192000" cy="6858000"/>
  <p:notesSz cx="6858000" cy="9144000"/>
  <p:embeddedFontLst>
    <p:embeddedFont>
      <p:font typeface="Century Gothic" panose="020B0502020202020204" pitchFamily="34" charset="0"/>
      <p:regular r:id="rId18"/>
      <p:bold r:id="rId19"/>
      <p:italic r:id="rId20"/>
      <p:boldItalic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gpqKudZmLSWKrr7AFFTErfzhMQc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15" clrIdx="0">
    <p:extLst>
      <p:ext uri="{19B8F6BF-5375-455C-9EA6-DF929625EA0E}">
        <p15:presenceInfo xmlns:p15="http://schemas.microsoft.com/office/powerpoint/2012/main" userId="S::cedahl@hawkeslearning.com::f9c8dab7-bc9e-4aed-a3a5-891b49192fba" providerId="AD"/>
      </p:ext>
    </p:extLst>
  </p:cmAuthor>
  <p:cmAuthor id="2" name="Nathan Mirmow" initials="NM" lastIdx="6" clrIdx="1">
    <p:extLst>
      <p:ext uri="{19B8F6BF-5375-455C-9EA6-DF929625EA0E}">
        <p15:presenceInfo xmlns:p15="http://schemas.microsoft.com/office/powerpoint/2012/main" userId="Nathan Mirmow" providerId="None"/>
      </p:ext>
    </p:extLst>
  </p:cmAuthor>
  <p:cmAuthor id="3" name="Caitlin Coleman" initials="CC" lastIdx="1" clrIdx="2">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337D9B-B2B3-4D95-9F39-19A2FA92D068}" v="5" dt="2026-02-02T18:21:30.9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642" autoAdjust="0"/>
  </p:normalViewPr>
  <p:slideViewPr>
    <p:cSldViewPr snapToGrid="0">
      <p:cViewPr varScale="1">
        <p:scale>
          <a:sx n="68" d="100"/>
          <a:sy n="68" d="100"/>
        </p:scale>
        <p:origin x="1162" y="58"/>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font" Target="fonts/font4.fntdata"/><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font" Target="fonts/font2.fntdata"/><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6T18:55:14.387" v="3" actId="6549"/>
      <pc:docMkLst>
        <pc:docMk/>
      </pc:docMkLst>
      <pc:sldChg chg="add">
        <pc:chgData name="Caitlin Coleman" userId="96f87ca1-0e64-4ae8-8d77-98757b85df0b" providerId="ADAL" clId="{DDA6BCD5-DC0D-434C-93A0-51E2BCD25B34}" dt="2026-01-26T18:54:57.236" v="1"/>
        <pc:sldMkLst>
          <pc:docMk/>
          <pc:sldMk cId="524978050" sldId="414"/>
        </pc:sldMkLst>
      </pc:sldChg>
      <pc:sldChg chg="add">
        <pc:chgData name="Caitlin Coleman" userId="96f87ca1-0e64-4ae8-8d77-98757b85df0b" providerId="ADAL" clId="{DDA6BCD5-DC0D-434C-93A0-51E2BCD25B34}" dt="2026-01-26T18:54:57.236" v="1"/>
        <pc:sldMkLst>
          <pc:docMk/>
          <pc:sldMk cId="3861011314" sldId="430"/>
        </pc:sldMkLst>
      </pc:sldChg>
      <pc:sldChg chg="add">
        <pc:chgData name="Caitlin Coleman" userId="96f87ca1-0e64-4ae8-8d77-98757b85df0b" providerId="ADAL" clId="{DDA6BCD5-DC0D-434C-93A0-51E2BCD25B34}" dt="2026-01-26T18:54:40.019" v="0"/>
        <pc:sldMkLst>
          <pc:docMk/>
          <pc:sldMk cId="1053437038" sldId="433"/>
        </pc:sldMkLst>
      </pc:sldChg>
      <pc:sldChg chg="add">
        <pc:chgData name="Caitlin Coleman" userId="96f87ca1-0e64-4ae8-8d77-98757b85df0b" providerId="ADAL" clId="{DDA6BCD5-DC0D-434C-93A0-51E2BCD25B34}" dt="2026-01-26T18:54:57.236" v="1"/>
        <pc:sldMkLst>
          <pc:docMk/>
          <pc:sldMk cId="2998780100" sldId="434"/>
        </pc:sldMkLst>
      </pc:sldChg>
      <pc:sldChg chg="add">
        <pc:chgData name="Caitlin Coleman" userId="96f87ca1-0e64-4ae8-8d77-98757b85df0b" providerId="ADAL" clId="{DDA6BCD5-DC0D-434C-93A0-51E2BCD25B34}" dt="2026-01-26T18:54:57.236" v="1"/>
        <pc:sldMkLst>
          <pc:docMk/>
          <pc:sldMk cId="895463762" sldId="435"/>
        </pc:sldMkLst>
      </pc:sldChg>
      <pc:sldChg chg="add">
        <pc:chgData name="Caitlin Coleman" userId="96f87ca1-0e64-4ae8-8d77-98757b85df0b" providerId="ADAL" clId="{DDA6BCD5-DC0D-434C-93A0-51E2BCD25B34}" dt="2026-01-26T18:54:57.236" v="1"/>
        <pc:sldMkLst>
          <pc:docMk/>
          <pc:sldMk cId="853888992" sldId="436"/>
        </pc:sldMkLst>
      </pc:sldChg>
      <pc:sldChg chg="add">
        <pc:chgData name="Caitlin Coleman" userId="96f87ca1-0e64-4ae8-8d77-98757b85df0b" providerId="ADAL" clId="{DDA6BCD5-DC0D-434C-93A0-51E2BCD25B34}" dt="2026-01-26T18:54:57.236" v="1"/>
        <pc:sldMkLst>
          <pc:docMk/>
          <pc:sldMk cId="3652589616" sldId="437"/>
        </pc:sldMkLst>
      </pc:sldChg>
      <pc:sldChg chg="add">
        <pc:chgData name="Caitlin Coleman" userId="96f87ca1-0e64-4ae8-8d77-98757b85df0b" providerId="ADAL" clId="{DDA6BCD5-DC0D-434C-93A0-51E2BCD25B34}" dt="2026-01-26T18:54:57.236" v="1"/>
        <pc:sldMkLst>
          <pc:docMk/>
          <pc:sldMk cId="4200188153" sldId="438"/>
        </pc:sldMkLst>
      </pc:sldChg>
      <pc:sldChg chg="add">
        <pc:chgData name="Caitlin Coleman" userId="96f87ca1-0e64-4ae8-8d77-98757b85df0b" providerId="ADAL" clId="{DDA6BCD5-DC0D-434C-93A0-51E2BCD25B34}" dt="2026-01-26T18:54:57.236" v="1"/>
        <pc:sldMkLst>
          <pc:docMk/>
          <pc:sldMk cId="0" sldId="439"/>
        </pc:sldMkLst>
      </pc:sldChg>
      <pc:sldChg chg="add">
        <pc:chgData name="Caitlin Coleman" userId="96f87ca1-0e64-4ae8-8d77-98757b85df0b" providerId="ADAL" clId="{DDA6BCD5-DC0D-434C-93A0-51E2BCD25B34}" dt="2026-01-26T18:54:57.236" v="1"/>
        <pc:sldMkLst>
          <pc:docMk/>
          <pc:sldMk cId="2098532712" sldId="440"/>
        </pc:sldMkLst>
      </pc:sldChg>
      <pc:sldChg chg="modSp add mod">
        <pc:chgData name="Caitlin Coleman" userId="96f87ca1-0e64-4ae8-8d77-98757b85df0b" providerId="ADAL" clId="{DDA6BCD5-DC0D-434C-93A0-51E2BCD25B34}" dt="2026-01-26T18:55:14.387" v="3" actId="6549"/>
        <pc:sldMkLst>
          <pc:docMk/>
          <pc:sldMk cId="1845819357" sldId="441"/>
        </pc:sldMkLst>
        <pc:spChg chg="mod">
          <ac:chgData name="Caitlin Coleman" userId="96f87ca1-0e64-4ae8-8d77-98757b85df0b" providerId="ADAL" clId="{DDA6BCD5-DC0D-434C-93A0-51E2BCD25B34}" dt="2026-01-26T18:55:14.387" v="3" actId="6549"/>
          <ac:spMkLst>
            <pc:docMk/>
            <pc:sldMk cId="1845819357" sldId="441"/>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1588040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Extreme situations, such as the 1930s Great Depression, the 2008 to 2009 Great Recession, or the COVID-19 recession are often subjects of wide economic discussion. To understand the historical economy, the long term needs to be analyzed. The unemployment rate has fluctuated from around 3% to 11% historically but typically returns to around 5% to 5.5%. From a long-run perspective, the economy always adjusts back to a specific range of unemployment, decreasing the significance of short-run situations like recessions.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262499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The name neoclassical implies a "new" version of the "old" classical model of the economy. The classical view holds that short-term fluctuations in economic activity will quickly adjust back to full employment and will not need the help of government intervention. The neoclassical stance is a very “hands-off” approach to economics. The severe impact of the Great Depression changed a lot of this thinking, increasing the popularity of Keynesian analysis.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27851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Neoclassical perspective: in the long run, the economy will fluctuate around its potential GDP and natural rate of unemployment. Potential GDP determines the economy's size. Wages and prices will adjust in a flexible manner, so the economy will adjust back to its potential-GDP level of output. The government should focus more on long-term growth and controlling inflation than on worrying about recessions and cyclical unemployment.</a:t>
            </a:r>
          </a:p>
          <a:p>
            <a:endParaRPr lang="en-US" dirty="0"/>
          </a:p>
          <a:p>
            <a:r>
              <a:rPr lang="en-US" dirty="0"/>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71851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Over the long run, the level of potential GDP determines the size of real GDP. When economists talk about potential GDP, they are referring to the level of output achievable when all resources are fully employed. While the unemployment rate in labor markets will never be zero, full employment in the labor market refers to zero cyclical unemployment. When the economy is operating with zero cyclical unemployment, economists say that the economy is at the natural rate of unemployment or at full employment.</a:t>
            </a:r>
          </a:p>
          <a:p>
            <a:endParaRPr lang="en-US" dirty="0"/>
          </a:p>
          <a:p>
            <a:endParaRPr lang="en-US" dirty="0"/>
          </a:p>
          <a:p>
            <a:endParaRPr lang="en-US" dirty="0"/>
          </a:p>
          <a:p>
            <a:endParaRPr lang="en-US" dirty="0"/>
          </a:p>
          <a:p>
            <a:r>
              <a:rPr lang="en-US" dirty="0"/>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10102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Economists compare actual or real GDP against potential GDP to determine how well the economy is performing. GDP growth includes increases and investment in physical capital per person, human capital per person, and advances in technology. Physical capital per person refers to the amount and type of machinery and equipment available to help people get work done. Human capital per person refers to the accumulated skills and education of each worker.</a:t>
            </a:r>
          </a:p>
          <a:p>
            <a:endParaRPr lang="en-US" dirty="0"/>
          </a:p>
          <a:p>
            <a:endParaRPr lang="en-US" dirty="0"/>
          </a:p>
          <a:p>
            <a:endParaRPr lang="en-US" dirty="0"/>
          </a:p>
          <a:p>
            <a:endParaRPr lang="en-US" dirty="0"/>
          </a:p>
          <a:p>
            <a:endParaRPr lang="en-US" dirty="0"/>
          </a:p>
          <a:p>
            <a:endParaRPr lang="en-US" dirty="0"/>
          </a:p>
          <a:p>
            <a:endParaRPr lang="en-US" dirty="0"/>
          </a:p>
          <a:p>
            <a:r>
              <a:rPr lang="en-US" dirty="0"/>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39819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In 1900, only about one-eighth of the U.S. population had completed high school, and just one person in forty had completed a four-year college degree. By 2019, more than 90% of Americans had a high school degree, and over 36% also had a four-year college degree. Human capital per person has increased dramatically in the U.S.</a:t>
            </a:r>
          </a:p>
          <a:p>
            <a:endParaRPr lang="en-US" dirty="0"/>
          </a:p>
          <a:p>
            <a:endParaRPr lang="en-US" dirty="0"/>
          </a:p>
          <a:p>
            <a:endParaRPr lang="en-US" dirty="0"/>
          </a:p>
          <a:p>
            <a:endParaRPr lang="en-US" dirty="0"/>
          </a:p>
          <a:p>
            <a:endParaRPr lang="en-US" dirty="0"/>
          </a:p>
          <a:p>
            <a:endParaRPr lang="en-US" dirty="0"/>
          </a:p>
          <a:p>
            <a:endParaRPr lang="en-US" dirty="0"/>
          </a:p>
          <a:p>
            <a:r>
              <a:rPr lang="en-US" dirty="0"/>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1373341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Wages are flexible over time. In the long-run, the economy will fluctuate around LRAS, or potential GDP. When economic output rises above potential GDP, the level of unemployment falls, there is a labor shortage, the increased demand for labor will drive up wages, and the equilibrium will return to the LRAS.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Neoclassical analysis argues that wage and price adjustments are quite rapid. Rational expectations: people form the most accurate possible expectations about the future that they can. Adaptive expectations: people look at past experiences and gradually adapt their beliefs and behaviors as circumstances change. Rational expectations fit neoclassical analysis more; adaptive expectations fit Keynesian analysis more.</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30369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A3F81-1113-4DF8-A943-4AA7F5E989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6607B9F-483C-411D-8C6B-D768586F06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F94603B-11C8-47AB-94A1-005823E9B385}"/>
              </a:ext>
            </a:extLst>
          </p:cNvPr>
          <p:cNvSpPr>
            <a:spLocks noGrp="1"/>
          </p:cNvSpPr>
          <p:nvPr>
            <p:ph type="dt" sz="half" idx="10"/>
          </p:nvPr>
        </p:nvSpPr>
        <p:spPr/>
        <p:txBody>
          <a:bodyPr/>
          <a:lstStyle/>
          <a:p>
            <a:fld id="{7538B1F6-64EB-493D-BE17-489077781DB7}" type="datetimeFigureOut">
              <a:rPr lang="en-US" smtClean="0"/>
              <a:t>2/2/2026</a:t>
            </a:fld>
            <a:endParaRPr lang="en-US"/>
          </a:p>
        </p:txBody>
      </p:sp>
      <p:sp>
        <p:nvSpPr>
          <p:cNvPr id="5" name="Footer Placeholder 4">
            <a:extLst>
              <a:ext uri="{FF2B5EF4-FFF2-40B4-BE49-F238E27FC236}">
                <a16:creationId xmlns:a16="http://schemas.microsoft.com/office/drawing/2014/main" id="{A5165B72-1324-4C13-9A6D-C7D7CF58F4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0977BA-CFC8-4ED6-B7B7-A247E100175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002731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5A158-C28C-414F-9E9B-64F10A2520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A263012-AEEE-4F45-85A4-695FBBD4A7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B0AD7F-B13D-470B-BB1D-0CB0D77CC6DF}"/>
              </a:ext>
            </a:extLst>
          </p:cNvPr>
          <p:cNvSpPr>
            <a:spLocks noGrp="1"/>
          </p:cNvSpPr>
          <p:nvPr>
            <p:ph type="dt" sz="half" idx="10"/>
          </p:nvPr>
        </p:nvSpPr>
        <p:spPr/>
        <p:txBody>
          <a:bodyPr/>
          <a:lstStyle/>
          <a:p>
            <a:fld id="{7538B1F6-64EB-493D-BE17-489077781DB7}" type="datetimeFigureOut">
              <a:rPr lang="en-US" smtClean="0"/>
              <a:t>2/2/2026</a:t>
            </a:fld>
            <a:endParaRPr lang="en-US"/>
          </a:p>
        </p:txBody>
      </p:sp>
      <p:sp>
        <p:nvSpPr>
          <p:cNvPr id="5" name="Footer Placeholder 4">
            <a:extLst>
              <a:ext uri="{FF2B5EF4-FFF2-40B4-BE49-F238E27FC236}">
                <a16:creationId xmlns:a16="http://schemas.microsoft.com/office/drawing/2014/main" id="{4C4AB602-D75D-4B0B-9ECD-4C25E7B21E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542E36-88D7-48A5-A2E6-7137BB8DEE2E}"/>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100754031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29CDEA-0466-4B97-9E0E-65977FA2D9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31C6E9-3404-434D-9C93-9DC604458E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CF173-A192-4A69-8993-5B85780C283F}"/>
              </a:ext>
            </a:extLst>
          </p:cNvPr>
          <p:cNvSpPr>
            <a:spLocks noGrp="1"/>
          </p:cNvSpPr>
          <p:nvPr>
            <p:ph type="dt" sz="half" idx="10"/>
          </p:nvPr>
        </p:nvSpPr>
        <p:spPr/>
        <p:txBody>
          <a:bodyPr/>
          <a:lstStyle/>
          <a:p>
            <a:fld id="{7538B1F6-64EB-493D-BE17-489077781DB7}" type="datetimeFigureOut">
              <a:rPr lang="en-US" smtClean="0"/>
              <a:t>2/2/2026</a:t>
            </a:fld>
            <a:endParaRPr lang="en-US"/>
          </a:p>
        </p:txBody>
      </p:sp>
      <p:sp>
        <p:nvSpPr>
          <p:cNvPr id="5" name="Footer Placeholder 4">
            <a:extLst>
              <a:ext uri="{FF2B5EF4-FFF2-40B4-BE49-F238E27FC236}">
                <a16:creationId xmlns:a16="http://schemas.microsoft.com/office/drawing/2014/main" id="{9F7DB398-6548-4BD0-93F3-006126A905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CE9BC3-C7DB-4DDB-8640-540CBCDE90E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186166579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08898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207519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65105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884961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8834229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305781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5864631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052746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4A9B-8D65-4CC1-8ECD-C5AD05D27E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804A43-ACD8-4792-80F2-57B0D36A6C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D7128B-A62F-43B1-9D3C-C904FFF644B6}"/>
              </a:ext>
            </a:extLst>
          </p:cNvPr>
          <p:cNvSpPr>
            <a:spLocks noGrp="1"/>
          </p:cNvSpPr>
          <p:nvPr>
            <p:ph type="dt" sz="half" idx="10"/>
          </p:nvPr>
        </p:nvSpPr>
        <p:spPr/>
        <p:txBody>
          <a:bodyPr/>
          <a:lstStyle/>
          <a:p>
            <a:fld id="{7538B1F6-64EB-493D-BE17-489077781DB7}" type="datetimeFigureOut">
              <a:rPr lang="en-US" smtClean="0"/>
              <a:t>2/2/2026</a:t>
            </a:fld>
            <a:endParaRPr lang="en-US"/>
          </a:p>
        </p:txBody>
      </p:sp>
      <p:sp>
        <p:nvSpPr>
          <p:cNvPr id="5" name="Footer Placeholder 4">
            <a:extLst>
              <a:ext uri="{FF2B5EF4-FFF2-40B4-BE49-F238E27FC236}">
                <a16:creationId xmlns:a16="http://schemas.microsoft.com/office/drawing/2014/main" id="{3E6817F8-7ACA-4CCB-89A2-D93D27EB29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1C3605-506E-4299-8483-89CD52A8B56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8931086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5406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0508915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14884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E684F-4411-421F-8612-7BF41EE581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6F80FA9-9A13-472F-AA68-CE00086361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DB384A-75D4-4080-91B7-BBB78B3B70A4}"/>
              </a:ext>
            </a:extLst>
          </p:cNvPr>
          <p:cNvSpPr>
            <a:spLocks noGrp="1"/>
          </p:cNvSpPr>
          <p:nvPr>
            <p:ph type="dt" sz="half" idx="10"/>
          </p:nvPr>
        </p:nvSpPr>
        <p:spPr/>
        <p:txBody>
          <a:bodyPr/>
          <a:lstStyle/>
          <a:p>
            <a:fld id="{7538B1F6-64EB-493D-BE17-489077781DB7}" type="datetimeFigureOut">
              <a:rPr lang="en-US" smtClean="0"/>
              <a:t>2/2/2026</a:t>
            </a:fld>
            <a:endParaRPr lang="en-US"/>
          </a:p>
        </p:txBody>
      </p:sp>
      <p:sp>
        <p:nvSpPr>
          <p:cNvPr id="5" name="Footer Placeholder 4">
            <a:extLst>
              <a:ext uri="{FF2B5EF4-FFF2-40B4-BE49-F238E27FC236}">
                <a16:creationId xmlns:a16="http://schemas.microsoft.com/office/drawing/2014/main" id="{B0C88102-2935-4C39-9794-3044A0DFB2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751C24-ADEB-4C63-890B-CB25BF808FB9}"/>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914193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6530A-4F45-48CC-91C3-7156CDAAF9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D30251-EAC4-433D-B4C3-0B598C919A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46F5C9-969D-45FA-B652-FB51CAA8B3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34D78E5-DB6A-45C8-A984-B61E292D5289}"/>
              </a:ext>
            </a:extLst>
          </p:cNvPr>
          <p:cNvSpPr>
            <a:spLocks noGrp="1"/>
          </p:cNvSpPr>
          <p:nvPr>
            <p:ph type="dt" sz="half" idx="10"/>
          </p:nvPr>
        </p:nvSpPr>
        <p:spPr/>
        <p:txBody>
          <a:bodyPr/>
          <a:lstStyle/>
          <a:p>
            <a:fld id="{7538B1F6-64EB-493D-BE17-489077781DB7}" type="datetimeFigureOut">
              <a:rPr lang="en-US" smtClean="0"/>
              <a:t>2/2/2026</a:t>
            </a:fld>
            <a:endParaRPr lang="en-US"/>
          </a:p>
        </p:txBody>
      </p:sp>
      <p:sp>
        <p:nvSpPr>
          <p:cNvPr id="6" name="Footer Placeholder 5">
            <a:extLst>
              <a:ext uri="{FF2B5EF4-FFF2-40B4-BE49-F238E27FC236}">
                <a16:creationId xmlns:a16="http://schemas.microsoft.com/office/drawing/2014/main" id="{14163C2D-CE55-456E-B7B3-8BFCF78485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8377CD-8986-41C0-B9DD-300A977F88E9}"/>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409539293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8D59A-E9A8-4C66-8A2D-7EB2EFCC074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B506A6-F65A-437F-905D-A5D10274DD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EF50F0-252F-4FA9-9161-4AE5E1BCEE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EFC1DB8-8823-4DED-A0B1-D6F71FAF95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6723F3-CD02-4DB4-AC28-EE621DE9FF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74597B-0AFB-48B1-A02E-8B96E903F366}"/>
              </a:ext>
            </a:extLst>
          </p:cNvPr>
          <p:cNvSpPr>
            <a:spLocks noGrp="1"/>
          </p:cNvSpPr>
          <p:nvPr>
            <p:ph type="dt" sz="half" idx="10"/>
          </p:nvPr>
        </p:nvSpPr>
        <p:spPr/>
        <p:txBody>
          <a:bodyPr/>
          <a:lstStyle/>
          <a:p>
            <a:fld id="{7538B1F6-64EB-493D-BE17-489077781DB7}" type="datetimeFigureOut">
              <a:rPr lang="en-US" smtClean="0"/>
              <a:t>2/2/2026</a:t>
            </a:fld>
            <a:endParaRPr lang="en-US"/>
          </a:p>
        </p:txBody>
      </p:sp>
      <p:sp>
        <p:nvSpPr>
          <p:cNvPr id="8" name="Footer Placeholder 7">
            <a:extLst>
              <a:ext uri="{FF2B5EF4-FFF2-40B4-BE49-F238E27FC236}">
                <a16:creationId xmlns:a16="http://schemas.microsoft.com/office/drawing/2014/main" id="{04D0A65A-6677-46BC-A501-4B1587015C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3C832E-1FF9-4FDA-85F0-202C668B6409}"/>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419919100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57E6A-564B-4BF2-B124-6D982A6B83A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FB7E3A-6E1E-45DF-A728-2BB196EC6C09}"/>
              </a:ext>
            </a:extLst>
          </p:cNvPr>
          <p:cNvSpPr>
            <a:spLocks noGrp="1"/>
          </p:cNvSpPr>
          <p:nvPr>
            <p:ph type="dt" sz="half" idx="10"/>
          </p:nvPr>
        </p:nvSpPr>
        <p:spPr/>
        <p:txBody>
          <a:bodyPr/>
          <a:lstStyle/>
          <a:p>
            <a:fld id="{7538B1F6-64EB-493D-BE17-489077781DB7}" type="datetimeFigureOut">
              <a:rPr lang="en-US" smtClean="0"/>
              <a:t>2/2/2026</a:t>
            </a:fld>
            <a:endParaRPr lang="en-US"/>
          </a:p>
        </p:txBody>
      </p:sp>
      <p:sp>
        <p:nvSpPr>
          <p:cNvPr id="4" name="Footer Placeholder 3">
            <a:extLst>
              <a:ext uri="{FF2B5EF4-FFF2-40B4-BE49-F238E27FC236}">
                <a16:creationId xmlns:a16="http://schemas.microsoft.com/office/drawing/2014/main" id="{954E8F20-7589-4BB4-AB78-F759662515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3C399CC-F158-4B78-8268-35FDACB2B66E}"/>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504472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F888DB-C832-4D48-AD8D-6F2964FAFBAF}"/>
              </a:ext>
            </a:extLst>
          </p:cNvPr>
          <p:cNvSpPr>
            <a:spLocks noGrp="1"/>
          </p:cNvSpPr>
          <p:nvPr>
            <p:ph type="dt" sz="half" idx="10"/>
          </p:nvPr>
        </p:nvSpPr>
        <p:spPr/>
        <p:txBody>
          <a:bodyPr/>
          <a:lstStyle/>
          <a:p>
            <a:fld id="{7538B1F6-64EB-493D-BE17-489077781DB7}" type="datetimeFigureOut">
              <a:rPr lang="en-US" smtClean="0"/>
              <a:t>2/2/2026</a:t>
            </a:fld>
            <a:endParaRPr lang="en-US"/>
          </a:p>
        </p:txBody>
      </p:sp>
      <p:sp>
        <p:nvSpPr>
          <p:cNvPr id="3" name="Footer Placeholder 2">
            <a:extLst>
              <a:ext uri="{FF2B5EF4-FFF2-40B4-BE49-F238E27FC236}">
                <a16:creationId xmlns:a16="http://schemas.microsoft.com/office/drawing/2014/main" id="{592AB3C8-DA64-40D4-96D0-DB47C596B3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BDA28B-977B-48BD-9B52-99259FA63FB4}"/>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178362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99662-440B-4FC0-9699-5C945F0D99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C83FE2-CED3-4FE1-AE95-76A43D201D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C86715-4118-46C6-A9FF-99AEF49AB2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BAC11F-2AAB-4DE6-B705-25FDDA55736E}"/>
              </a:ext>
            </a:extLst>
          </p:cNvPr>
          <p:cNvSpPr>
            <a:spLocks noGrp="1"/>
          </p:cNvSpPr>
          <p:nvPr>
            <p:ph type="dt" sz="half" idx="10"/>
          </p:nvPr>
        </p:nvSpPr>
        <p:spPr/>
        <p:txBody>
          <a:bodyPr/>
          <a:lstStyle/>
          <a:p>
            <a:fld id="{7538B1F6-64EB-493D-BE17-489077781DB7}" type="datetimeFigureOut">
              <a:rPr lang="en-US" smtClean="0"/>
              <a:t>2/2/2026</a:t>
            </a:fld>
            <a:endParaRPr lang="en-US"/>
          </a:p>
        </p:txBody>
      </p:sp>
      <p:sp>
        <p:nvSpPr>
          <p:cNvPr id="6" name="Footer Placeholder 5">
            <a:extLst>
              <a:ext uri="{FF2B5EF4-FFF2-40B4-BE49-F238E27FC236}">
                <a16:creationId xmlns:a16="http://schemas.microsoft.com/office/drawing/2014/main" id="{41218B69-992D-4A0D-819D-52732C3E94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1F1051-6A2A-469A-9864-3077AB62E003}"/>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632088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C2AA7-5B5C-4C92-81C9-65C7B5276C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448E225-C3DB-4FD7-83AA-CBA23F0368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A315D1E-775A-427F-ADBE-09579CD56D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DD4714-045B-4F59-B419-702366F41FF0}"/>
              </a:ext>
            </a:extLst>
          </p:cNvPr>
          <p:cNvSpPr>
            <a:spLocks noGrp="1"/>
          </p:cNvSpPr>
          <p:nvPr>
            <p:ph type="dt" sz="half" idx="10"/>
          </p:nvPr>
        </p:nvSpPr>
        <p:spPr/>
        <p:txBody>
          <a:bodyPr/>
          <a:lstStyle/>
          <a:p>
            <a:fld id="{7538B1F6-64EB-493D-BE17-489077781DB7}" type="datetimeFigureOut">
              <a:rPr lang="en-US" smtClean="0"/>
              <a:t>2/2/2026</a:t>
            </a:fld>
            <a:endParaRPr lang="en-US"/>
          </a:p>
        </p:txBody>
      </p:sp>
      <p:sp>
        <p:nvSpPr>
          <p:cNvPr id="6" name="Footer Placeholder 5">
            <a:extLst>
              <a:ext uri="{FF2B5EF4-FFF2-40B4-BE49-F238E27FC236}">
                <a16:creationId xmlns:a16="http://schemas.microsoft.com/office/drawing/2014/main" id="{CDABD9A6-D6AA-4782-8201-C9531E21B7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C21780-7BDB-4A76-9C7D-85781DB87694}"/>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210297462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52DBA3-0520-4EA6-B685-DE480F06FC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28B0B84-AEA4-4B69-BE38-31B79FF9B7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876173-25EB-421B-B331-52319857BE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38B1F6-64EB-493D-BE17-489077781DB7}" type="datetimeFigureOut">
              <a:rPr lang="en-US" smtClean="0"/>
              <a:t>2/2/2026</a:t>
            </a:fld>
            <a:endParaRPr lang="en-US"/>
          </a:p>
        </p:txBody>
      </p:sp>
      <p:sp>
        <p:nvSpPr>
          <p:cNvPr id="5" name="Footer Placeholder 4">
            <a:extLst>
              <a:ext uri="{FF2B5EF4-FFF2-40B4-BE49-F238E27FC236}">
                <a16:creationId xmlns:a16="http://schemas.microsoft.com/office/drawing/2014/main" id="{298961FF-E770-4EF4-BEE1-3A6116BE7B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4C315BB-88D6-485B-993E-253963D80C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3642556739"/>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4144616534"/>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sym typeface="Arial"/>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659821"/>
            <a:ext cx="9144000"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ctr">
              <a:lnSpc>
                <a:spcPct val="100000"/>
              </a:lnSpc>
              <a:spcBef>
                <a:spcPts val="0"/>
              </a:spcBef>
              <a:buClr>
                <a:srgbClr val="000000"/>
              </a:buClr>
              <a:buSzPts val="6000"/>
            </a:pPr>
            <a:r>
              <a:rPr lang="en-US" sz="5400" dirty="0">
                <a:solidFill>
                  <a:srgbClr val="000000"/>
                </a:solidFill>
                <a:latin typeface="Century Gothic"/>
                <a:ea typeface="Century Gothic"/>
                <a:cs typeface="Century Gothic"/>
                <a:sym typeface="Century Gothic"/>
              </a:rPr>
              <a:t>The Building Blocks of Neoclassical Analysis</a:t>
            </a:r>
            <a:endParaRPr lang="en-US" sz="5400" dirty="0">
              <a:latin typeface="Century Gothic" panose="020B0502020202020204" pitchFamily="34" charset="0"/>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7" y="49825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Arial"/>
                <a:sym typeface="Arial"/>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Arial"/>
                <a:sym typeface="Arial"/>
              </a:rPr>
              <a:t> LEARNING</a:t>
            </a:r>
          </a:p>
        </p:txBody>
      </p:sp>
    </p:spTree>
    <p:extLst>
      <p:ext uri="{BB962C8B-B14F-4D97-AF65-F5344CB8AC3E}">
        <p14:creationId xmlns:p14="http://schemas.microsoft.com/office/powerpoint/2010/main" val="3861011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973978" y="1433251"/>
            <a:ext cx="8244044" cy="4480560"/>
          </a:xfrm>
          <a:prstGeom prst="rect">
            <a:avLst/>
          </a:prstGeom>
          <a:solidFill>
            <a:srgbClr val="627981"/>
          </a:solidFill>
        </p:spPr>
        <p:txBody>
          <a:bodyPr wrap="square" rtlCol="0" anchor="ctr">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The neoclassical viewpoint argues that the economy will adjust back to its potential GDP level of output through flexible price levels.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The neoclassical perspective views the </a:t>
            </a:r>
            <a:r>
              <a:rPr kumimoji="0" lang="en-US" sz="2000" b="0" i="1"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LRAS</a:t>
            </a: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 curve as vertical and that, in the long run, the economy will fluctuate around this level of potential GDP.</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The rational expectations perspective argues that people have all the information they need about economic events, and as a result, economic adjustments will happen very quickly.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In the adaptive expectations theory, people have limited economic information, making economic adjustments happen slowly.</a:t>
            </a: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Tree>
    <p:extLst>
      <p:ext uri="{BB962C8B-B14F-4D97-AF65-F5344CB8AC3E}">
        <p14:creationId xmlns:p14="http://schemas.microsoft.com/office/powerpoint/2010/main" val="1845819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053437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Argument for Long-Term Analysis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xtreme situations, such as the 1930s Great Depression, the 2008 to 2009 Great Recession, or the COVID-19 recession are often subjects of wide economic discussion."/>
          <p:cNvGrpSpPr/>
          <p:nvPr/>
        </p:nvGrpSpPr>
        <p:grpSpPr>
          <a:xfrm>
            <a:off x="2066922" y="1580912"/>
            <a:ext cx="8058154" cy="1112546"/>
            <a:chOff x="542923" y="1736761"/>
            <a:chExt cx="8058154" cy="1112546"/>
          </a:xfrm>
          <a:solidFill>
            <a:srgbClr val="627981"/>
          </a:solidFill>
        </p:grpSpPr>
        <p:sp>
          <p:nvSpPr>
            <p:cNvPr id="9" name="Rectangle 8"/>
            <p:cNvSpPr/>
            <p:nvPr/>
          </p:nvSpPr>
          <p:spPr>
            <a:xfrm>
              <a:off x="542923" y="1736761"/>
              <a:ext cx="8058154" cy="11125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8042656"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Extreme situations, such as the 1930s Great Depression, the 2008 to 2009 Great Recession, or the COVID-19 recession are often subjects of wide economic discussion.</a:t>
              </a:r>
            </a:p>
          </p:txBody>
        </p:sp>
      </p:grpSp>
      <p:grpSp>
        <p:nvGrpSpPr>
          <p:cNvPr id="20" name="Group 19" descr="To understand the historical economy, the long term needs to be analyzed."/>
          <p:cNvGrpSpPr/>
          <p:nvPr/>
        </p:nvGrpSpPr>
        <p:grpSpPr>
          <a:xfrm>
            <a:off x="2066922" y="2779966"/>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58421" y="1795588"/>
              <a:ext cx="7776575"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understand the historical economy, the long term needs to be analyzed.</a:t>
              </a:r>
            </a:p>
          </p:txBody>
        </p:sp>
      </p:grpSp>
      <p:grpSp>
        <p:nvGrpSpPr>
          <p:cNvPr id="23" name="Group 22" descr="The unemployment rate has fluctuated from around 3% to 11% historically but typically returns to around 5% to 5.5%."/>
          <p:cNvGrpSpPr/>
          <p:nvPr/>
        </p:nvGrpSpPr>
        <p:grpSpPr>
          <a:xfrm>
            <a:off x="2066922" y="366913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58421" y="1767420"/>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unemployment rate has fluctuated from around 3% to 11% historically but typically returns to around 5% to 5.5%.</a:t>
              </a:r>
            </a:p>
          </p:txBody>
        </p:sp>
      </p:grpSp>
      <p:grpSp>
        <p:nvGrpSpPr>
          <p:cNvPr id="15" name="Group 14" descr="From a long-run perspective, the economy always adjusts back to a specific range of unemployment, decreasing the significance of short-run situations like recessions.">
            <a:extLst>
              <a:ext uri="{FF2B5EF4-FFF2-40B4-BE49-F238E27FC236}">
                <a16:creationId xmlns:a16="http://schemas.microsoft.com/office/drawing/2014/main" id="{ED8D22F9-2E1C-496D-B3E7-F01441966AA3}"/>
              </a:ext>
            </a:extLst>
          </p:cNvPr>
          <p:cNvGrpSpPr/>
          <p:nvPr/>
        </p:nvGrpSpPr>
        <p:grpSpPr>
          <a:xfrm>
            <a:off x="2066922" y="4548382"/>
            <a:ext cx="8058154" cy="1051906"/>
            <a:chOff x="542923" y="1736761"/>
            <a:chExt cx="8058154" cy="1051906"/>
          </a:xfrm>
          <a:solidFill>
            <a:srgbClr val="627981"/>
          </a:solidFill>
        </p:grpSpPr>
        <p:sp>
          <p:nvSpPr>
            <p:cNvPr id="16" name="Rectangle 15">
              <a:extLst>
                <a:ext uri="{FF2B5EF4-FFF2-40B4-BE49-F238E27FC236}">
                  <a16:creationId xmlns:a16="http://schemas.microsoft.com/office/drawing/2014/main" id="{9EB5BE34-1E3A-4EBB-86FE-56DF916A9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AB78153-41E3-4DCA-9A58-BDC80C635DC9}"/>
                </a:ext>
              </a:extLst>
            </p:cNvPr>
            <p:cNvSpPr txBox="1"/>
            <p:nvPr/>
          </p:nvSpPr>
          <p:spPr>
            <a:xfrm>
              <a:off x="542923" y="1773004"/>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From a long-run perspective, the economy always adjusts back to a specific range of unemployment, decreasing the significance of short-run situations like recessions.</a:t>
              </a:r>
            </a:p>
          </p:txBody>
        </p:sp>
      </p:grpSp>
    </p:spTree>
    <p:extLst>
      <p:ext uri="{BB962C8B-B14F-4D97-AF65-F5344CB8AC3E}">
        <p14:creationId xmlns:p14="http://schemas.microsoft.com/office/powerpoint/2010/main" val="524978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Neoclassical Introduction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name neoclassical implies a &quot;new&quot; version of the &quot;old&quot; classical model of the economy."/>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name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neoclassical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implies a "new" version of the "old" classical model of the economy.</a:t>
              </a:r>
            </a:p>
          </p:txBody>
        </p:sp>
      </p:grpSp>
      <p:grpSp>
        <p:nvGrpSpPr>
          <p:cNvPr id="20" name="Group 19" descr="The classical view holds that short-term fluctuations in economic activity will quickly adjust back to full employment and will not need the help of government intervention."/>
          <p:cNvGrpSpPr/>
          <p:nvPr/>
        </p:nvGrpSpPr>
        <p:grpSpPr>
          <a:xfrm>
            <a:off x="2066922" y="2456766"/>
            <a:ext cx="8058154" cy="1041832"/>
            <a:chOff x="542923" y="1736761"/>
            <a:chExt cx="8058154" cy="1041832"/>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42923" y="1762930"/>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classical view holds that short-term fluctuations in economic activity will quickly adjust back to full employment and will not need the help of government intervention.</a:t>
              </a:r>
            </a:p>
          </p:txBody>
        </p:sp>
      </p:grpSp>
      <p:grpSp>
        <p:nvGrpSpPr>
          <p:cNvPr id="23" name="Group 22" descr="The neoclassical stance is a very &quot;hands-off&quot; approach to economics."/>
          <p:cNvGrpSpPr/>
          <p:nvPr/>
        </p:nvGrpSpPr>
        <p:grpSpPr>
          <a:xfrm>
            <a:off x="2066922" y="356095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42923" y="1899372"/>
              <a:ext cx="8027158"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neoclassical stance is a very "hands-off" approach to economics.</a:t>
              </a:r>
            </a:p>
          </p:txBody>
        </p:sp>
      </p:grpSp>
      <p:grpSp>
        <p:nvGrpSpPr>
          <p:cNvPr id="15" name="Group 14" descr="The severe impact of the Great Depression changed a lot of this thinking, increasing the popularity of Keynesian analysis.">
            <a:extLst>
              <a:ext uri="{FF2B5EF4-FFF2-40B4-BE49-F238E27FC236}">
                <a16:creationId xmlns:a16="http://schemas.microsoft.com/office/drawing/2014/main" id="{ED8D22F9-2E1C-496D-B3E7-F01441966AA3}"/>
              </a:ext>
            </a:extLst>
          </p:cNvPr>
          <p:cNvGrpSpPr/>
          <p:nvPr/>
        </p:nvGrpSpPr>
        <p:grpSpPr>
          <a:xfrm>
            <a:off x="2066922" y="442497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EB5BE34-1E3A-4EBB-86FE-56DF916A9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AB78153-41E3-4DCA-9A58-BDC80C635DC9}"/>
                </a:ext>
              </a:extLst>
            </p:cNvPr>
            <p:cNvSpPr txBox="1"/>
            <p:nvPr/>
          </p:nvSpPr>
          <p:spPr>
            <a:xfrm>
              <a:off x="542923" y="1773004"/>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severe impact of the Great Depression changed a lot of this thinking, increasing the popularity of Keynesian analysis.</a:t>
              </a:r>
            </a:p>
          </p:txBody>
        </p:sp>
      </p:grpSp>
    </p:spTree>
    <p:extLst>
      <p:ext uri="{BB962C8B-B14F-4D97-AF65-F5344CB8AC3E}">
        <p14:creationId xmlns:p14="http://schemas.microsoft.com/office/powerpoint/2010/main" val="2998780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Components of Neoclassical Analysis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Neoclassical perspective: in the long run, the economy will fluctuate around its potential GDP and natural rate of unemployment."/>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Neoclassical perspective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 the long run, the economy will fluctuate around its potential GDP and natural rate of unemployment.</a:t>
              </a:r>
            </a:p>
          </p:txBody>
        </p:sp>
      </p:grpSp>
      <p:grpSp>
        <p:nvGrpSpPr>
          <p:cNvPr id="20" name="Group 19" descr="Potential GDP determines the economy's size."/>
          <p:cNvGrpSpPr/>
          <p:nvPr/>
        </p:nvGrpSpPr>
        <p:grpSpPr>
          <a:xfrm>
            <a:off x="2066922" y="2456766"/>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42923" y="1940173"/>
              <a:ext cx="8058154"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Potential GDP determines the economy's size. </a:t>
              </a:r>
            </a:p>
          </p:txBody>
        </p:sp>
      </p:grpSp>
      <p:grpSp>
        <p:nvGrpSpPr>
          <p:cNvPr id="23" name="Group 22" descr="Wages and prices will adjust in a flexible manner, so the economy will adjust back to its potential-GDP level of output."/>
          <p:cNvGrpSpPr/>
          <p:nvPr/>
        </p:nvGrpSpPr>
        <p:grpSpPr>
          <a:xfrm>
            <a:off x="2066922" y="332602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42923" y="1785069"/>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Wages and prices will adjust in a flexible manner, so the economy will adjust back to its potential-GDP level of output.</a:t>
              </a:r>
            </a:p>
          </p:txBody>
        </p:sp>
      </p:grpSp>
      <p:grpSp>
        <p:nvGrpSpPr>
          <p:cNvPr id="15" name="Group 14" descr="The government should focus more on long-term growth and controlling inflation than on worrying about recessions and cyclical unemployment.">
            <a:extLst>
              <a:ext uri="{FF2B5EF4-FFF2-40B4-BE49-F238E27FC236}">
                <a16:creationId xmlns:a16="http://schemas.microsoft.com/office/drawing/2014/main" id="{ED8D22F9-2E1C-496D-B3E7-F01441966AA3}"/>
              </a:ext>
            </a:extLst>
          </p:cNvPr>
          <p:cNvGrpSpPr/>
          <p:nvPr/>
        </p:nvGrpSpPr>
        <p:grpSpPr>
          <a:xfrm>
            <a:off x="2066922" y="419469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EB5BE34-1E3A-4EBB-86FE-56DF916A9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AB78153-41E3-4DCA-9A58-BDC80C635DC9}"/>
                </a:ext>
              </a:extLst>
            </p:cNvPr>
            <p:cNvSpPr txBox="1"/>
            <p:nvPr/>
          </p:nvSpPr>
          <p:spPr>
            <a:xfrm>
              <a:off x="542923" y="1773004"/>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government should focus more on long-term growth and controlling inflation than on worrying about recessions and cyclical unemployment.</a:t>
              </a:r>
            </a:p>
          </p:txBody>
        </p:sp>
      </p:grpSp>
    </p:spTree>
    <p:extLst>
      <p:ext uri="{BB962C8B-B14F-4D97-AF65-F5344CB8AC3E}">
        <p14:creationId xmlns:p14="http://schemas.microsoft.com/office/powerpoint/2010/main" val="895463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371599" y="373622"/>
            <a:ext cx="9448799"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Importance of Potential GDP in the Long Run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Over the long run, the level of potential GDP determines the size of real GDP."/>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Over the long run, the level of potential GDP determines the size of real GDP.</a:t>
              </a:r>
            </a:p>
          </p:txBody>
        </p:sp>
      </p:grpSp>
      <p:grpSp>
        <p:nvGrpSpPr>
          <p:cNvPr id="20" name="Group 19" descr="When economists talk about potential GDP, they are referring to the level of output achievable when all resources are fully employed."/>
          <p:cNvGrpSpPr/>
          <p:nvPr/>
        </p:nvGrpSpPr>
        <p:grpSpPr>
          <a:xfrm>
            <a:off x="2066091" y="2456766"/>
            <a:ext cx="8058985" cy="806935"/>
            <a:chOff x="542092" y="1736761"/>
            <a:chExt cx="8058985"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42092" y="1762819"/>
              <a:ext cx="8011660"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economists talk about potential GDP, they are referring to the level of output achievable when all resources are fully employed. </a:t>
              </a:r>
            </a:p>
          </p:txBody>
        </p:sp>
      </p:grpSp>
      <p:grpSp>
        <p:nvGrpSpPr>
          <p:cNvPr id="23" name="Group 22" descr="While the unemployment rate in labor markets will never be zero, full employment in the labor market refers to zero cyclical unemployment."/>
          <p:cNvGrpSpPr/>
          <p:nvPr/>
        </p:nvGrpSpPr>
        <p:grpSpPr>
          <a:xfrm>
            <a:off x="2066922" y="332602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42923" y="1785069"/>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the unemployment rate in labor markets will never be zero, full employment in the labor market refers to zero cyclical unemployment.</a:t>
              </a:r>
            </a:p>
          </p:txBody>
        </p:sp>
      </p:grpSp>
      <p:grpSp>
        <p:nvGrpSpPr>
          <p:cNvPr id="15" name="Group 14" descr="When the economy is operating with zero cyclical unemployment, economists say that the economy is at the natural rate of unemployment or at full employment.">
            <a:extLst>
              <a:ext uri="{FF2B5EF4-FFF2-40B4-BE49-F238E27FC236}">
                <a16:creationId xmlns:a16="http://schemas.microsoft.com/office/drawing/2014/main" id="{ED8D22F9-2E1C-496D-B3E7-F01441966AA3}"/>
              </a:ext>
            </a:extLst>
          </p:cNvPr>
          <p:cNvGrpSpPr/>
          <p:nvPr/>
        </p:nvGrpSpPr>
        <p:grpSpPr>
          <a:xfrm>
            <a:off x="2066922" y="4212041"/>
            <a:ext cx="8058154" cy="1051906"/>
            <a:chOff x="542923" y="1736761"/>
            <a:chExt cx="8058154" cy="1051906"/>
          </a:xfrm>
          <a:solidFill>
            <a:srgbClr val="627981"/>
          </a:solidFill>
        </p:grpSpPr>
        <p:sp>
          <p:nvSpPr>
            <p:cNvPr id="16" name="Rectangle 15">
              <a:extLst>
                <a:ext uri="{FF2B5EF4-FFF2-40B4-BE49-F238E27FC236}">
                  <a16:creationId xmlns:a16="http://schemas.microsoft.com/office/drawing/2014/main" id="{9EB5BE34-1E3A-4EBB-86FE-56DF916A9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AB78153-41E3-4DCA-9A58-BDC80C635DC9}"/>
                </a:ext>
              </a:extLst>
            </p:cNvPr>
            <p:cNvSpPr txBox="1"/>
            <p:nvPr/>
          </p:nvSpPr>
          <p:spPr>
            <a:xfrm>
              <a:off x="542923" y="1773004"/>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economy is operating with zero cyclical unemployment, economists say that the economy is at the natural rate of unemployment or at full employment.</a:t>
              </a:r>
            </a:p>
          </p:txBody>
        </p:sp>
      </p:grpSp>
    </p:spTree>
    <p:extLst>
      <p:ext uri="{BB962C8B-B14F-4D97-AF65-F5344CB8AC3E}">
        <p14:creationId xmlns:p14="http://schemas.microsoft.com/office/powerpoint/2010/main" val="853888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371599" y="373622"/>
            <a:ext cx="9448799"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GDP Growth</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conomists compare actual or real GDP against potential GDP to determine how well the economy is performing."/>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compare actual or real GDP against potential GDP to determine how well the economy is performing.</a:t>
              </a:r>
            </a:p>
          </p:txBody>
        </p:sp>
      </p:grpSp>
      <p:grpSp>
        <p:nvGrpSpPr>
          <p:cNvPr id="20" name="Group 19" descr="GDP growth includes increases and investment in physical capital per person, human capital per person, and advances in technology."/>
          <p:cNvGrpSpPr/>
          <p:nvPr/>
        </p:nvGrpSpPr>
        <p:grpSpPr>
          <a:xfrm>
            <a:off x="2066091" y="2456766"/>
            <a:ext cx="8058985" cy="806935"/>
            <a:chOff x="542092" y="1736761"/>
            <a:chExt cx="8058985"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42092" y="1762819"/>
              <a:ext cx="8011660"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GDP growth includes increases and investment in physical capital per person, human capital per person, and advances in technology.</a:t>
              </a:r>
            </a:p>
          </p:txBody>
        </p:sp>
      </p:grpSp>
      <p:grpSp>
        <p:nvGrpSpPr>
          <p:cNvPr id="23" name="Group 22" descr="Physical capital per person refers to the amount and type of machinery and equipment available to help people get work done."/>
          <p:cNvGrpSpPr/>
          <p:nvPr/>
        </p:nvGrpSpPr>
        <p:grpSpPr>
          <a:xfrm>
            <a:off x="2066922" y="332602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42923" y="1785069"/>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Physical capital per person refers to the amount and type of machinery and equipment available to help people get work done.</a:t>
              </a:r>
            </a:p>
          </p:txBody>
        </p:sp>
      </p:grpSp>
      <p:grpSp>
        <p:nvGrpSpPr>
          <p:cNvPr id="15" name="Group 14" descr="Human capital per person refers to the accumulated skills and education of each worker.">
            <a:extLst>
              <a:ext uri="{FF2B5EF4-FFF2-40B4-BE49-F238E27FC236}">
                <a16:creationId xmlns:a16="http://schemas.microsoft.com/office/drawing/2014/main" id="{ED8D22F9-2E1C-496D-B3E7-F01441966AA3}"/>
              </a:ext>
            </a:extLst>
          </p:cNvPr>
          <p:cNvGrpSpPr/>
          <p:nvPr/>
        </p:nvGrpSpPr>
        <p:grpSpPr>
          <a:xfrm>
            <a:off x="2066922" y="42120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EB5BE34-1E3A-4EBB-86FE-56DF916A9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AB78153-41E3-4DCA-9A58-BDC80C635DC9}"/>
                </a:ext>
              </a:extLst>
            </p:cNvPr>
            <p:cNvSpPr txBox="1"/>
            <p:nvPr/>
          </p:nvSpPr>
          <p:spPr>
            <a:xfrm>
              <a:off x="542923" y="1773004"/>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Human capital per person refers to the accumulated skills and education of each worker.</a:t>
              </a:r>
            </a:p>
          </p:txBody>
        </p:sp>
      </p:grpSp>
    </p:spTree>
    <p:extLst>
      <p:ext uri="{BB962C8B-B14F-4D97-AF65-F5344CB8AC3E}">
        <p14:creationId xmlns:p14="http://schemas.microsoft.com/office/powerpoint/2010/main" val="3652589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371599" y="373622"/>
            <a:ext cx="9448799"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Human Capital</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n 1900, only about one-eighth of the U.S. population had completed high school, and just one person in forty had completed a four-year college degree. By 2019, more than 90% of Americans had a high school degree, and over 36% also had a four-year college degree. Human capital per person has increased dramatically in the U.S."/>
          <p:cNvGrpSpPr/>
          <p:nvPr/>
        </p:nvGrpSpPr>
        <p:grpSpPr>
          <a:xfrm>
            <a:off x="2066921" y="1434734"/>
            <a:ext cx="8058154" cy="1697440"/>
            <a:chOff x="542923" y="1736761"/>
            <a:chExt cx="8058154" cy="1697440"/>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8058154" cy="163121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1900, only about one-eighth of the U.S. population had completed high school, and just one person in forty had completed a four-year college degree. By 2019, more than 90% of Americans had a high school degree, and over 36% also had a four-year college degree. Human capital per person has increased dramatically in the U.S.</a:t>
              </a:r>
            </a:p>
          </p:txBody>
        </p:sp>
      </p:grpSp>
      <p:pic>
        <p:nvPicPr>
          <p:cNvPr id="5" name="Picture 4" descr="The interior of a large library">
            <a:extLst>
              <a:ext uri="{FF2B5EF4-FFF2-40B4-BE49-F238E27FC236}">
                <a16:creationId xmlns:a16="http://schemas.microsoft.com/office/drawing/2014/main" id="{3A708463-130D-4F99-BC87-E9DCFDD533E2}"/>
              </a:ext>
            </a:extLst>
          </p:cNvPr>
          <p:cNvPicPr>
            <a:picLocks noChangeAspect="1"/>
          </p:cNvPicPr>
          <p:nvPr/>
        </p:nvPicPr>
        <p:blipFill>
          <a:blip r:embed="rId3"/>
          <a:stretch>
            <a:fillRect/>
          </a:stretch>
        </p:blipFill>
        <p:spPr>
          <a:xfrm>
            <a:off x="2053449" y="3429000"/>
            <a:ext cx="8044681" cy="2929378"/>
          </a:xfrm>
          <a:prstGeom prst="rect">
            <a:avLst/>
          </a:prstGeom>
        </p:spPr>
      </p:pic>
    </p:spTree>
    <p:extLst>
      <p:ext uri="{BB962C8B-B14F-4D97-AF65-F5344CB8AC3E}">
        <p14:creationId xmlns:p14="http://schemas.microsoft.com/office/powerpoint/2010/main" val="4200188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2" name="Title 25">
            <a:extLst>
              <a:ext uri="{FF2B5EF4-FFF2-40B4-BE49-F238E27FC236}">
                <a16:creationId xmlns:a16="http://schemas.microsoft.com/office/drawing/2014/main" id="{9B7ADA6E-4F39-E443-567B-90955BF5FEE8}"/>
              </a:ext>
            </a:extLst>
          </p:cNvPr>
          <p:cNvSpPr txBox="1">
            <a:spLocks noGrp="1"/>
          </p:cNvSpPr>
          <p:nvPr>
            <p:ph type="title" idx="4294967295"/>
          </p:nvPr>
        </p:nvSpPr>
        <p:spPr>
          <a:xfrm>
            <a:off x="1371599" y="373622"/>
            <a:ext cx="9448799"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Role of Flexible Prices</a:t>
            </a:r>
            <a:endPar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AAF0E177-45BC-558E-15D6-DB70B20E4611}"/>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E13C59C3-88D4-4D8B-B927-4B4BE1412456}"/>
              </a:ext>
              <a:ext uri="{C183D7F6-B498-43B3-948B-1728B52AA6E4}">
                <adec:decorative xmlns:adec="http://schemas.microsoft.com/office/drawing/2017/decorative" val="1"/>
              </a:ext>
            </a:extLst>
          </p:cNvPr>
          <p:cNvSpPr/>
          <p:nvPr/>
        </p:nvSpPr>
        <p:spPr>
          <a:xfrm>
            <a:off x="7181514" y="1496790"/>
            <a:ext cx="3727132" cy="4346594"/>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n AD/AS diagram with two short run aggregate supply curves and two aggregate demand curves.">
            <a:extLst>
              <a:ext uri="{FF2B5EF4-FFF2-40B4-BE49-F238E27FC236}">
                <a16:creationId xmlns:a16="http://schemas.microsoft.com/office/drawing/2014/main" id="{C2DA9894-8E71-43B3-838E-32F6C19F8090}"/>
              </a:ext>
            </a:extLst>
          </p:cNvPr>
          <p:cNvPicPr>
            <a:picLocks noChangeAspect="1"/>
          </p:cNvPicPr>
          <p:nvPr/>
        </p:nvPicPr>
        <p:blipFill>
          <a:blip r:embed="rId3"/>
          <a:stretch>
            <a:fillRect/>
          </a:stretch>
        </p:blipFill>
        <p:spPr>
          <a:xfrm>
            <a:off x="1328531" y="1496790"/>
            <a:ext cx="5613236" cy="4789525"/>
          </a:xfrm>
          <a:prstGeom prst="rect">
            <a:avLst/>
          </a:prstGeom>
        </p:spPr>
      </p:pic>
      <p:sp>
        <p:nvSpPr>
          <p:cNvPr id="8" name="TextBox 7">
            <a:extLst>
              <a:ext uri="{FF2B5EF4-FFF2-40B4-BE49-F238E27FC236}">
                <a16:creationId xmlns:a16="http://schemas.microsoft.com/office/drawing/2014/main" id="{3A5A22DE-1D2D-483B-A7C2-A66EA77C9FB2}"/>
              </a:ext>
            </a:extLst>
          </p:cNvPr>
          <p:cNvSpPr txBox="1"/>
          <p:nvPr/>
        </p:nvSpPr>
        <p:spPr>
          <a:xfrm>
            <a:off x="7181510" y="1749956"/>
            <a:ext cx="3575523" cy="4093428"/>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
                <a:prstClr val="white"/>
              </a:buClr>
              <a:buSzTx/>
              <a:buFont typeface="Calibri" panose="020F050202020403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Wages are flexible over time.</a:t>
            </a:r>
          </a:p>
          <a:p>
            <a:pPr marL="342900" marR="0" lvl="0" indent="-342900" algn="l" defTabSz="914400" rtl="0" eaLnBrk="1" fontAlgn="auto" latinLnBrk="0" hangingPunct="1">
              <a:lnSpc>
                <a:spcPct val="100000"/>
              </a:lnSpc>
              <a:spcBef>
                <a:spcPts val="0"/>
              </a:spcBef>
              <a:spcAft>
                <a:spcPts val="0"/>
              </a:spcAft>
              <a:buClr>
                <a:prstClr val="white"/>
              </a:buClr>
              <a:buSzTx/>
              <a:buFont typeface="Calibri" panose="020F050202020403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In the long-run, the economy will fluctuate around </a:t>
            </a:r>
            <a:r>
              <a:rPr kumimoji="0" lang="en-US" sz="2000" b="0" i="1"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LRAS</a:t>
            </a: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or potential GDP.</a:t>
            </a:r>
          </a:p>
          <a:p>
            <a:pPr marL="342900" marR="0" lvl="0" indent="-342900" algn="l" defTabSz="914400" rtl="0" eaLnBrk="1" fontAlgn="auto" latinLnBrk="0" hangingPunct="1">
              <a:lnSpc>
                <a:spcPct val="100000"/>
              </a:lnSpc>
              <a:spcBef>
                <a:spcPts val="0"/>
              </a:spcBef>
              <a:spcAft>
                <a:spcPts val="0"/>
              </a:spcAft>
              <a:buClr>
                <a:prstClr val="white"/>
              </a:buClr>
              <a:buSzTx/>
              <a:buFont typeface="Calibri" panose="020F050202020403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When economic output rises above potential GDP, the level of unemployment falls, there is a labor shortage, the increased demand for labor will drive up wages, and the equilibrium will return to the </a:t>
            </a:r>
            <a:r>
              <a:rPr kumimoji="0" lang="en-US" sz="2000" b="0" i="1"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LRAS</a:t>
            </a: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a:t>
            </a:r>
          </a:p>
          <a:p>
            <a:pPr marL="342900" marR="0" lvl="0" indent="-342900" algn="l" defTabSz="914400" rtl="0" eaLnBrk="1" fontAlgn="auto" latinLnBrk="0" hangingPunct="1">
              <a:lnSpc>
                <a:spcPct val="100000"/>
              </a:lnSpc>
              <a:spcBef>
                <a:spcPts val="0"/>
              </a:spcBef>
              <a:spcAft>
                <a:spcPts val="0"/>
              </a:spcAft>
              <a:buClr>
                <a:prstClr val="white"/>
              </a:buClr>
              <a:buSzTx/>
              <a:buFont typeface="Calibri" panose="020F0502020204030204" pitchFamily="34" charset="0"/>
              <a:buChar char="•"/>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371599" y="373622"/>
            <a:ext cx="9448799"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Speed of Economic Adjustment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Neoclassical analysis argues that wage and price adjustments are quite rapid."/>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Neoclassical analysis argues that wage and price adjustments are quite rapid.</a:t>
              </a:r>
            </a:p>
          </p:txBody>
        </p:sp>
      </p:grpSp>
      <p:grpSp>
        <p:nvGrpSpPr>
          <p:cNvPr id="20" name="Group 19" descr="Rational expectations: people form the most accurate possible expectations about the future that they can."/>
          <p:cNvGrpSpPr/>
          <p:nvPr/>
        </p:nvGrpSpPr>
        <p:grpSpPr>
          <a:xfrm>
            <a:off x="2066091" y="2456766"/>
            <a:ext cx="8058985" cy="806935"/>
            <a:chOff x="542092" y="1736761"/>
            <a:chExt cx="8058985"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42092" y="1762819"/>
              <a:ext cx="8011660"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Rational expectations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people form the most accurate possible expectations about the future that they can.</a:t>
              </a:r>
            </a:p>
          </p:txBody>
        </p:sp>
      </p:grpSp>
      <p:grpSp>
        <p:nvGrpSpPr>
          <p:cNvPr id="23" name="Group 22" descr="Adaptive expectations: people look at past experiences and gradually adapt their beliefs and behaviors as circumstances change."/>
          <p:cNvGrpSpPr/>
          <p:nvPr/>
        </p:nvGrpSpPr>
        <p:grpSpPr>
          <a:xfrm>
            <a:off x="2066922" y="332602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42923" y="1785069"/>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Adaptive expectations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people look at past experiences and gradually adapt their beliefs and behaviors as circumstances change.</a:t>
              </a:r>
            </a:p>
          </p:txBody>
        </p:sp>
      </p:grpSp>
      <p:grpSp>
        <p:nvGrpSpPr>
          <p:cNvPr id="15" name="Group 14" descr="Rational expectations fit neoclassical analysis more; adaptive expectations fit Keynesian analysis more.">
            <a:extLst>
              <a:ext uri="{FF2B5EF4-FFF2-40B4-BE49-F238E27FC236}">
                <a16:creationId xmlns:a16="http://schemas.microsoft.com/office/drawing/2014/main" id="{ED8D22F9-2E1C-496D-B3E7-F01441966AA3}"/>
              </a:ext>
            </a:extLst>
          </p:cNvPr>
          <p:cNvGrpSpPr/>
          <p:nvPr/>
        </p:nvGrpSpPr>
        <p:grpSpPr>
          <a:xfrm>
            <a:off x="2066922" y="42120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EB5BE34-1E3A-4EBB-86FE-56DF916A9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AB78153-41E3-4DCA-9A58-BDC80C635DC9}"/>
                </a:ext>
              </a:extLst>
            </p:cNvPr>
            <p:cNvSpPr txBox="1"/>
            <p:nvPr/>
          </p:nvSpPr>
          <p:spPr>
            <a:xfrm>
              <a:off x="542923" y="1773004"/>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Rational expectations fit neoclassical analysis more; adaptive expectations fit Keynesian analysis more.</a:t>
              </a:r>
            </a:p>
          </p:txBody>
        </p:sp>
      </p:grpSp>
    </p:spTree>
    <p:extLst>
      <p:ext uri="{BB962C8B-B14F-4D97-AF65-F5344CB8AC3E}">
        <p14:creationId xmlns:p14="http://schemas.microsoft.com/office/powerpoint/2010/main" val="2098532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F00AFF-1406-4FA1-AB39-EECFBAFE6516}">
  <ds:schemaRefs>
    <ds:schemaRef ds:uri="http://purl.org/dc/elements/1.1/"/>
    <ds:schemaRef ds:uri="fdab59f7-c3a7-48e5-acd8-618ce834776e"/>
    <ds:schemaRef ds:uri="http://schemas.microsoft.com/office/2006/documentManagement/types"/>
    <ds:schemaRef ds:uri="http://www.w3.org/XML/1998/namespace"/>
    <ds:schemaRef ds:uri="http://schemas.microsoft.com/office/2006/metadata/properties"/>
    <ds:schemaRef ds:uri="http://purl.org/dc/dcmitype/"/>
    <ds:schemaRef ds:uri="http://schemas.microsoft.com/office/infopath/2007/PartnerControls"/>
    <ds:schemaRef ds:uri="http://schemas.openxmlformats.org/package/2006/metadata/core-properties"/>
    <ds:schemaRef ds:uri="06d9c582-05c2-476b-83d2-72ab8b1380b2"/>
    <ds:schemaRef ds:uri="http://purl.org/dc/terms/"/>
  </ds:schemaRefs>
</ds:datastoreItem>
</file>

<file path=customXml/itemProps2.xml><?xml version="1.0" encoding="utf-8"?>
<ds:datastoreItem xmlns:ds="http://schemas.openxmlformats.org/officeDocument/2006/customXml" ds:itemID="{92A240E2-261A-495D-A221-F84DDB084C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F62D78A-0C2E-4587-A6D6-ECC4DB4FF15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1033</TotalTime>
  <Words>1362</Words>
  <Application>Microsoft Office PowerPoint</Application>
  <PresentationFormat>Widescreen</PresentationFormat>
  <Paragraphs>185</Paragraphs>
  <Slides>11</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2_Office Theme</vt:lpstr>
      <vt:lpstr>The Building Blocks of Neoclassical Analysis</vt:lpstr>
      <vt:lpstr>Argument for Long-Term Analysis</vt:lpstr>
      <vt:lpstr>Neoclassical Introduction</vt:lpstr>
      <vt:lpstr>Components of Neoclassical Analysis</vt:lpstr>
      <vt:lpstr>The Importance of Potential GDP in the Long Run</vt:lpstr>
      <vt:lpstr>GDP Growth</vt:lpstr>
      <vt:lpstr>Human Capital</vt:lpstr>
      <vt:lpstr>Role of Flexible Prices</vt:lpstr>
      <vt:lpstr>Speed of Economic Adjustment</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58</cp:revision>
  <dcterms:modified xsi:type="dcterms:W3CDTF">2026-02-02T18:21:41Z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