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4"/>
    <p:sldMasterId id="2147483670" r:id="rId5"/>
  </p:sldMasterIdLst>
  <p:notesMasterIdLst>
    <p:notesMasterId r:id="rId17"/>
  </p:notesMasterIdLst>
  <p:sldIdLst>
    <p:sldId id="433" r:id="rId6"/>
    <p:sldId id="426" r:id="rId7"/>
    <p:sldId id="434" r:id="rId8"/>
    <p:sldId id="427" r:id="rId9"/>
    <p:sldId id="435" r:id="rId10"/>
    <p:sldId id="428" r:id="rId11"/>
    <p:sldId id="436" r:id="rId12"/>
    <p:sldId id="437" r:id="rId13"/>
    <p:sldId id="438" r:id="rId14"/>
    <p:sldId id="429" r:id="rId15"/>
    <p:sldId id="405" r:id="rId16"/>
  </p:sldIdLst>
  <p:sldSz cx="12192000" cy="6858000"/>
  <p:notesSz cx="6858000" cy="9144000"/>
  <p:embeddedFontLst>
    <p:embeddedFont>
      <p:font typeface="Century Gothic" panose="020B0502020202020204" pitchFamily="34" charset="0"/>
      <p:regular r:id="rId18"/>
      <p:bold r:id="rId19"/>
      <p:italic r:id="rId20"/>
      <p:boldItalic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6" clrIdx="1">
    <p:extLst>
      <p:ext uri="{19B8F6BF-5375-455C-9EA6-DF929625EA0E}">
        <p15:presenceInfo xmlns:p15="http://schemas.microsoft.com/office/powerpoint/2012/main" userId="Nathan Mirmow" providerId="None"/>
      </p:ext>
    </p:extLst>
  </p:cmAuthor>
  <p:cmAuthor id="3" name="Caitlin Coleman" initials="CC" lastIdx="1"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49FC74-A961-4C8B-8AFD-94999D7B22BE}" v="4" dt="2026-02-02T18:18:37.7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456" autoAdjust="0"/>
  </p:normalViewPr>
  <p:slideViewPr>
    <p:cSldViewPr snapToGrid="0">
      <p:cViewPr varScale="1">
        <p:scale>
          <a:sx n="68" d="100"/>
          <a:sy n="68" d="100"/>
        </p:scale>
        <p:origin x="116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font" Target="fonts/font4.fntdata"/><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font" Target="fonts/font2.fntdata"/><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6T14:41:15.864" v="7" actId="20577"/>
      <pc:docMkLst>
        <pc:docMk/>
      </pc:docMkLst>
      <pc:sldChg chg="add">
        <pc:chgData name="Caitlin Coleman" userId="96f87ca1-0e64-4ae8-8d77-98757b85df0b" providerId="ADAL" clId="{DDA6BCD5-DC0D-434C-93A0-51E2BCD25B34}" dt="2026-01-26T14:40:47.584" v="0"/>
        <pc:sldMkLst>
          <pc:docMk/>
          <pc:sldMk cId="1053437038" sldId="405"/>
        </pc:sldMkLst>
      </pc:sldChg>
      <pc:sldChg chg="modSp add mod">
        <pc:chgData name="Caitlin Coleman" userId="96f87ca1-0e64-4ae8-8d77-98757b85df0b" providerId="ADAL" clId="{DDA6BCD5-DC0D-434C-93A0-51E2BCD25B34}" dt="2026-01-26T14:40:56.404" v="2" actId="6549"/>
        <pc:sldMkLst>
          <pc:docMk/>
          <pc:sldMk cId="2722438618" sldId="426"/>
        </pc:sldMkLst>
        <pc:spChg chg="mod">
          <ac:chgData name="Caitlin Coleman" userId="96f87ca1-0e64-4ae8-8d77-98757b85df0b" providerId="ADAL" clId="{DDA6BCD5-DC0D-434C-93A0-51E2BCD25B34}" dt="2026-01-26T14:40:56.404" v="2" actId="6549"/>
          <ac:spMkLst>
            <pc:docMk/>
            <pc:sldMk cId="2722438618" sldId="426"/>
            <ac:spMk id="26" creationId="{00000000-0000-0000-0000-000000000000}"/>
          </ac:spMkLst>
        </pc:spChg>
      </pc:sldChg>
      <pc:sldChg chg="add">
        <pc:chgData name="Caitlin Coleman" userId="96f87ca1-0e64-4ae8-8d77-98757b85df0b" providerId="ADAL" clId="{DDA6BCD5-DC0D-434C-93A0-51E2BCD25B34}" dt="2026-01-26T14:40:47.584" v="0"/>
        <pc:sldMkLst>
          <pc:docMk/>
          <pc:sldMk cId="642900682" sldId="427"/>
        </pc:sldMkLst>
      </pc:sldChg>
      <pc:sldChg chg="add">
        <pc:chgData name="Caitlin Coleman" userId="96f87ca1-0e64-4ae8-8d77-98757b85df0b" providerId="ADAL" clId="{DDA6BCD5-DC0D-434C-93A0-51E2BCD25B34}" dt="2026-01-26T14:40:47.584" v="0"/>
        <pc:sldMkLst>
          <pc:docMk/>
          <pc:sldMk cId="776120950" sldId="428"/>
        </pc:sldMkLst>
      </pc:sldChg>
      <pc:sldChg chg="modSp add mod">
        <pc:chgData name="Caitlin Coleman" userId="96f87ca1-0e64-4ae8-8d77-98757b85df0b" providerId="ADAL" clId="{DDA6BCD5-DC0D-434C-93A0-51E2BCD25B34}" dt="2026-01-26T14:41:15.864" v="7" actId="20577"/>
        <pc:sldMkLst>
          <pc:docMk/>
          <pc:sldMk cId="1431383636" sldId="429"/>
        </pc:sldMkLst>
        <pc:spChg chg="mod">
          <ac:chgData name="Caitlin Coleman" userId="96f87ca1-0e64-4ae8-8d77-98757b85df0b" providerId="ADAL" clId="{DDA6BCD5-DC0D-434C-93A0-51E2BCD25B34}" dt="2026-01-26T14:41:15.864" v="7" actId="20577"/>
          <ac:spMkLst>
            <pc:docMk/>
            <pc:sldMk cId="1431383636" sldId="429"/>
            <ac:spMk id="4" creationId="{DBC53499-E15F-F2B9-13E9-BF20FC93DB6B}"/>
          </ac:spMkLst>
        </pc:spChg>
      </pc:sldChg>
      <pc:sldChg chg="add">
        <pc:chgData name="Caitlin Coleman" userId="96f87ca1-0e64-4ae8-8d77-98757b85df0b" providerId="ADAL" clId="{DDA6BCD5-DC0D-434C-93A0-51E2BCD25B34}" dt="2026-01-26T14:40:47.584" v="0"/>
        <pc:sldMkLst>
          <pc:docMk/>
          <pc:sldMk cId="3036313749" sldId="433"/>
        </pc:sldMkLst>
      </pc:sldChg>
      <pc:sldChg chg="add">
        <pc:chgData name="Caitlin Coleman" userId="96f87ca1-0e64-4ae8-8d77-98757b85df0b" providerId="ADAL" clId="{DDA6BCD5-DC0D-434C-93A0-51E2BCD25B34}" dt="2026-01-26T14:40:47.584" v="0"/>
        <pc:sldMkLst>
          <pc:docMk/>
          <pc:sldMk cId="2550499841" sldId="434"/>
        </pc:sldMkLst>
      </pc:sldChg>
      <pc:sldChg chg="add">
        <pc:chgData name="Caitlin Coleman" userId="96f87ca1-0e64-4ae8-8d77-98757b85df0b" providerId="ADAL" clId="{DDA6BCD5-DC0D-434C-93A0-51E2BCD25B34}" dt="2026-01-26T14:40:47.584" v="0"/>
        <pc:sldMkLst>
          <pc:docMk/>
          <pc:sldMk cId="2990927714" sldId="435"/>
        </pc:sldMkLst>
      </pc:sldChg>
      <pc:sldChg chg="add">
        <pc:chgData name="Caitlin Coleman" userId="96f87ca1-0e64-4ae8-8d77-98757b85df0b" providerId="ADAL" clId="{DDA6BCD5-DC0D-434C-93A0-51E2BCD25B34}" dt="2026-01-26T14:40:47.584" v="0"/>
        <pc:sldMkLst>
          <pc:docMk/>
          <pc:sldMk cId="1158282737" sldId="436"/>
        </pc:sldMkLst>
      </pc:sldChg>
      <pc:sldChg chg="modSp add mod">
        <pc:chgData name="Caitlin Coleman" userId="96f87ca1-0e64-4ae8-8d77-98757b85df0b" providerId="ADAL" clId="{DDA6BCD5-DC0D-434C-93A0-51E2BCD25B34}" dt="2026-01-26T14:41:05.794" v="4" actId="20577"/>
        <pc:sldMkLst>
          <pc:docMk/>
          <pc:sldMk cId="3615397048" sldId="437"/>
        </pc:sldMkLst>
        <pc:spChg chg="mod">
          <ac:chgData name="Caitlin Coleman" userId="96f87ca1-0e64-4ae8-8d77-98757b85df0b" providerId="ADAL" clId="{DDA6BCD5-DC0D-434C-93A0-51E2BCD25B34}" dt="2026-01-26T14:41:05.794" v="4" actId="20577"/>
          <ac:spMkLst>
            <pc:docMk/>
            <pc:sldMk cId="3615397048" sldId="437"/>
            <ac:spMk id="26" creationId="{00000000-0000-0000-0000-000000000000}"/>
          </ac:spMkLst>
        </pc:spChg>
      </pc:sldChg>
      <pc:sldChg chg="modSp add mod">
        <pc:chgData name="Caitlin Coleman" userId="96f87ca1-0e64-4ae8-8d77-98757b85df0b" providerId="ADAL" clId="{DDA6BCD5-DC0D-434C-93A0-51E2BCD25B34}" dt="2026-01-26T14:41:11.681" v="6" actId="20577"/>
        <pc:sldMkLst>
          <pc:docMk/>
          <pc:sldMk cId="1196440198" sldId="438"/>
        </pc:sldMkLst>
        <pc:spChg chg="mod">
          <ac:chgData name="Caitlin Coleman" userId="96f87ca1-0e64-4ae8-8d77-98757b85df0b" providerId="ADAL" clId="{DDA6BCD5-DC0D-434C-93A0-51E2BCD25B34}" dt="2026-01-26T14:41:11.681" v="6" actId="20577"/>
          <ac:spMkLst>
            <pc:docMk/>
            <pc:sldMk cId="1196440198" sldId="438"/>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D53AD-B4C7-278B-C5B2-F31363133F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28E7FE-583F-AEDE-462E-7C6A4EEEC42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9A8B08E-4099-CE1B-4FAA-DE297AD581D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79660A5-C38B-7CBA-CC3D-3EE8403B07A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2064515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4856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Keynesian policy argues that economic fluctuations can be controlled by appropriate government responses.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Arial"/>
                <a:sym typeface="Arial"/>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88678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Keynesian macroeconomics argues that the solution to a recession is expansionary fiscal policy, such as tax cuts that stimulate consumption and investment or direct increases in government spending that would shift the AD curve to the right. Keynes stated that the government should preferably spend money on things like housing, roads, and other amenities. A depression should not be a time to argue about the specifics of government spending programs, but rather a time to pump up AD enough to lift the economy to potential GDP.</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Arial"/>
                <a:sym typeface="Arial"/>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376100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When the economy is operating above potential GDP, contractionary fiscal policy should be implemented. The result is downward pressure on the price level, mitigating potential inflation, and very little reduction in output. Too little AD brings unemployment, while too much AD brings inflationary pressures.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Arial"/>
                <a:sym typeface="Arial"/>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549608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dirty="0">
                <a:solidFill>
                  <a:schemeClr val="bg1"/>
                </a:solidFill>
              </a:rPr>
              <a:t>If an economy is in recession, with equilibrium at </a:t>
            </a:r>
            <a:r>
              <a:rPr lang="en-US" sz="1200" i="1" dirty="0">
                <a:solidFill>
                  <a:schemeClr val="bg1"/>
                </a:solidFill>
              </a:rPr>
              <a:t>E </a:t>
            </a:r>
            <a:r>
              <a:rPr lang="en-US" sz="1200" baseline="-25000" dirty="0">
                <a:solidFill>
                  <a:schemeClr val="bg1"/>
                </a:solidFill>
              </a:rPr>
              <a:t>r</a:t>
            </a:r>
            <a:r>
              <a:rPr lang="en-US" sz="1200" dirty="0">
                <a:solidFill>
                  <a:schemeClr val="bg1"/>
                </a:solidFill>
              </a:rPr>
              <a:t>, the Keynesian response would be to enact policies that shift </a:t>
            </a:r>
            <a:r>
              <a:rPr lang="en-US" sz="1200" i="1" dirty="0">
                <a:solidFill>
                  <a:schemeClr val="bg1"/>
                </a:solidFill>
              </a:rPr>
              <a:t>AD</a:t>
            </a:r>
            <a:r>
              <a:rPr lang="en-US" sz="1200" dirty="0">
                <a:solidFill>
                  <a:schemeClr val="bg1"/>
                </a:solidFill>
              </a:rPr>
              <a:t> to the right, from </a:t>
            </a:r>
            <a:r>
              <a:rPr lang="en-US" sz="1200" i="1" dirty="0">
                <a:solidFill>
                  <a:schemeClr val="bg1"/>
                </a:solidFill>
              </a:rPr>
              <a:t>AD </a:t>
            </a:r>
            <a:r>
              <a:rPr lang="en-US" sz="1200" baseline="-25000" dirty="0">
                <a:solidFill>
                  <a:schemeClr val="bg1"/>
                </a:solidFill>
              </a:rPr>
              <a:t>r</a:t>
            </a:r>
            <a:r>
              <a:rPr lang="en-US" sz="1200" dirty="0">
                <a:solidFill>
                  <a:schemeClr val="bg1"/>
                </a:solidFill>
              </a:rPr>
              <a:t> toward </a:t>
            </a:r>
            <a:r>
              <a:rPr lang="en-US" sz="1200" i="1" dirty="0">
                <a:solidFill>
                  <a:schemeClr val="bg1"/>
                </a:solidFill>
              </a:rPr>
              <a:t>AD </a:t>
            </a:r>
            <a:r>
              <a:rPr lang="en-US" sz="1200" baseline="-25000" dirty="0">
                <a:solidFill>
                  <a:schemeClr val="bg1"/>
                </a:solidFill>
              </a:rPr>
              <a:t>f</a:t>
            </a:r>
            <a:r>
              <a:rPr lang="en-US" sz="1200" dirty="0">
                <a:solidFill>
                  <a:schemeClr val="bg1"/>
                </a:solidFill>
              </a:rPr>
              <a:t>. If an economy is experiencing inflationary pressures, with equilibrium at </a:t>
            </a:r>
            <a:r>
              <a:rPr lang="en-US" sz="1200" i="1" dirty="0">
                <a:solidFill>
                  <a:schemeClr val="bg1"/>
                </a:solidFill>
              </a:rPr>
              <a:t>E </a:t>
            </a:r>
            <a:r>
              <a:rPr lang="en-US" sz="1200" baseline="-25000" dirty="0" err="1">
                <a:solidFill>
                  <a:schemeClr val="bg1"/>
                </a:solidFill>
              </a:rPr>
              <a:t>i</a:t>
            </a:r>
            <a:r>
              <a:rPr lang="en-US" sz="1200" dirty="0">
                <a:solidFill>
                  <a:schemeClr val="bg1"/>
                </a:solidFill>
              </a:rPr>
              <a:t>, the Keynesian response would be to enact policies that shift </a:t>
            </a:r>
            <a:r>
              <a:rPr lang="en-US" sz="1200" i="1" dirty="0">
                <a:solidFill>
                  <a:schemeClr val="bg1"/>
                </a:solidFill>
              </a:rPr>
              <a:t>AD</a:t>
            </a:r>
            <a:r>
              <a:rPr lang="en-US" sz="1200" dirty="0">
                <a:solidFill>
                  <a:schemeClr val="bg1"/>
                </a:solidFill>
              </a:rPr>
              <a:t> to the left, from </a:t>
            </a:r>
            <a:r>
              <a:rPr lang="en-US" sz="1200" i="1" dirty="0">
                <a:solidFill>
                  <a:schemeClr val="bg1"/>
                </a:solidFill>
              </a:rPr>
              <a:t>AD </a:t>
            </a:r>
            <a:r>
              <a:rPr lang="en-US" sz="1200" baseline="-25000" dirty="0" err="1">
                <a:solidFill>
                  <a:schemeClr val="bg1"/>
                </a:solidFill>
              </a:rPr>
              <a:t>i</a:t>
            </a:r>
            <a:r>
              <a:rPr lang="en-US" sz="1200" dirty="0">
                <a:solidFill>
                  <a:schemeClr val="bg1"/>
                </a:solidFill>
              </a:rPr>
              <a:t> toward </a:t>
            </a:r>
            <a:r>
              <a:rPr lang="en-US" sz="1200" i="1" dirty="0">
                <a:solidFill>
                  <a:schemeClr val="bg1"/>
                </a:solidFill>
              </a:rPr>
              <a:t>AD </a:t>
            </a:r>
            <a:r>
              <a:rPr lang="en-US" sz="1200" baseline="-25000" dirty="0">
                <a:solidFill>
                  <a:schemeClr val="bg1"/>
                </a:solidFill>
              </a:rPr>
              <a:t>f</a:t>
            </a:r>
            <a:r>
              <a:rPr lang="en-US" sz="1200" dirty="0">
                <a:solidFill>
                  <a:schemeClr val="bg1"/>
                </a:solidFill>
              </a:rPr>
              <a:t>.</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Arial"/>
                <a:sym typeface="Arial"/>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266327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rtl="0">
              <a:lnSpc>
                <a:spcPct val="100000"/>
              </a:lnSpc>
              <a:spcBef>
                <a:spcPts val="0"/>
              </a:spcBef>
              <a:spcAft>
                <a:spcPts val="0"/>
              </a:spcAft>
              <a:buClr>
                <a:srgbClr val="000000"/>
              </a:buClr>
              <a:buSzPts val="1400"/>
              <a:buFont typeface="Arial"/>
              <a:buNone/>
            </a:pPr>
            <a:r>
              <a:rPr lang="en-US" sz="1200" b="0" i="0" u="none" strike="noStrike" cap="none" dirty="0">
                <a:solidFill>
                  <a:srgbClr val="000000"/>
                </a:solidFill>
                <a:latin typeface="Calibri"/>
                <a:cs typeface="Calibri"/>
                <a:sym typeface="Calibri"/>
              </a:rPr>
              <a:t>Ever since the birth of Keynesian economics in the 1930s, controversy has simmered regarding the role of the government in the economy. After the Great Depression, many people became more aware of vulnerabilities within the market-oriented economic system. Some supporters of Keynesian economics advocated a high degree of government planning in all parts of the economy. Keynes believed that government should ensure overall levels of AD that are sufficient for an economy to reach full employment. This task does not imply that the government should attempt to set prices and wages throughout the economy, nor take over and manage large corporations or entire industries directly.</a:t>
            </a:r>
          </a:p>
          <a:p>
            <a:pPr marL="228600" marR="0" indent="0" algn="l" rtl="0">
              <a:lnSpc>
                <a:spcPct val="100000"/>
              </a:lnSpc>
              <a:spcBef>
                <a:spcPts val="0"/>
              </a:spcBef>
              <a:spcAft>
                <a:spcPts val="0"/>
              </a:spcAft>
              <a:buClr>
                <a:srgbClr val="000000"/>
              </a:buClr>
              <a:buSzPts val="1400"/>
              <a:buFont typeface="Arial"/>
              <a:buNone/>
            </a:pPr>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Arial"/>
                <a:sym typeface="Arial"/>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709650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rtl="0">
              <a:lnSpc>
                <a:spcPct val="100000"/>
              </a:lnSpc>
              <a:spcBef>
                <a:spcPts val="0"/>
              </a:spcBef>
              <a:spcAft>
                <a:spcPts val="0"/>
              </a:spcAft>
              <a:buClr>
                <a:srgbClr val="000000"/>
              </a:buClr>
              <a:buSzPts val="1400"/>
              <a:buFont typeface="Arial"/>
              <a:buNone/>
            </a:pPr>
            <a:r>
              <a:rPr lang="en-US" dirty="0"/>
              <a:t>Can government economists accurately identify potential GDP?</a:t>
            </a:r>
          </a:p>
          <a:p>
            <a:pPr marL="0" marR="0" indent="0" algn="l" rtl="0">
              <a:lnSpc>
                <a:spcPct val="100000"/>
              </a:lnSpc>
              <a:spcBef>
                <a:spcPts val="0"/>
              </a:spcBef>
              <a:spcAft>
                <a:spcPts val="0"/>
              </a:spcAft>
              <a:buClr>
                <a:srgbClr val="000000"/>
              </a:buClr>
              <a:buSzPts val="1400"/>
              <a:buFont typeface="Arial"/>
              <a:buNone/>
            </a:pPr>
            <a:r>
              <a:rPr lang="en-US" dirty="0"/>
              <a:t>Is an increase in AD better achieved by a tax cut or an increase in government spending?</a:t>
            </a:r>
          </a:p>
          <a:p>
            <a:pPr marL="0" indent="0">
              <a:buFont typeface="Arial" panose="020B0604020202020204" pitchFamily="34" charset="0"/>
              <a:buNone/>
            </a:pPr>
            <a:r>
              <a:rPr lang="en-US" sz="1200" dirty="0">
                <a:solidFill>
                  <a:schemeClr val="bg1"/>
                </a:solidFill>
              </a:rPr>
              <a:t>Given the inevitable delays and uncertainties as the government makes policies into law, is it reasonable to expect that the government can implement Keynesian economics?</a:t>
            </a:r>
          </a:p>
          <a:p>
            <a:pPr marL="0" marR="0" indent="0" algn="l" rtl="0">
              <a:lnSpc>
                <a:spcPct val="100000"/>
              </a:lnSpc>
              <a:spcBef>
                <a:spcPts val="0"/>
              </a:spcBef>
              <a:spcAft>
                <a:spcPts val="0"/>
              </a:spcAft>
              <a:buClr>
                <a:srgbClr val="000000"/>
              </a:buClr>
              <a:buSzPts val="1400"/>
              <a:buFont typeface="Arial"/>
              <a:buNone/>
            </a:pPr>
            <a:r>
              <a:rPr lang="en-US" dirty="0"/>
              <a:t>Is fixing a recession as simple as pumping up aggregate demand?</a:t>
            </a:r>
          </a:p>
          <a:p>
            <a:pPr marL="228600" marR="0" indent="0" algn="l" rtl="0">
              <a:lnSpc>
                <a:spcPct val="100000"/>
              </a:lnSpc>
              <a:spcBef>
                <a:spcPts val="0"/>
              </a:spcBef>
              <a:spcAft>
                <a:spcPts val="0"/>
              </a:spcAft>
              <a:buClr>
                <a:srgbClr val="000000"/>
              </a:buClr>
              <a:buSzPts val="1400"/>
              <a:buFont typeface="Arial"/>
              <a:buNone/>
            </a:pPr>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Arial"/>
                <a:sym typeface="Arial"/>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1749952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rtl="0">
              <a:lnSpc>
                <a:spcPct val="100000"/>
              </a:lnSpc>
              <a:spcBef>
                <a:spcPts val="0"/>
              </a:spcBef>
              <a:spcAft>
                <a:spcPts val="0"/>
              </a:spcAft>
              <a:buClr>
                <a:srgbClr val="000000"/>
              </a:buClr>
              <a:buSzPts val="1400"/>
              <a:buFont typeface="Arial"/>
              <a:buNone/>
            </a:pPr>
            <a:r>
              <a:rPr lang="en-US" dirty="0"/>
              <a:t>When the economy is in a recession due to insufficient aggregate demand, should expansionary fiscal policy be an increase in government spending or an individual income tax cut? Explain how each would increase aggregate demand and how you would respond to each.</a:t>
            </a:r>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Arial"/>
                <a:sym typeface="Arial"/>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1190287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rtl="0">
              <a:lnSpc>
                <a:spcPct val="100000"/>
              </a:lnSpc>
              <a:spcBef>
                <a:spcPts val="0"/>
              </a:spcBef>
              <a:spcAft>
                <a:spcPts val="0"/>
              </a:spcAft>
              <a:buClr>
                <a:srgbClr val="000000"/>
              </a:buClr>
              <a:buSzPts val="1400"/>
              <a:buFont typeface="Arial"/>
              <a:buNone/>
            </a:pPr>
            <a:r>
              <a:rPr lang="en-US" dirty="0"/>
              <a:t>When the economy is in a recession due to insufficient aggregate demand, should expansionary fiscal policy be an increase in government spending or an individual income tax cut? Explain how each would increase aggregate demand and how you would respond to each.</a:t>
            </a:r>
          </a:p>
          <a:p>
            <a:pPr marL="0" marR="0" indent="0" algn="l" rtl="0">
              <a:lnSpc>
                <a:spcPct val="100000"/>
              </a:lnSpc>
              <a:spcBef>
                <a:spcPts val="0"/>
              </a:spcBef>
              <a:spcAft>
                <a:spcPts val="0"/>
              </a:spcAft>
              <a:buClr>
                <a:srgbClr val="000000"/>
              </a:buClr>
              <a:buSzPts val="1400"/>
              <a:buFont typeface="Arial"/>
              <a:buNone/>
            </a:pPr>
            <a:endParaRPr lang="en-US" dirty="0"/>
          </a:p>
          <a:p>
            <a:pPr marL="0" marR="0" indent="0" algn="l" rtl="0">
              <a:lnSpc>
                <a:spcPct val="100000"/>
              </a:lnSpc>
              <a:spcBef>
                <a:spcPts val="0"/>
              </a:spcBef>
              <a:spcAft>
                <a:spcPts val="0"/>
              </a:spcAft>
              <a:buClr>
                <a:srgbClr val="000000"/>
              </a:buClr>
              <a:buSzPts val="1400"/>
              <a:buFont typeface="Arial"/>
              <a:buNone/>
            </a:pPr>
            <a:r>
              <a:rPr lang="en-US" dirty="0"/>
              <a:t>An increase in government spending for goods and services is a direct increase in aggregate demand. You would be directly affected by government spending if it resulted in you being hired for a government</a:t>
            </a:r>
          </a:p>
          <a:p>
            <a:pPr marL="0" marR="0" indent="0" algn="l" rtl="0">
              <a:lnSpc>
                <a:spcPct val="100000"/>
              </a:lnSpc>
              <a:spcBef>
                <a:spcPts val="0"/>
              </a:spcBef>
              <a:spcAft>
                <a:spcPts val="0"/>
              </a:spcAft>
              <a:buClr>
                <a:srgbClr val="000000"/>
              </a:buClr>
              <a:buSzPts val="1400"/>
              <a:buFont typeface="Arial"/>
              <a:buNone/>
            </a:pPr>
            <a:r>
              <a:rPr lang="en-US" dirty="0"/>
              <a:t>job or the spending was for a good that you produced. In the case of an individual income tax cut, you would be directly affected with more income to spend. However, you might use the tax cut to pay off debt rather than increase your consumption of goods and services. Because all individuals won’t choose to spend the tax cut, its impact on aggregate demand would be smaller than an increase in government spending of an equal amount.</a:t>
            </a:r>
          </a:p>
          <a:p>
            <a:pPr marL="228600" marR="0" indent="0" algn="l" rtl="0">
              <a:lnSpc>
                <a:spcPct val="100000"/>
              </a:lnSpc>
              <a:spcBef>
                <a:spcPts val="0"/>
              </a:spcBef>
              <a:spcAft>
                <a:spcPts val="0"/>
              </a:spcAft>
              <a:buClr>
                <a:srgbClr val="000000"/>
              </a:buClr>
              <a:buSzPts val="1400"/>
              <a:buFont typeface="Arial"/>
              <a:buNone/>
            </a:pPr>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Arial"/>
                <a:sym typeface="Arial"/>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487694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95AFE-8E4C-422E-9C65-35B1487332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3EF78CF-5E75-44A7-8DD1-6864302785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F5C914-CEF8-437B-AD49-1F5175B0A329}"/>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5" name="Footer Placeholder 4">
            <a:extLst>
              <a:ext uri="{FF2B5EF4-FFF2-40B4-BE49-F238E27FC236}">
                <a16:creationId xmlns:a16="http://schemas.microsoft.com/office/drawing/2014/main" id="{D7D9C14B-BCB3-4163-AB06-BBC5E0746B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3830A7-6F3E-4937-95DD-5E47F0C58D3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00057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3B04D-9CEA-4C83-A4DD-104015D1D1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3500E9-B430-40BA-AF5B-5747F71678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F6FB62-5375-4941-9C86-076A5676DE53}"/>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5" name="Footer Placeholder 4">
            <a:extLst>
              <a:ext uri="{FF2B5EF4-FFF2-40B4-BE49-F238E27FC236}">
                <a16:creationId xmlns:a16="http://schemas.microsoft.com/office/drawing/2014/main" id="{01671C99-7514-49A4-B97B-4F12365E43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26337B-6A3F-4EE1-886E-D8C1381E1E1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257456041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442504-BAD7-4C89-B8DC-41DEA0126A0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75699C-FB28-4F5D-BFA8-80DC3E53FB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A51023-8361-48DD-89A2-55D1ADBF6CFC}"/>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5" name="Footer Placeholder 4">
            <a:extLst>
              <a:ext uri="{FF2B5EF4-FFF2-40B4-BE49-F238E27FC236}">
                <a16:creationId xmlns:a16="http://schemas.microsoft.com/office/drawing/2014/main" id="{19D60ECA-7E0C-49A0-9C3C-C579862F27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60DE31-2CE1-48D5-872B-5E121BD5E656}"/>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411950636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00390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89066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588630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1035303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08123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954163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1455470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4340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BAE54-335C-40C2-A4F3-F81F2CD208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A8F0AF-3071-4642-81DB-D37AAE8B3E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339A09-52AD-4940-AB79-03BF18A4C69C}"/>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5" name="Footer Placeholder 4">
            <a:extLst>
              <a:ext uri="{FF2B5EF4-FFF2-40B4-BE49-F238E27FC236}">
                <a16:creationId xmlns:a16="http://schemas.microsoft.com/office/drawing/2014/main" id="{E9EEBA57-2D9E-420B-AFA4-D13317F89E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8D3A2C-7080-4743-8242-988E2BF8789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90444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6873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658573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84164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26507-03F9-4901-A04F-EE81A42282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24DCC7-E21E-445A-A010-46F57F1EF4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95B808-5B87-47C7-8D86-088A71AD775F}"/>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5" name="Footer Placeholder 4">
            <a:extLst>
              <a:ext uri="{FF2B5EF4-FFF2-40B4-BE49-F238E27FC236}">
                <a16:creationId xmlns:a16="http://schemas.microsoft.com/office/drawing/2014/main" id="{837F09B6-BD87-4593-8D85-9B4ACD461B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12383C-1429-4C97-9E25-DE5BFE4052C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156006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72B88-432F-4A69-8BBA-E798006A51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8A3D0B-1548-40D1-9FE1-0B1394DA16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E9B1AA-D26F-473D-A3E0-F9959A08716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543703-2A80-489B-8AA1-94A5C5F88D80}"/>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6" name="Footer Placeholder 5">
            <a:extLst>
              <a:ext uri="{FF2B5EF4-FFF2-40B4-BE49-F238E27FC236}">
                <a16:creationId xmlns:a16="http://schemas.microsoft.com/office/drawing/2014/main" id="{2DEC19D1-068B-4533-BC01-C151658C70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201CBB-8712-478F-B0ED-6A11698F0525}"/>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177353165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1298D-A044-4D1F-AA75-3A8B5178820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5BDF76-D1AA-42C0-970D-DA0F0D2DE7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2FD1E4-ED7C-4044-9D79-82E29D1727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5E2109-FE26-4849-AAB7-88618E2288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85C2A2-76BF-474F-A5EA-BC429102D7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F76E81-8C5D-4B9B-A946-AA18A43FAB08}"/>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8" name="Footer Placeholder 7">
            <a:extLst>
              <a:ext uri="{FF2B5EF4-FFF2-40B4-BE49-F238E27FC236}">
                <a16:creationId xmlns:a16="http://schemas.microsoft.com/office/drawing/2014/main" id="{D2D5D51A-4418-47F5-9E66-3889B24E59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91D086A-EFB8-4F99-80C4-A8D595C2303F}"/>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4214153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746CE-5C89-4645-A7D9-E45E27CE06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46F7DB-DA04-4388-AD9A-8D8DF107F800}"/>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4" name="Footer Placeholder 3">
            <a:extLst>
              <a:ext uri="{FF2B5EF4-FFF2-40B4-BE49-F238E27FC236}">
                <a16:creationId xmlns:a16="http://schemas.microsoft.com/office/drawing/2014/main" id="{4F383F3A-2754-45A5-8467-23EBB87104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3D3176-6FBD-491D-B982-B48F55A29CF9}"/>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421452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B14A40-5E89-49BC-ACE8-B197509DBB4D}"/>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3" name="Footer Placeholder 2">
            <a:extLst>
              <a:ext uri="{FF2B5EF4-FFF2-40B4-BE49-F238E27FC236}">
                <a16:creationId xmlns:a16="http://schemas.microsoft.com/office/drawing/2014/main" id="{EE715FAA-50DE-46E0-9C8B-C06BB5B379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E211A3-8F22-482A-B60F-857B72C18DD3}"/>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81011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EF437-FC69-49D2-8319-6CBE0CA213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3EA035-28D2-42B4-B27C-86526BB7A5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6886D9-0432-46DF-A875-8686F99BBC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22A555-E0FC-4FAD-8953-1683437BF6F1}"/>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6" name="Footer Placeholder 5">
            <a:extLst>
              <a:ext uri="{FF2B5EF4-FFF2-40B4-BE49-F238E27FC236}">
                <a16:creationId xmlns:a16="http://schemas.microsoft.com/office/drawing/2014/main" id="{73963045-5432-428F-8248-E625ED2DB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48E331-AFFA-4315-B2E9-9A2856841AC2}"/>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518837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4E008-981F-48B9-8DB7-014B1A9F5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5D7F284-4D65-4882-9D5F-BE60EEB8F0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47FDC0-DF60-4A11-9D7C-DDAACF8447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79887F-633D-4233-98CE-082B1A33EB33}"/>
              </a:ext>
            </a:extLst>
          </p:cNvPr>
          <p:cNvSpPr>
            <a:spLocks noGrp="1"/>
          </p:cNvSpPr>
          <p:nvPr>
            <p:ph type="dt" sz="half" idx="10"/>
          </p:nvPr>
        </p:nvSpPr>
        <p:spPr/>
        <p:txBody>
          <a:bodyPr/>
          <a:lstStyle/>
          <a:p>
            <a:fld id="{68B93C8A-AC7B-40B1-8645-EC8D9FBBD9D8}" type="datetimeFigureOut">
              <a:rPr lang="en-US" smtClean="0"/>
              <a:t>2/2/2026</a:t>
            </a:fld>
            <a:endParaRPr lang="en-US"/>
          </a:p>
        </p:txBody>
      </p:sp>
      <p:sp>
        <p:nvSpPr>
          <p:cNvPr id="6" name="Footer Placeholder 5">
            <a:extLst>
              <a:ext uri="{FF2B5EF4-FFF2-40B4-BE49-F238E27FC236}">
                <a16:creationId xmlns:a16="http://schemas.microsoft.com/office/drawing/2014/main" id="{8E06DD71-DAB7-47C5-9C70-17295BF55C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121F84-8FF9-44ED-BBBA-16DC5CAED2D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327700134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8ED27C-31B4-4993-BF7D-FCC29EBD2C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3C1DED-8EF2-422D-BDB2-E9C9FAAD72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59F11E-4AD6-4667-A375-F7A480120E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B93C8A-AC7B-40B1-8645-EC8D9FBBD9D8}" type="datetimeFigureOut">
              <a:rPr lang="en-US" smtClean="0"/>
              <a:t>2/2/2026</a:t>
            </a:fld>
            <a:endParaRPr lang="en-US"/>
          </a:p>
        </p:txBody>
      </p:sp>
      <p:sp>
        <p:nvSpPr>
          <p:cNvPr id="5" name="Footer Placeholder 4">
            <a:extLst>
              <a:ext uri="{FF2B5EF4-FFF2-40B4-BE49-F238E27FC236}">
                <a16:creationId xmlns:a16="http://schemas.microsoft.com/office/drawing/2014/main" id="{AC28A74A-62AC-4EAB-B8DE-272428AA4F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F197801-1A95-4454-AB4C-DE0787390C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2030574435"/>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632947566"/>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3D338-CF0F-F30C-1C68-33931EBB37E8}"/>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2FADCC8-20CD-D8CC-7D89-831C28DC48BF}"/>
              </a:ex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sym typeface="Arial"/>
            </a:endParaRPr>
          </a:p>
        </p:txBody>
      </p:sp>
      <p:cxnSp>
        <p:nvCxnSpPr>
          <p:cNvPr id="11" name="Straight Connector 10">
            <a:extLst>
              <a:ext uri="{FF2B5EF4-FFF2-40B4-BE49-F238E27FC236}">
                <a16:creationId xmlns:a16="http://schemas.microsoft.com/office/drawing/2014/main" id="{C6CB6078-601F-8A62-D7F5-C2D068B36024}"/>
              </a:ex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id="{969FA5BE-CCDE-D664-170A-323612538BD6}"/>
              </a:ext>
            </a:extLst>
          </p:cNvPr>
          <p:cNvSpPr txBox="1">
            <a:spLocks noGrp="1"/>
          </p:cNvSpPr>
          <p:nvPr>
            <p:ph type="title" idx="4294967295"/>
          </p:nvPr>
        </p:nvSpPr>
        <p:spPr>
          <a:xfrm>
            <a:off x="1524000" y="2244322"/>
            <a:ext cx="9144000"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a:lnSpc>
                <a:spcPct val="100000"/>
              </a:lnSpc>
              <a:spcBef>
                <a:spcPts val="0"/>
              </a:spcBef>
              <a:buClr>
                <a:srgbClr val="000000"/>
              </a:buClr>
              <a:buSzPts val="6000"/>
              <a:defRPr/>
            </a:pPr>
            <a:r>
              <a:rPr lang="en-US" sz="5400" dirty="0">
                <a:solidFill>
                  <a:prstClr val="black"/>
                </a:solidFill>
                <a:latin typeface="Century Gothic" panose="020B0502020202020204" pitchFamily="34" charset="0"/>
                <a:cs typeface="Times New Roman" panose="02020603050405020304" pitchFamily="18" charset="0"/>
              </a:rPr>
              <a:t>Keynesian Policy and the Keynesian Perspective on Market Forces</a:t>
            </a:r>
            <a:endParaRPr lang="en-US" sz="1600" dirty="0">
              <a:solidFill>
                <a:prstClr val="black"/>
              </a:solidFill>
              <a:latin typeface="Century Gothic" panose="020B0502020202020204" pitchFamily="34" charset="0"/>
            </a:endParaRPr>
          </a:p>
        </p:txBody>
      </p:sp>
      <p:cxnSp>
        <p:nvCxnSpPr>
          <p:cNvPr id="14" name="Straight Connector 13">
            <a:extLst>
              <a:ext uri="{FF2B5EF4-FFF2-40B4-BE49-F238E27FC236}">
                <a16:creationId xmlns:a16="http://schemas.microsoft.com/office/drawing/2014/main" id="{13AB2ADE-5FA6-3CD6-D8CA-9CE878937528}"/>
              </a:ext>
              <a:ext uri="{C183D7F6-B498-43B3-948B-1728B52AA6E4}">
                <adec:decorative xmlns:adec="http://schemas.microsoft.com/office/drawing/2017/decorative" val="1"/>
              </a:ext>
            </a:extLst>
          </p:cNvPr>
          <p:cNvCxnSpPr/>
          <p:nvPr/>
        </p:nvCxnSpPr>
        <p:spPr>
          <a:xfrm>
            <a:off x="3071447" y="49825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A3A8638B-5356-09CE-E1D6-237DF443BECA}"/>
              </a:ext>
            </a:extLst>
          </p:cNvPr>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Arial"/>
                <a:sym typeface="Arial"/>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Arial"/>
                <a:sym typeface="Arial"/>
              </a:rPr>
              <a:t> LEARNING</a:t>
            </a:r>
          </a:p>
        </p:txBody>
      </p:sp>
    </p:spTree>
    <p:extLst>
      <p:ext uri="{BB962C8B-B14F-4D97-AF65-F5344CB8AC3E}">
        <p14:creationId xmlns:p14="http://schemas.microsoft.com/office/powerpoint/2010/main" val="3036313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4" name="Title 25">
            <a:extLst>
              <a:ext uri="{FF2B5EF4-FFF2-40B4-BE49-F238E27FC236}">
                <a16:creationId xmlns:a16="http://schemas.microsoft.com/office/drawing/2014/main" id="{DBC53499-E15F-F2B9-13E9-BF20FC93DB6B}"/>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sym typeface="Arial"/>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sym typeface="Arial"/>
            </a:endParaRPr>
          </a:p>
        </p:txBody>
      </p:sp>
      <p:cxnSp>
        <p:nvCxnSpPr>
          <p:cNvPr id="5" name="Straight Connector 4">
            <a:extLst>
              <a:ext uri="{FF2B5EF4-FFF2-40B4-BE49-F238E27FC236}">
                <a16:creationId xmlns:a16="http://schemas.microsoft.com/office/drawing/2014/main" id="{A83DCF22-E90E-C6AF-92E8-1926928C2D17}"/>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5669966-B0FB-46A0-8537-418FAAA11439}"/>
              </a:ext>
              <a:ext uri="{C183D7F6-B498-43B3-948B-1728B52AA6E4}">
                <adec:decorative xmlns:adec="http://schemas.microsoft.com/office/drawing/2017/decorative" val="1"/>
              </a:ext>
            </a:extLst>
          </p:cNvPr>
          <p:cNvSpPr/>
          <p:nvPr/>
        </p:nvSpPr>
        <p:spPr>
          <a:xfrm>
            <a:off x="1881188" y="1457696"/>
            <a:ext cx="8429626" cy="2900296"/>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3" name="TextBox 2">
            <a:extLst>
              <a:ext uri="{FF2B5EF4-FFF2-40B4-BE49-F238E27FC236}">
                <a16:creationId xmlns:a16="http://schemas.microsoft.com/office/drawing/2014/main" id="{F755C7DE-2729-4F5C-86E0-DCD46FD9A494}"/>
              </a:ext>
            </a:extLst>
          </p:cNvPr>
          <p:cNvSpPr txBox="1"/>
          <p:nvPr/>
        </p:nvSpPr>
        <p:spPr>
          <a:xfrm>
            <a:off x="2100775" y="1690062"/>
            <a:ext cx="7990449" cy="2554545"/>
          </a:xfrm>
          <a:prstGeom prst="rect">
            <a:avLst/>
          </a:prstGeom>
          <a:noFill/>
          <a:ln>
            <a:solidFill>
              <a:srgbClr val="627981"/>
            </a:solidFill>
          </a:ln>
        </p:spPr>
        <p:txBody>
          <a:bodyPr wrap="square" rtlCol="0">
            <a:spAutoFit/>
          </a:bodyPr>
          <a:lstStyle/>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a:ea typeface="Calibri"/>
                <a:cs typeface="Calibri"/>
                <a:sym typeface="Calibri"/>
              </a:rPr>
              <a:t>The Keynesian solution to a recession is expansionary fiscal policy enacted by the government.</a:t>
            </a:r>
          </a:p>
          <a:p>
            <a:pPr marL="88900" marR="0" lvl="0" indent="0" algn="l" defTabSz="914400" rtl="0" eaLnBrk="1" fontAlgn="auto" latinLnBrk="0" hangingPunct="1">
              <a:lnSpc>
                <a:spcPct val="100000"/>
              </a:lnSpc>
              <a:spcBef>
                <a:spcPts val="0"/>
              </a:spcBef>
              <a:spcAft>
                <a:spcPts val="0"/>
              </a:spcAft>
              <a:buClr>
                <a:prstClr val="white"/>
              </a:buClr>
              <a:buSzPts val="2200"/>
              <a:buFont typeface="Arial"/>
              <a:buNone/>
              <a:tabLst/>
              <a:defRPr/>
            </a:pPr>
            <a:endParaRPr kumimoji="0" lang="en-US" sz="2000" b="0" i="0" u="none" strike="noStrike" kern="120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0" cap="none" spc="0" normalizeH="0" baseline="0" noProof="0" dirty="0">
                <a:ln>
                  <a:noFill/>
                </a:ln>
                <a:solidFill>
                  <a:prstClr val="white"/>
                </a:solidFill>
                <a:effectLst/>
                <a:uLnTx/>
                <a:uFillTx/>
                <a:latin typeface="Calibri"/>
                <a:ea typeface="Calibri"/>
                <a:cs typeface="Calibri"/>
                <a:sym typeface="Calibri"/>
              </a:rPr>
              <a:t>The </a:t>
            </a:r>
            <a:r>
              <a:rPr kumimoji="0" lang="en-US" sz="2000" b="0" i="0" u="none" strike="noStrike" kern="1200" cap="none" spc="0" normalizeH="0" baseline="0" noProof="0" dirty="0">
                <a:ln>
                  <a:noFill/>
                </a:ln>
                <a:solidFill>
                  <a:prstClr val="white"/>
                </a:solidFill>
                <a:effectLst/>
                <a:uLnTx/>
                <a:uFillTx/>
                <a:latin typeface="Calibri"/>
                <a:ea typeface="Calibri"/>
                <a:cs typeface="Calibri"/>
                <a:sym typeface="Calibri"/>
              </a:rPr>
              <a:t>Keynesian </a:t>
            </a:r>
            <a:r>
              <a:rPr kumimoji="0" lang="en-US" sz="2000" b="0" i="0" u="none" strike="noStrike" kern="0" cap="none" spc="0" normalizeH="0" baseline="0" noProof="0" dirty="0">
                <a:ln>
                  <a:noFill/>
                </a:ln>
                <a:solidFill>
                  <a:prstClr val="white"/>
                </a:solidFill>
                <a:effectLst/>
                <a:uLnTx/>
                <a:uFillTx/>
                <a:latin typeface="Calibri"/>
                <a:ea typeface="Calibri"/>
                <a:cs typeface="Calibri"/>
                <a:sym typeface="Calibri"/>
              </a:rPr>
              <a:t>solution to inflationary pressures brought about by the economy operating above potential GDP is contractionary fiscal policy.</a:t>
            </a:r>
          </a:p>
          <a:p>
            <a:pPr marL="88900" marR="0" lvl="0" indent="0" algn="l" defTabSz="914400" rtl="0" eaLnBrk="1" fontAlgn="auto" latinLnBrk="0" hangingPunct="1">
              <a:lnSpc>
                <a:spcPct val="100000"/>
              </a:lnSpc>
              <a:spcBef>
                <a:spcPts val="0"/>
              </a:spcBef>
              <a:spcAft>
                <a:spcPts val="0"/>
              </a:spcAft>
              <a:buClr>
                <a:prstClr val="white"/>
              </a:buClr>
              <a:buSzPts val="2200"/>
              <a:buFont typeface="Arial"/>
              <a:buNone/>
              <a:tabLst/>
              <a:defRPr/>
            </a:pPr>
            <a:endParaRPr kumimoji="0" lang="en-US" sz="20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a:ea typeface="+mn-ea"/>
                <a:cs typeface="Calibri"/>
                <a:sym typeface="Arial"/>
              </a:rPr>
              <a:t>The full extent of the government’s role in the economy is a subject of debate.</a:t>
            </a:r>
          </a:p>
        </p:txBody>
      </p:sp>
    </p:spTree>
    <p:extLst>
      <p:ext uri="{BB962C8B-B14F-4D97-AF65-F5344CB8AC3E}">
        <p14:creationId xmlns:p14="http://schemas.microsoft.com/office/powerpoint/2010/main" val="1431383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053437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sym typeface="Arial"/>
              </a:rPr>
              <a:t>Introduction</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sym typeface="Arial"/>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black-and-white photograph of John Maynard Keynes.">
            <a:extLst>
              <a:ext uri="{FF2B5EF4-FFF2-40B4-BE49-F238E27FC236}">
                <a16:creationId xmlns:a16="http://schemas.microsoft.com/office/drawing/2014/main" id="{50D0B83B-D5B8-49DF-A580-01CF7EDD74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8435" y="1383374"/>
            <a:ext cx="2995129" cy="3594155"/>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descr="Keynesian policy argues that economic fluctuations can be controlled by appropriate government responses."/>
          <p:cNvGrpSpPr/>
          <p:nvPr/>
        </p:nvGrpSpPr>
        <p:grpSpPr>
          <a:xfrm>
            <a:off x="2066922" y="5310140"/>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Keynesian policy argues that economic fluctuations can be controlled by appropriate government responses.</a:t>
              </a:r>
            </a:p>
          </p:txBody>
        </p:sp>
      </p:grpSp>
    </p:spTree>
    <p:extLst>
      <p:ext uri="{BB962C8B-B14F-4D97-AF65-F5344CB8AC3E}">
        <p14:creationId xmlns:p14="http://schemas.microsoft.com/office/powerpoint/2010/main" val="2722438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sym typeface="Arial"/>
              </a:rPr>
              <a:t>Keynesian Solutions</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sym typeface="Arial"/>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Keynesian macroeconomics argues that the solution to a recession is expansionary fiscal policy, such as tax cuts that stimulate consumption and investment or direct increases in government spending that would shift the AD curve to the right."/>
          <p:cNvGrpSpPr/>
          <p:nvPr/>
        </p:nvGrpSpPr>
        <p:grpSpPr>
          <a:xfrm>
            <a:off x="2066922" y="1580912"/>
            <a:ext cx="8058154" cy="1389663"/>
            <a:chOff x="542923" y="1736761"/>
            <a:chExt cx="8058154" cy="1389663"/>
          </a:xfrm>
          <a:solidFill>
            <a:srgbClr val="627981"/>
          </a:solidFill>
        </p:grpSpPr>
        <p:sp>
          <p:nvSpPr>
            <p:cNvPr id="9" name="Rectangle 8"/>
            <p:cNvSpPr/>
            <p:nvPr/>
          </p:nvSpPr>
          <p:spPr>
            <a:xfrm>
              <a:off x="542923" y="1736761"/>
              <a:ext cx="8058154" cy="13896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10" name="TextBox 9"/>
            <p:cNvSpPr txBox="1"/>
            <p:nvPr/>
          </p:nvSpPr>
          <p:spPr>
            <a:xfrm>
              <a:off x="542923" y="1802985"/>
              <a:ext cx="7903929"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Keynesian macroeconomics argues that the solution to a recession is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Arial"/>
                  <a:sym typeface="Arial"/>
                </a:rPr>
                <a:t>expansionary fiscal policy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such as tax cuts that stimulate consumption and investment or direct increases in government spending that would shift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curve to the right.</a:t>
              </a:r>
            </a:p>
          </p:txBody>
        </p:sp>
      </p:grpSp>
      <p:grpSp>
        <p:nvGrpSpPr>
          <p:cNvPr id="23" name="Group 22" descr="Keynes stated that the government should preferably spend money on things like housing, roads, and other amenities."/>
          <p:cNvGrpSpPr/>
          <p:nvPr/>
        </p:nvGrpSpPr>
        <p:grpSpPr>
          <a:xfrm>
            <a:off x="2066923" y="3051307"/>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25" name="TextBox 24"/>
            <p:cNvSpPr txBox="1"/>
            <p:nvPr/>
          </p:nvSpPr>
          <p:spPr>
            <a:xfrm>
              <a:off x="558421" y="1767420"/>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Keynes stated that the government should preferably spend money on things like housing, roads, and other amenities. </a:t>
              </a:r>
            </a:p>
          </p:txBody>
        </p:sp>
      </p:grpSp>
      <p:grpSp>
        <p:nvGrpSpPr>
          <p:cNvPr id="15" name="Group 14" descr="A depression should not be a time to argue about the specifics of government spending programs, but rather a time to pump up AD enough to lift the economy to potential GDP.">
            <a:extLst>
              <a:ext uri="{FF2B5EF4-FFF2-40B4-BE49-F238E27FC236}">
                <a16:creationId xmlns:a16="http://schemas.microsoft.com/office/drawing/2014/main" id="{ED8D22F9-2E1C-496D-B3E7-F01441966AA3}"/>
              </a:ext>
            </a:extLst>
          </p:cNvPr>
          <p:cNvGrpSpPr/>
          <p:nvPr/>
        </p:nvGrpSpPr>
        <p:grpSpPr>
          <a:xfrm>
            <a:off x="2066922" y="3938974"/>
            <a:ext cx="8058154" cy="1051906"/>
            <a:chOff x="542923" y="1736761"/>
            <a:chExt cx="8058154" cy="1051906"/>
          </a:xfrm>
          <a:solidFill>
            <a:srgbClr val="627981"/>
          </a:solidFill>
        </p:grpSpPr>
        <p:sp>
          <p:nvSpPr>
            <p:cNvPr id="16" name="Rectangle 15">
              <a:extLst>
                <a:ext uri="{FF2B5EF4-FFF2-40B4-BE49-F238E27FC236}">
                  <a16:creationId xmlns:a16="http://schemas.microsoft.com/office/drawing/2014/main" id="{9EB5BE34-1E3A-4EBB-86FE-56DF916A9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17" name="TextBox 16">
              <a:extLst>
                <a:ext uri="{FF2B5EF4-FFF2-40B4-BE49-F238E27FC236}">
                  <a16:creationId xmlns:a16="http://schemas.microsoft.com/office/drawing/2014/main" id="{BAB78153-41E3-4DCA-9A58-BDC80C635DC9}"/>
                </a:ext>
              </a:extLst>
            </p:cNvPr>
            <p:cNvSpPr txBox="1"/>
            <p:nvPr/>
          </p:nvSpPr>
          <p:spPr>
            <a:xfrm>
              <a:off x="542923" y="1773004"/>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A depression should not be a time to argue about the specifics of government spending programs, but rather a time to pump up AD enough to lift the economy to potential GDP.</a:t>
              </a:r>
            </a:p>
          </p:txBody>
        </p:sp>
      </p:grpSp>
    </p:spTree>
    <p:extLst>
      <p:ext uri="{BB962C8B-B14F-4D97-AF65-F5344CB8AC3E}">
        <p14:creationId xmlns:p14="http://schemas.microsoft.com/office/powerpoint/2010/main" val="2550499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sym typeface="Arial"/>
              </a:rPr>
              <a:t>Keynesian Solutions</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sym typeface="Arial"/>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en the economy is operating above potential GDP, contractionary fiscal policy should be implemented."/>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When the economy is operating above potential GDP,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Arial"/>
                  <a:sym typeface="Arial"/>
                </a:rPr>
                <a:t>contractionary fiscal policy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should be implemented.</a:t>
              </a:r>
            </a:p>
          </p:txBody>
        </p:sp>
      </p:grpSp>
      <p:grpSp>
        <p:nvGrpSpPr>
          <p:cNvPr id="20" name="Group 19" descr="The result is downward pressure on the price level, mitigating potential inflation, and very little reduction in output."/>
          <p:cNvGrpSpPr/>
          <p:nvPr/>
        </p:nvGrpSpPr>
        <p:grpSpPr>
          <a:xfrm>
            <a:off x="2066922" y="2456630"/>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22" name="TextBox 21"/>
            <p:cNvSpPr txBox="1"/>
            <p:nvPr/>
          </p:nvSpPr>
          <p:spPr>
            <a:xfrm>
              <a:off x="558421" y="1795588"/>
              <a:ext cx="7776575"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The result is downward pressure on the price level, mitigating potential inflation, and very little reduction in output.</a:t>
              </a:r>
            </a:p>
          </p:txBody>
        </p:sp>
      </p:grpSp>
      <p:grpSp>
        <p:nvGrpSpPr>
          <p:cNvPr id="23" name="Group 22" descr="Too little AD brings unemployment, while too much AD brings inflationary pressures."/>
          <p:cNvGrpSpPr/>
          <p:nvPr/>
        </p:nvGrpSpPr>
        <p:grpSpPr>
          <a:xfrm>
            <a:off x="2066922" y="333115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25" name="TextBox 24"/>
            <p:cNvSpPr txBox="1"/>
            <p:nvPr/>
          </p:nvSpPr>
          <p:spPr>
            <a:xfrm>
              <a:off x="558421" y="1767420"/>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Too little AD brings unemployment, while too much AD brings inflationary pressures.</a:t>
              </a:r>
            </a:p>
          </p:txBody>
        </p:sp>
      </p:grpSp>
    </p:spTree>
    <p:extLst>
      <p:ext uri="{BB962C8B-B14F-4D97-AF65-F5344CB8AC3E}">
        <p14:creationId xmlns:p14="http://schemas.microsoft.com/office/powerpoint/2010/main" val="642900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sym typeface="Arial"/>
              </a:rPr>
              <a:t>Keynesian Solutions</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sym typeface="Arial"/>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graph of Keynesian responses to recession and inflation.">
            <a:extLst>
              <a:ext uri="{FF2B5EF4-FFF2-40B4-BE49-F238E27FC236}">
                <a16:creationId xmlns:a16="http://schemas.microsoft.com/office/drawing/2014/main" id="{E15A85B4-E282-4247-8AAD-5E34C4553586}"/>
              </a:ext>
            </a:extLst>
          </p:cNvPr>
          <p:cNvPicPr>
            <a:picLocks noChangeAspect="1"/>
          </p:cNvPicPr>
          <p:nvPr/>
        </p:nvPicPr>
        <p:blipFill>
          <a:blip r:embed="rId3"/>
          <a:stretch>
            <a:fillRect/>
          </a:stretch>
        </p:blipFill>
        <p:spPr>
          <a:xfrm>
            <a:off x="1567216" y="1383374"/>
            <a:ext cx="5128832" cy="5224630"/>
          </a:xfrm>
          <a:prstGeom prst="rect">
            <a:avLst/>
          </a:prstGeom>
        </p:spPr>
      </p:pic>
      <p:grpSp>
        <p:nvGrpSpPr>
          <p:cNvPr id="8" name="Group 7" descr="If an economy is in recession, with equilibrium at E r, the Keynesian response would be to enact policies that shift AD to the right, from AD r toward AD f. &#10;&#10;If an economy is experiencing inflationary pressures, with equilibrium at E i, the Keynesian response would be to enact policies that shift AD to the left, from AD i toward AD f."/>
          <p:cNvGrpSpPr/>
          <p:nvPr/>
        </p:nvGrpSpPr>
        <p:grpSpPr>
          <a:xfrm>
            <a:off x="7001041" y="1805742"/>
            <a:ext cx="3666961" cy="3867069"/>
            <a:chOff x="542923" y="1736761"/>
            <a:chExt cx="8058154" cy="1044284"/>
          </a:xfrm>
          <a:solidFill>
            <a:srgbClr val="627981"/>
          </a:solidFill>
        </p:grpSpPr>
        <p:sp>
          <p:nvSpPr>
            <p:cNvPr id="9" name="Rectangle 8"/>
            <p:cNvSpPr/>
            <p:nvPr/>
          </p:nvSpPr>
          <p:spPr>
            <a:xfrm>
              <a:off x="542923" y="1736761"/>
              <a:ext cx="8058154" cy="10442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10" name="TextBox 9"/>
            <p:cNvSpPr txBox="1"/>
            <p:nvPr/>
          </p:nvSpPr>
          <p:spPr>
            <a:xfrm>
              <a:off x="793504" y="1758747"/>
              <a:ext cx="7807571" cy="1022298"/>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If an economy is in recession, with equilibrium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E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Arial"/>
                  <a:sym typeface="Arial"/>
                </a:rPr>
                <a:t>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the Keynesian response would be to enact policies that shift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to the right, from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AD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Arial"/>
                  <a:sym typeface="Arial"/>
                </a:rPr>
                <a:t>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toward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AD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Arial"/>
                  <a:sym typeface="Arial"/>
                </a:rPr>
                <a:t>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If an economy is experiencing inflationary pressures, with equilibrium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E </a:t>
              </a:r>
              <a:r>
                <a:rPr kumimoji="0" lang="en-US" sz="2000" b="0" i="0" u="none" strike="noStrike" kern="1200" cap="none" spc="0" normalizeH="0" baseline="-25000" noProof="0" dirty="0" err="1">
                  <a:ln>
                    <a:noFill/>
                  </a:ln>
                  <a:solidFill>
                    <a:prstClr val="white"/>
                  </a:solidFill>
                  <a:effectLst/>
                  <a:uLnTx/>
                  <a:uFillTx/>
                  <a:latin typeface="Calibri" panose="020F0502020204030204"/>
                  <a:ea typeface="+mn-ea"/>
                  <a:cs typeface="Arial"/>
                  <a:sym typeface="Arial"/>
                </a:rPr>
                <a:t>i</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the Keynesian response would be to enact policies that shift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to the left, from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AD </a:t>
              </a:r>
              <a:r>
                <a:rPr kumimoji="0" lang="en-US" sz="2000" b="0" i="0" u="none" strike="noStrike" kern="1200" cap="none" spc="0" normalizeH="0" baseline="-25000" noProof="0" dirty="0" err="1">
                  <a:ln>
                    <a:noFill/>
                  </a:ln>
                  <a:solidFill>
                    <a:prstClr val="white"/>
                  </a:solidFill>
                  <a:effectLst/>
                  <a:uLnTx/>
                  <a:uFillTx/>
                  <a:latin typeface="Calibri" panose="020F0502020204030204"/>
                  <a:ea typeface="+mn-ea"/>
                  <a:cs typeface="Arial"/>
                  <a:sym typeface="Arial"/>
                </a:rPr>
                <a:t>i</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 toward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AD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Arial"/>
                  <a:sym typeface="Arial"/>
                </a:rPr>
                <a:t>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a:t>
              </a:r>
            </a:p>
          </p:txBody>
        </p:sp>
      </p:grpSp>
    </p:spTree>
    <p:extLst>
      <p:ext uri="{BB962C8B-B14F-4D97-AF65-F5344CB8AC3E}">
        <p14:creationId xmlns:p14="http://schemas.microsoft.com/office/powerpoint/2010/main" val="2990927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sym typeface="Arial"/>
              </a:rPr>
              <a:t>The Keynesian Perspective on Market Forces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ver since the birth of Keynesian economics in the 1930s, controversy has simmered regarding the role of the government in the economy."/>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Ever since the birth of Keynesian economics in the 1930s, controversy has simmered regarding the role of the government in the economy.</a:t>
              </a:r>
            </a:p>
          </p:txBody>
        </p:sp>
      </p:grpSp>
      <p:grpSp>
        <p:nvGrpSpPr>
          <p:cNvPr id="20" name="Group 19" descr="After the Great Depression, many people became more aware of vulnerabilities within the market-oriented economic system."/>
          <p:cNvGrpSpPr/>
          <p:nvPr/>
        </p:nvGrpSpPr>
        <p:grpSpPr>
          <a:xfrm>
            <a:off x="2066922" y="246199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22" name="TextBox 21"/>
            <p:cNvSpPr txBox="1"/>
            <p:nvPr/>
          </p:nvSpPr>
          <p:spPr>
            <a:xfrm>
              <a:off x="558421" y="1795588"/>
              <a:ext cx="7776575"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After the Great Depression, many people became more aware of vulnerabilities within the market-oriented economic system.</a:t>
              </a:r>
            </a:p>
          </p:txBody>
        </p:sp>
      </p:grpSp>
      <p:grpSp>
        <p:nvGrpSpPr>
          <p:cNvPr id="23" name="Group 22" descr="Some supporters of Keynesian economics advocated a high degree of government planning in all parts of the economy."/>
          <p:cNvGrpSpPr/>
          <p:nvPr/>
        </p:nvGrpSpPr>
        <p:grpSpPr>
          <a:xfrm>
            <a:off x="2066922" y="3343082"/>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25" name="TextBox 24"/>
            <p:cNvSpPr txBox="1"/>
            <p:nvPr/>
          </p:nvSpPr>
          <p:spPr>
            <a:xfrm>
              <a:off x="558421" y="1767420"/>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Some supporters of Keynesian economics advocated a high degree of government planning in all parts of the economy.</a:t>
              </a:r>
            </a:p>
          </p:txBody>
        </p:sp>
      </p:grpSp>
      <p:grpSp>
        <p:nvGrpSpPr>
          <p:cNvPr id="15" name="Group 14" descr="Keynes believed that government should ensure overall levels of AD that are sufficient for an economy to reach full employment.">
            <a:extLst>
              <a:ext uri="{FF2B5EF4-FFF2-40B4-BE49-F238E27FC236}">
                <a16:creationId xmlns:a16="http://schemas.microsoft.com/office/drawing/2014/main" id="{D227CA4B-344C-4E70-AC95-36F0FA80FAE3}"/>
              </a:ext>
            </a:extLst>
          </p:cNvPr>
          <p:cNvGrpSpPr/>
          <p:nvPr/>
        </p:nvGrpSpPr>
        <p:grpSpPr>
          <a:xfrm>
            <a:off x="2066922" y="4224167"/>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C15746A-9601-439A-AEEB-015D8F1BAF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17" name="TextBox 16">
              <a:extLst>
                <a:ext uri="{FF2B5EF4-FFF2-40B4-BE49-F238E27FC236}">
                  <a16:creationId xmlns:a16="http://schemas.microsoft.com/office/drawing/2014/main" id="{EBA71912-D4D3-472C-AC76-D166C3325C8C}"/>
                </a:ext>
              </a:extLst>
            </p:cNvPr>
            <p:cNvSpPr txBox="1"/>
            <p:nvPr/>
          </p:nvSpPr>
          <p:spPr>
            <a:xfrm>
              <a:off x="558421" y="1767420"/>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Keynes believed that government should ensure overall levels of AD that are sufficient for an economy to reach full employment.</a:t>
              </a:r>
            </a:p>
          </p:txBody>
        </p:sp>
      </p:grpSp>
      <p:grpSp>
        <p:nvGrpSpPr>
          <p:cNvPr id="18" name="Group 17" descr="This task does not imply that the government should attempt to set prices and wages throughout the economy, nor take over and manage large corporations or entire industries directly.">
            <a:extLst>
              <a:ext uri="{FF2B5EF4-FFF2-40B4-BE49-F238E27FC236}">
                <a16:creationId xmlns:a16="http://schemas.microsoft.com/office/drawing/2014/main" id="{48BB06BD-A044-4F36-92A2-E245489605A2}"/>
              </a:ext>
            </a:extLst>
          </p:cNvPr>
          <p:cNvGrpSpPr/>
          <p:nvPr/>
        </p:nvGrpSpPr>
        <p:grpSpPr>
          <a:xfrm>
            <a:off x="2066922" y="5120750"/>
            <a:ext cx="8058154" cy="1046322"/>
            <a:chOff x="542923" y="1736761"/>
            <a:chExt cx="8058154" cy="1046322"/>
          </a:xfrm>
          <a:solidFill>
            <a:srgbClr val="627981"/>
          </a:solidFill>
        </p:grpSpPr>
        <p:sp>
          <p:nvSpPr>
            <p:cNvPr id="19" name="Rectangle 18">
              <a:extLst>
                <a:ext uri="{FF2B5EF4-FFF2-40B4-BE49-F238E27FC236}">
                  <a16:creationId xmlns:a16="http://schemas.microsoft.com/office/drawing/2014/main" id="{DA6BCFD9-484A-4363-8325-9DEBCEC3A8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27" name="TextBox 26">
              <a:extLst>
                <a:ext uri="{FF2B5EF4-FFF2-40B4-BE49-F238E27FC236}">
                  <a16:creationId xmlns:a16="http://schemas.microsoft.com/office/drawing/2014/main" id="{7B7789FD-6B13-4999-8DA1-E0B1BE1B6E2B}"/>
                </a:ext>
              </a:extLst>
            </p:cNvPr>
            <p:cNvSpPr txBox="1"/>
            <p:nvPr/>
          </p:nvSpPr>
          <p:spPr>
            <a:xfrm>
              <a:off x="542923" y="1767420"/>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This task does not imply that the government should attempt to set prices and wages throughout the economy, nor take over and manage large corporations or entire industries directly.</a:t>
              </a:r>
            </a:p>
          </p:txBody>
        </p:sp>
      </p:grpSp>
    </p:spTree>
    <p:extLst>
      <p:ext uri="{BB962C8B-B14F-4D97-AF65-F5344CB8AC3E}">
        <p14:creationId xmlns:p14="http://schemas.microsoft.com/office/powerpoint/2010/main" val="776120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sym typeface="Arial"/>
              </a:rPr>
              <a:t>Practical Questions about Keynesian Policy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Can government economists accurately identify potential GDP?"/>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10" name="TextBox 9"/>
            <p:cNvSpPr txBox="1"/>
            <p:nvPr/>
          </p:nvSpPr>
          <p:spPr>
            <a:xfrm>
              <a:off x="558421" y="1948144"/>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Can government economists accurately identify potential GDP?</a:t>
              </a:r>
            </a:p>
          </p:txBody>
        </p:sp>
      </p:grpSp>
      <p:grpSp>
        <p:nvGrpSpPr>
          <p:cNvPr id="20" name="Group 19" descr="Is an increase in AD better achieved by a tax cut or an increase in government spending?"/>
          <p:cNvGrpSpPr/>
          <p:nvPr/>
        </p:nvGrpSpPr>
        <p:grpSpPr>
          <a:xfrm>
            <a:off x="2066922" y="246199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22" name="TextBox 21"/>
            <p:cNvSpPr txBox="1"/>
            <p:nvPr/>
          </p:nvSpPr>
          <p:spPr>
            <a:xfrm>
              <a:off x="558421" y="1795588"/>
              <a:ext cx="7776575"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Is an increase in AD better achieved by a tax cut or an increase in government spending?</a:t>
              </a:r>
            </a:p>
          </p:txBody>
        </p:sp>
      </p:grpSp>
      <p:grpSp>
        <p:nvGrpSpPr>
          <p:cNvPr id="23" name="Group 22" descr="Given the inevitable delays and uncertainties as the government makes policies into law, is it reasonable to expect that the government can implement Keynesian economics?"/>
          <p:cNvGrpSpPr/>
          <p:nvPr/>
        </p:nvGrpSpPr>
        <p:grpSpPr>
          <a:xfrm>
            <a:off x="2066922" y="3343082"/>
            <a:ext cx="8058154" cy="1046322"/>
            <a:chOff x="542923" y="1736761"/>
            <a:chExt cx="8058154" cy="1046322"/>
          </a:xfrm>
          <a:solidFill>
            <a:srgbClr val="627981"/>
          </a:solidFill>
        </p:grpSpPr>
        <p:sp>
          <p:nvSpPr>
            <p:cNvPr id="24" name="Rectangle 23"/>
            <p:cNvSpPr/>
            <p:nvPr/>
          </p:nvSpPr>
          <p:spPr>
            <a:xfrm>
              <a:off x="542923" y="1736761"/>
              <a:ext cx="8058154" cy="10463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25" name="TextBox 24"/>
            <p:cNvSpPr txBox="1"/>
            <p:nvPr/>
          </p:nvSpPr>
          <p:spPr>
            <a:xfrm>
              <a:off x="573919" y="1767420"/>
              <a:ext cx="8027158"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Given the inevitable delays and uncertainties as the government makes policies into law, is it reasonable to expect that the government can implement Keynesian economics?</a:t>
              </a:r>
            </a:p>
          </p:txBody>
        </p:sp>
      </p:grpSp>
      <p:grpSp>
        <p:nvGrpSpPr>
          <p:cNvPr id="15" name="Group 14" descr="Is fixing a recession as simple as pumping up aggregate demand?">
            <a:extLst>
              <a:ext uri="{FF2B5EF4-FFF2-40B4-BE49-F238E27FC236}">
                <a16:creationId xmlns:a16="http://schemas.microsoft.com/office/drawing/2014/main" id="{D227CA4B-344C-4E70-AC95-36F0FA80FAE3}"/>
              </a:ext>
            </a:extLst>
          </p:cNvPr>
          <p:cNvGrpSpPr/>
          <p:nvPr/>
        </p:nvGrpSpPr>
        <p:grpSpPr>
          <a:xfrm>
            <a:off x="2066922" y="4470153"/>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C15746A-9601-439A-AEEB-015D8F1BAF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sym typeface="Arial"/>
              </a:endParaRPr>
            </a:p>
          </p:txBody>
        </p:sp>
        <p:sp>
          <p:nvSpPr>
            <p:cNvPr id="17" name="TextBox 16">
              <a:extLst>
                <a:ext uri="{FF2B5EF4-FFF2-40B4-BE49-F238E27FC236}">
                  <a16:creationId xmlns:a16="http://schemas.microsoft.com/office/drawing/2014/main" id="{EBA71912-D4D3-472C-AC76-D166C3325C8C}"/>
                </a:ext>
              </a:extLst>
            </p:cNvPr>
            <p:cNvSpPr txBox="1"/>
            <p:nvPr/>
          </p:nvSpPr>
          <p:spPr>
            <a:xfrm>
              <a:off x="573919" y="1938484"/>
              <a:ext cx="8027158"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Is fixing a recession as simple as pumping up aggregate demand?</a:t>
              </a:r>
            </a:p>
          </p:txBody>
        </p:sp>
      </p:grpSp>
    </p:spTree>
    <p:extLst>
      <p:ext uri="{BB962C8B-B14F-4D97-AF65-F5344CB8AC3E}">
        <p14:creationId xmlns:p14="http://schemas.microsoft.com/office/powerpoint/2010/main" val="1158282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sym typeface="Arial"/>
              </a:rPr>
              <a:t>On Your Own</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sym typeface="Arial"/>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074672" y="1383374"/>
            <a:ext cx="8042656" cy="1938992"/>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When the economy is in a recession due to insufficient aggregate demand, should expansionary fiscal policy be an increase in government spending or an individual income tax cut? Explain how each would increase aggregate demand and how you would respond to each.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endParaRPr>
          </a:p>
        </p:txBody>
      </p:sp>
      <p:pic>
        <p:nvPicPr>
          <p:cNvPr id="3" name="Picture 2" descr="A downward sloping arrow with numbers in the background">
            <a:extLst>
              <a:ext uri="{FF2B5EF4-FFF2-40B4-BE49-F238E27FC236}">
                <a16:creationId xmlns:a16="http://schemas.microsoft.com/office/drawing/2014/main" id="{BC6426B6-7A30-4827-A0CB-55937F775A4E}"/>
              </a:ext>
            </a:extLst>
          </p:cNvPr>
          <p:cNvPicPr>
            <a:picLocks noChangeAspect="1"/>
          </p:cNvPicPr>
          <p:nvPr/>
        </p:nvPicPr>
        <p:blipFill>
          <a:blip r:embed="rId3"/>
          <a:stretch>
            <a:fillRect/>
          </a:stretch>
        </p:blipFill>
        <p:spPr>
          <a:xfrm>
            <a:off x="3956200" y="3572873"/>
            <a:ext cx="4279599" cy="2946682"/>
          </a:xfrm>
          <a:prstGeom prst="rect">
            <a:avLst/>
          </a:prstGeom>
        </p:spPr>
      </p:pic>
    </p:spTree>
    <p:extLst>
      <p:ext uri="{BB962C8B-B14F-4D97-AF65-F5344CB8AC3E}">
        <p14:creationId xmlns:p14="http://schemas.microsoft.com/office/powerpoint/2010/main" val="3615397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sym typeface="Arial"/>
              </a:rPr>
              <a:t>On Your Own</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sym typeface="Arial"/>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074672" y="1383374"/>
            <a:ext cx="8042656" cy="5016758"/>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rPr>
              <a:t>When the economy is in a recession due to insufficient aggregate demand, should expansionary fiscal policy be an increase in government spending or an individual income tax cut? Explain how each would increase aggregate demand and how you would respond to each.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An increase in government spending for goods and services is a direct increase in aggregate demand. You would be directly affected by government spending if it resulted in you being hired for a government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Arial"/>
                <a:sym typeface="Arial"/>
              </a:rPr>
              <a:t>job or the spending was for a good that you produced. In the case of an individual income tax cut, you would be directly affected with more income to spend. However, you might use the tax cut to pay off debt rather than increase your consumption of goods and services. Because all individuals won’t choose to spend the tax cut, its impact on aggregate demand would be smaller than an increase in government spending of an equal amount.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1196440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1C7AE34-47F8-44BB-BC7C-9FCF129926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84C28F-7FA7-4A95-BEF4-62FD728F0EFE}">
  <ds:schemaRefs>
    <ds:schemaRef ds:uri="http://schemas.microsoft.com/sharepoint/v3/contenttype/forms"/>
  </ds:schemaRefs>
</ds:datastoreItem>
</file>

<file path=customXml/itemProps3.xml><?xml version="1.0" encoding="utf-8"?>
<ds:datastoreItem xmlns:ds="http://schemas.openxmlformats.org/officeDocument/2006/customXml" ds:itemID="{41ABA5DF-1614-4F66-8E0A-BC194598FC1C}">
  <ds:schemaRefs>
    <ds:schemaRef ds:uri="http://schemas.microsoft.com/office/2006/documentManagement/types"/>
    <ds:schemaRef ds:uri="http://schemas.microsoft.com/office/2006/metadata/properties"/>
    <ds:schemaRef ds:uri="http://www.w3.org/XML/1998/namespace"/>
    <ds:schemaRef ds:uri="http://purl.org/dc/elements/1.1/"/>
    <ds:schemaRef ds:uri="http://schemas.microsoft.com/office/infopath/2007/PartnerControls"/>
    <ds:schemaRef ds:uri="fdab59f7-c3a7-48e5-acd8-618ce834776e"/>
    <ds:schemaRef ds:uri="http://purl.org/dc/dcmitype/"/>
    <ds:schemaRef ds:uri="http://schemas.openxmlformats.org/package/2006/metadata/core-properties"/>
    <ds:schemaRef ds:uri="06d9c582-05c2-476b-83d2-72ab8b1380b2"/>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3157</TotalTime>
  <Words>1332</Words>
  <Application>Microsoft Office PowerPoint</Application>
  <PresentationFormat>Widescreen</PresentationFormat>
  <Paragraphs>89</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2_Office Theme</vt:lpstr>
      <vt:lpstr>Keynesian Policy and the Keynesian Perspective on Market Forces</vt:lpstr>
      <vt:lpstr>Introduction</vt:lpstr>
      <vt:lpstr>Keynesian Solutions1</vt:lpstr>
      <vt:lpstr>Keynesian Solutions2</vt:lpstr>
      <vt:lpstr>Keynesian Solutions3</vt:lpstr>
      <vt:lpstr>The Keynesian Perspective on Market Forces</vt:lpstr>
      <vt:lpstr>Practical Questions about Keynesian Policy</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72</cp:revision>
  <dcterms:modified xsi:type="dcterms:W3CDTF">2026-02-02T18:18:48Z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