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4"/>
    <p:sldMasterId id="2147483670" r:id="rId5"/>
  </p:sldMasterIdLst>
  <p:notesMasterIdLst>
    <p:notesMasterId r:id="rId15"/>
  </p:notesMasterIdLst>
  <p:sldIdLst>
    <p:sldId id="432" r:id="rId6"/>
    <p:sldId id="418" r:id="rId7"/>
    <p:sldId id="419" r:id="rId8"/>
    <p:sldId id="420" r:id="rId9"/>
    <p:sldId id="421" r:id="rId10"/>
    <p:sldId id="422" r:id="rId11"/>
    <p:sldId id="423" r:id="rId12"/>
    <p:sldId id="424" r:id="rId13"/>
    <p:sldId id="405" r:id="rId14"/>
  </p:sldIdLst>
  <p:sldSz cx="12192000" cy="6858000"/>
  <p:notesSz cx="6858000" cy="9144000"/>
  <p:embeddedFontLst>
    <p:embeddedFont>
      <p:font typeface="Century Gothic" panose="020B050202020202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AD0B05-0A49-4E53-B488-DE46283CF62A}" v="5" dt="2026-02-02T18:17:50.6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99" autoAdjust="0"/>
  </p:normalViewPr>
  <p:slideViewPr>
    <p:cSldViewPr snapToGrid="0">
      <p:cViewPr varScale="1">
        <p:scale>
          <a:sx n="68" d="100"/>
          <a:sy n="68" d="100"/>
        </p:scale>
        <p:origin x="11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3.fntdata"/><Relationship Id="rId3" Type="http://schemas.openxmlformats.org/officeDocument/2006/relationships/customXml" Target="../customXml/item3.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4.fntdata"/><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26T14:40:13.467" v="8" actId="20577"/>
      <pc:docMkLst>
        <pc:docMk/>
      </pc:docMkLst>
      <pc:sldChg chg="add">
        <pc:chgData name="Caitlin Coleman" userId="96f87ca1-0e64-4ae8-8d77-98757b85df0b" providerId="ADAL" clId="{DDA6BCD5-DC0D-434C-93A0-51E2BCD25B34}" dt="2026-01-26T14:39:44.610" v="1"/>
        <pc:sldMkLst>
          <pc:docMk/>
          <pc:sldMk cId="1053437038" sldId="405"/>
        </pc:sldMkLst>
      </pc:sldChg>
      <pc:sldChg chg="modSp add mod">
        <pc:chgData name="Caitlin Coleman" userId="96f87ca1-0e64-4ae8-8d77-98757b85df0b" providerId="ADAL" clId="{DDA6BCD5-DC0D-434C-93A0-51E2BCD25B34}" dt="2026-01-26T14:39:54.120" v="3" actId="6549"/>
        <pc:sldMkLst>
          <pc:docMk/>
          <pc:sldMk cId="0" sldId="418"/>
        </pc:sldMkLst>
        <pc:spChg chg="mod">
          <ac:chgData name="Caitlin Coleman" userId="96f87ca1-0e64-4ae8-8d77-98757b85df0b" providerId="ADAL" clId="{DDA6BCD5-DC0D-434C-93A0-51E2BCD25B34}" dt="2026-01-26T14:39:54.120" v="3" actId="6549"/>
          <ac:spMkLst>
            <pc:docMk/>
            <pc:sldMk cId="0" sldId="418"/>
            <ac:spMk id="2" creationId="{37B52DF7-7F3B-4FBF-6425-CF48C1E3ADDA}"/>
          </ac:spMkLst>
        </pc:spChg>
      </pc:sldChg>
      <pc:sldChg chg="add">
        <pc:chgData name="Caitlin Coleman" userId="96f87ca1-0e64-4ae8-8d77-98757b85df0b" providerId="ADAL" clId="{DDA6BCD5-DC0D-434C-93A0-51E2BCD25B34}" dt="2026-01-26T14:39:36.631" v="0"/>
        <pc:sldMkLst>
          <pc:docMk/>
          <pc:sldMk cId="82582035" sldId="419"/>
        </pc:sldMkLst>
      </pc:sldChg>
      <pc:sldChg chg="add">
        <pc:chgData name="Caitlin Coleman" userId="96f87ca1-0e64-4ae8-8d77-98757b85df0b" providerId="ADAL" clId="{DDA6BCD5-DC0D-434C-93A0-51E2BCD25B34}" dt="2026-01-26T14:39:36.631" v="0"/>
        <pc:sldMkLst>
          <pc:docMk/>
          <pc:sldMk cId="2068188684" sldId="420"/>
        </pc:sldMkLst>
      </pc:sldChg>
      <pc:sldChg chg="add">
        <pc:chgData name="Caitlin Coleman" userId="96f87ca1-0e64-4ae8-8d77-98757b85df0b" providerId="ADAL" clId="{DDA6BCD5-DC0D-434C-93A0-51E2BCD25B34}" dt="2026-01-26T14:39:36.631" v="0"/>
        <pc:sldMkLst>
          <pc:docMk/>
          <pc:sldMk cId="1658798780" sldId="421"/>
        </pc:sldMkLst>
      </pc:sldChg>
      <pc:sldChg chg="modSp add mod">
        <pc:chgData name="Caitlin Coleman" userId="96f87ca1-0e64-4ae8-8d77-98757b85df0b" providerId="ADAL" clId="{DDA6BCD5-DC0D-434C-93A0-51E2BCD25B34}" dt="2026-01-26T14:40:02.552" v="5" actId="20577"/>
        <pc:sldMkLst>
          <pc:docMk/>
          <pc:sldMk cId="3541119855" sldId="422"/>
        </pc:sldMkLst>
        <pc:spChg chg="mod">
          <ac:chgData name="Caitlin Coleman" userId="96f87ca1-0e64-4ae8-8d77-98757b85df0b" providerId="ADAL" clId="{DDA6BCD5-DC0D-434C-93A0-51E2BCD25B34}" dt="2026-01-26T14:40:02.552" v="5" actId="20577"/>
          <ac:spMkLst>
            <pc:docMk/>
            <pc:sldMk cId="3541119855" sldId="422"/>
            <ac:spMk id="26" creationId="{00000000-0000-0000-0000-000000000000}"/>
          </ac:spMkLst>
        </pc:spChg>
      </pc:sldChg>
      <pc:sldChg chg="modSp add mod">
        <pc:chgData name="Caitlin Coleman" userId="96f87ca1-0e64-4ae8-8d77-98757b85df0b" providerId="ADAL" clId="{DDA6BCD5-DC0D-434C-93A0-51E2BCD25B34}" dt="2026-01-26T14:40:08.723" v="7" actId="20577"/>
        <pc:sldMkLst>
          <pc:docMk/>
          <pc:sldMk cId="388205378" sldId="423"/>
        </pc:sldMkLst>
        <pc:spChg chg="mod">
          <ac:chgData name="Caitlin Coleman" userId="96f87ca1-0e64-4ae8-8d77-98757b85df0b" providerId="ADAL" clId="{DDA6BCD5-DC0D-434C-93A0-51E2BCD25B34}" dt="2026-01-26T14:40:08.723" v="7" actId="20577"/>
          <ac:spMkLst>
            <pc:docMk/>
            <pc:sldMk cId="388205378" sldId="423"/>
            <ac:spMk id="26" creationId="{00000000-0000-0000-0000-000000000000}"/>
          </ac:spMkLst>
        </pc:spChg>
      </pc:sldChg>
      <pc:sldChg chg="modSp add mod">
        <pc:chgData name="Caitlin Coleman" userId="96f87ca1-0e64-4ae8-8d77-98757b85df0b" providerId="ADAL" clId="{DDA6BCD5-DC0D-434C-93A0-51E2BCD25B34}" dt="2026-01-26T14:40:13.467" v="8" actId="20577"/>
        <pc:sldMkLst>
          <pc:docMk/>
          <pc:sldMk cId="2980918896" sldId="424"/>
        </pc:sldMkLst>
        <pc:spChg chg="mod">
          <ac:chgData name="Caitlin Coleman" userId="96f87ca1-0e64-4ae8-8d77-98757b85df0b" providerId="ADAL" clId="{DDA6BCD5-DC0D-434C-93A0-51E2BCD25B34}" dt="2026-01-26T14:40:13.467" v="8" actId="20577"/>
          <ac:spMkLst>
            <pc:docMk/>
            <pc:sldMk cId="2980918896" sldId="424"/>
            <ac:spMk id="4" creationId="{931E4FAB-2198-69DC-2EE4-74569669B4F6}"/>
          </ac:spMkLst>
        </pc:spChg>
      </pc:sldChg>
      <pc:sldChg chg="add">
        <pc:chgData name="Caitlin Coleman" userId="96f87ca1-0e64-4ae8-8d77-98757b85df0b" providerId="ADAL" clId="{DDA6BCD5-DC0D-434C-93A0-51E2BCD25B34}" dt="2026-01-26T14:39:36.631" v="0"/>
        <pc:sldMkLst>
          <pc:docMk/>
          <pc:sldMk cId="902812382" sldId="4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F070B-47F2-0E4F-182D-C5AB9090C8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196FF-CE74-97A7-D7ED-EF7F004E8C1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B284778-E2E3-4DF8-EF21-6C22FC2D82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1512E2-D9AF-2730-BB1D-9F6B62F2252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F6CF9D-C3AB-4E5F-87B7-3644743D88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66319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simplified AD/AS model is consistent with Keynes’ original model. In the real-world, an AS curve is more curved than the right angle presented previously. The real-world AS curve goes from flat to curved to very steep, leading to the concept of the Phillips curve.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Keynesian economics focuses on explaining why recessions occur and how to best minimize their effects. Aggregate demand is not always high enough to incentivize firms to higher workers and reach full employment. The economy adjusts very slowly to changes in aggregate demand due to sticky wages and prices.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A2198-EFCA-463F-809F-7E29D1BADD53}" type="slidenum">
              <a:rPr kumimoji="0" lang="en-US" sz="1800" b="0" i="0" u="none" strike="noStrike" kern="120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88678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Phillips curve illustrates the following: if the unemployment rate increases, the inflation rate decreases. If the inflation rate increases, the unemployment rate decreases.</a:t>
            </a: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68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During the 1960s, the Phillips curve represented real-world economies very well and was an effective menu for monetary and fiscal policy. The relationship between unemployment and inflation depicted in the Phillips curve does not always hold true. The U.S. experienced stagflation, high unemployment and high inflation, during the 1970s and 1980s. Economists conclude that two factors can cause the Phillips curve to shift: one being supply shifts and the other being people's expectations about inflation.</a:t>
            </a:r>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A2198-EFCA-463F-809F-7E29D1BADD53}" type="slidenum">
              <a:rPr kumimoji="0" lang="en-US" sz="1800" b="0" i="0" u="none" strike="noStrike" kern="120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76464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Explain what would likely happen to the Phillips curve and the aggregate supply curve if the use of alternative energy sources, such as wind and solar, substantially reduced the cost of energy.</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A2198-EFCA-463F-809F-7E29D1BADD53}" type="slidenum">
              <a:rPr kumimoji="0" lang="en-US" sz="1800" b="0" i="0" u="none" strike="noStrike" kern="120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0220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Explain what would likely happen to the Phillips curve and the aggregate supply curve if the use of alternative energy sources, such as wind and solar, substantially reduced the cost of energy.</a:t>
            </a:r>
          </a:p>
          <a:p>
            <a:pPr marL="0" indent="0"/>
            <a:endParaRPr lang="en-US" dirty="0"/>
          </a:p>
          <a:p>
            <a:pPr marL="0" indent="0"/>
            <a:r>
              <a:rPr lang="en-US" dirty="0"/>
              <a:t>If energy costs decrease, the Phillips curve would shift down, showing lower rates of inflation associated with given unemployment levels. The aggregate supply curve would shift right, showing a higher level of real GDP associated with each possible price level.</a:t>
            </a:r>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A2198-EFCA-463F-809F-7E29D1BADD53}" type="slidenum">
              <a:rPr kumimoji="0" lang="en-US" sz="1800" b="0" i="0" u="none" strike="noStrike" kern="120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26408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BBE6-EF71-43EF-B61B-894286BFBE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0332CC-845C-4651-8202-2E2B20BCDA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FBFE77-6F46-4745-85E7-0FD905804861}"/>
              </a:ext>
            </a:extLst>
          </p:cNvPr>
          <p:cNvSpPr>
            <a:spLocks noGrp="1"/>
          </p:cNvSpPr>
          <p:nvPr>
            <p:ph type="dt" sz="half" idx="10"/>
          </p:nvPr>
        </p:nvSpPr>
        <p:spPr/>
        <p:txBody>
          <a:bodyPr/>
          <a:lstStyle/>
          <a:p>
            <a:fld id="{049EE145-AA94-449B-8902-C92A094B9432}" type="datetimeFigureOut">
              <a:rPr lang="en-US" smtClean="0"/>
              <a:t>2/2/2026</a:t>
            </a:fld>
            <a:endParaRPr lang="en-US"/>
          </a:p>
        </p:txBody>
      </p:sp>
      <p:sp>
        <p:nvSpPr>
          <p:cNvPr id="5" name="Footer Placeholder 4">
            <a:extLst>
              <a:ext uri="{FF2B5EF4-FFF2-40B4-BE49-F238E27FC236}">
                <a16:creationId xmlns:a16="http://schemas.microsoft.com/office/drawing/2014/main" id="{E49016F4-0A23-4432-83A4-B568B7DEA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821FB-BC58-4C39-8E18-651C0A9B9DF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62388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2FE2-A428-4425-AB5F-1FD4A20EFD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20F2F1-B273-4AEB-B3D3-B180AE0566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D669D-A14A-4997-88D0-9E1346B8C5E4}"/>
              </a:ext>
            </a:extLst>
          </p:cNvPr>
          <p:cNvSpPr>
            <a:spLocks noGrp="1"/>
          </p:cNvSpPr>
          <p:nvPr>
            <p:ph type="dt" sz="half" idx="10"/>
          </p:nvPr>
        </p:nvSpPr>
        <p:spPr/>
        <p:txBody>
          <a:bodyPr/>
          <a:lstStyle/>
          <a:p>
            <a:fld id="{049EE145-AA94-449B-8902-C92A094B9432}" type="datetimeFigureOut">
              <a:rPr lang="en-US" smtClean="0"/>
              <a:t>2/2/2026</a:t>
            </a:fld>
            <a:endParaRPr lang="en-US"/>
          </a:p>
        </p:txBody>
      </p:sp>
      <p:sp>
        <p:nvSpPr>
          <p:cNvPr id="5" name="Footer Placeholder 4">
            <a:extLst>
              <a:ext uri="{FF2B5EF4-FFF2-40B4-BE49-F238E27FC236}">
                <a16:creationId xmlns:a16="http://schemas.microsoft.com/office/drawing/2014/main" id="{D768EC81-B3C6-4C52-B57C-35904EF71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EC8A5-B243-421F-91BF-A4E2C1FDF0A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3369929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0442D4-D50B-4021-8B10-79DC26293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5FC8D-EA63-439E-98CC-7DC97FBABB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E02D0-7905-4F2F-9837-4A3BCFE921F7}"/>
              </a:ext>
            </a:extLst>
          </p:cNvPr>
          <p:cNvSpPr>
            <a:spLocks noGrp="1"/>
          </p:cNvSpPr>
          <p:nvPr>
            <p:ph type="dt" sz="half" idx="10"/>
          </p:nvPr>
        </p:nvSpPr>
        <p:spPr/>
        <p:txBody>
          <a:bodyPr/>
          <a:lstStyle/>
          <a:p>
            <a:fld id="{049EE145-AA94-449B-8902-C92A094B9432}" type="datetimeFigureOut">
              <a:rPr lang="en-US" smtClean="0"/>
              <a:t>2/2/2026</a:t>
            </a:fld>
            <a:endParaRPr lang="en-US"/>
          </a:p>
        </p:txBody>
      </p:sp>
      <p:sp>
        <p:nvSpPr>
          <p:cNvPr id="5" name="Footer Placeholder 4">
            <a:extLst>
              <a:ext uri="{FF2B5EF4-FFF2-40B4-BE49-F238E27FC236}">
                <a16:creationId xmlns:a16="http://schemas.microsoft.com/office/drawing/2014/main" id="{CFF4BC99-A7D0-402F-8021-1DB4FB986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C65EB-614B-41DE-947F-8D8ACCE846C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5170102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66807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16858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928321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238071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38556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25829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127087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4564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88AC-FD85-4EAE-B8E7-1B91BE7DC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4B9935-DB0F-4641-BED5-3990AEDD8B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8A35B-2476-4FA3-B910-9E0F12498902}"/>
              </a:ext>
            </a:extLst>
          </p:cNvPr>
          <p:cNvSpPr>
            <a:spLocks noGrp="1"/>
          </p:cNvSpPr>
          <p:nvPr>
            <p:ph type="dt" sz="half" idx="10"/>
          </p:nvPr>
        </p:nvSpPr>
        <p:spPr/>
        <p:txBody>
          <a:bodyPr/>
          <a:lstStyle/>
          <a:p>
            <a:fld id="{049EE145-AA94-449B-8902-C92A094B9432}" type="datetimeFigureOut">
              <a:rPr lang="en-US" smtClean="0"/>
              <a:t>2/2/2026</a:t>
            </a:fld>
            <a:endParaRPr lang="en-US"/>
          </a:p>
        </p:txBody>
      </p:sp>
      <p:sp>
        <p:nvSpPr>
          <p:cNvPr id="5" name="Footer Placeholder 4">
            <a:extLst>
              <a:ext uri="{FF2B5EF4-FFF2-40B4-BE49-F238E27FC236}">
                <a16:creationId xmlns:a16="http://schemas.microsoft.com/office/drawing/2014/main" id="{063B4110-2681-4791-ADC1-D77005A19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1CC58-EBD0-4EB0-98A4-F4591CDE285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53513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99641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666245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91003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22EA-9677-44BA-93AA-FE67003FB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C46154-C930-4893-9824-3EF81E1A6C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F8B1C6-7E93-42C9-A492-C224A270B24B}"/>
              </a:ext>
            </a:extLst>
          </p:cNvPr>
          <p:cNvSpPr>
            <a:spLocks noGrp="1"/>
          </p:cNvSpPr>
          <p:nvPr>
            <p:ph type="dt" sz="half" idx="10"/>
          </p:nvPr>
        </p:nvSpPr>
        <p:spPr/>
        <p:txBody>
          <a:bodyPr/>
          <a:lstStyle/>
          <a:p>
            <a:fld id="{049EE145-AA94-449B-8902-C92A094B9432}" type="datetimeFigureOut">
              <a:rPr lang="en-US" smtClean="0"/>
              <a:t>2/2/2026</a:t>
            </a:fld>
            <a:endParaRPr lang="en-US"/>
          </a:p>
        </p:txBody>
      </p:sp>
      <p:sp>
        <p:nvSpPr>
          <p:cNvPr id="5" name="Footer Placeholder 4">
            <a:extLst>
              <a:ext uri="{FF2B5EF4-FFF2-40B4-BE49-F238E27FC236}">
                <a16:creationId xmlns:a16="http://schemas.microsoft.com/office/drawing/2014/main" id="{DC02580D-3FAA-49BE-A18B-E07460DEF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E71F8-A7E0-4FA0-8866-F9937D8B847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7180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E87B-0F19-49DE-8FFE-3F1672A4B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80EE0-79C8-4ECE-A905-09D32093A7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2A337A-B79C-4623-89B2-C05868F7CA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7F426D-F55F-49B8-814D-9C603FE7EA53}"/>
              </a:ext>
            </a:extLst>
          </p:cNvPr>
          <p:cNvSpPr>
            <a:spLocks noGrp="1"/>
          </p:cNvSpPr>
          <p:nvPr>
            <p:ph type="dt" sz="half" idx="10"/>
          </p:nvPr>
        </p:nvSpPr>
        <p:spPr/>
        <p:txBody>
          <a:bodyPr/>
          <a:lstStyle/>
          <a:p>
            <a:fld id="{049EE145-AA94-449B-8902-C92A094B9432}" type="datetimeFigureOut">
              <a:rPr lang="en-US" smtClean="0"/>
              <a:t>2/2/2026</a:t>
            </a:fld>
            <a:endParaRPr lang="en-US"/>
          </a:p>
        </p:txBody>
      </p:sp>
      <p:sp>
        <p:nvSpPr>
          <p:cNvPr id="6" name="Footer Placeholder 5">
            <a:extLst>
              <a:ext uri="{FF2B5EF4-FFF2-40B4-BE49-F238E27FC236}">
                <a16:creationId xmlns:a16="http://schemas.microsoft.com/office/drawing/2014/main" id="{E4E4C7D6-05D0-48EE-90FF-1E4B55D4E9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1112B4-CB65-44F7-8E4F-FAB2BAE8ED9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9541983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15642-A2E1-46B8-99F1-C16B881602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8D2257-6E6D-47A7-B681-40764DF590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88DDD3-754F-414C-A319-C93E5A5F08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2F588F-1DAF-4AE1-B416-DA061BD3D0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C0A43B-514D-4DE7-BC2E-58B7C9592E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E9A8A6-954B-4D59-83B3-B2661607A72A}"/>
              </a:ext>
            </a:extLst>
          </p:cNvPr>
          <p:cNvSpPr>
            <a:spLocks noGrp="1"/>
          </p:cNvSpPr>
          <p:nvPr>
            <p:ph type="dt" sz="half" idx="10"/>
          </p:nvPr>
        </p:nvSpPr>
        <p:spPr/>
        <p:txBody>
          <a:bodyPr/>
          <a:lstStyle/>
          <a:p>
            <a:fld id="{049EE145-AA94-449B-8902-C92A094B9432}" type="datetimeFigureOut">
              <a:rPr lang="en-US" smtClean="0"/>
              <a:t>2/2/2026</a:t>
            </a:fld>
            <a:endParaRPr lang="en-US"/>
          </a:p>
        </p:txBody>
      </p:sp>
      <p:sp>
        <p:nvSpPr>
          <p:cNvPr id="8" name="Footer Placeholder 7">
            <a:extLst>
              <a:ext uri="{FF2B5EF4-FFF2-40B4-BE49-F238E27FC236}">
                <a16:creationId xmlns:a16="http://schemas.microsoft.com/office/drawing/2014/main" id="{EDB4C6AA-A8B5-4974-9B1E-34C23A6C69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5F5610-0F10-4CC1-BC9B-4129F52FC51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76371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ACA7-0DC0-42E5-8950-BC1981E6C8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C036B9-DE94-4AFE-BACE-EE49AB0581F2}"/>
              </a:ext>
            </a:extLst>
          </p:cNvPr>
          <p:cNvSpPr>
            <a:spLocks noGrp="1"/>
          </p:cNvSpPr>
          <p:nvPr>
            <p:ph type="dt" sz="half" idx="10"/>
          </p:nvPr>
        </p:nvSpPr>
        <p:spPr/>
        <p:txBody>
          <a:bodyPr/>
          <a:lstStyle/>
          <a:p>
            <a:fld id="{049EE145-AA94-449B-8902-C92A094B9432}" type="datetimeFigureOut">
              <a:rPr lang="en-US" smtClean="0"/>
              <a:t>2/2/2026</a:t>
            </a:fld>
            <a:endParaRPr lang="en-US"/>
          </a:p>
        </p:txBody>
      </p:sp>
      <p:sp>
        <p:nvSpPr>
          <p:cNvPr id="4" name="Footer Placeholder 3">
            <a:extLst>
              <a:ext uri="{FF2B5EF4-FFF2-40B4-BE49-F238E27FC236}">
                <a16:creationId xmlns:a16="http://schemas.microsoft.com/office/drawing/2014/main" id="{F960C0D4-C7AB-4B3F-898C-E09A31540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2027EC-45A3-4451-A570-A10319F40BE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4655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20BBF-49EB-48F9-ABBF-644D321A59C9}"/>
              </a:ext>
            </a:extLst>
          </p:cNvPr>
          <p:cNvSpPr>
            <a:spLocks noGrp="1"/>
          </p:cNvSpPr>
          <p:nvPr>
            <p:ph type="dt" sz="half" idx="10"/>
          </p:nvPr>
        </p:nvSpPr>
        <p:spPr/>
        <p:txBody>
          <a:bodyPr/>
          <a:lstStyle/>
          <a:p>
            <a:fld id="{049EE145-AA94-449B-8902-C92A094B9432}" type="datetimeFigureOut">
              <a:rPr lang="en-US" smtClean="0"/>
              <a:t>2/2/2026</a:t>
            </a:fld>
            <a:endParaRPr lang="en-US"/>
          </a:p>
        </p:txBody>
      </p:sp>
      <p:sp>
        <p:nvSpPr>
          <p:cNvPr id="3" name="Footer Placeholder 2">
            <a:extLst>
              <a:ext uri="{FF2B5EF4-FFF2-40B4-BE49-F238E27FC236}">
                <a16:creationId xmlns:a16="http://schemas.microsoft.com/office/drawing/2014/main" id="{16CCF7DD-AB69-4097-B81F-EE1A80D515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DE7F96-B0E2-49C3-B247-97FBEFB4422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6535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EB2D-27A0-4273-A370-EC88F2901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181E0B-B8CD-42C8-8D32-0E9AE335C8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D3A8D6-1345-49C8-87DB-71D6F56D9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4A5B0-8BFC-4373-BBF5-ABEAA4C29D8C}"/>
              </a:ext>
            </a:extLst>
          </p:cNvPr>
          <p:cNvSpPr>
            <a:spLocks noGrp="1"/>
          </p:cNvSpPr>
          <p:nvPr>
            <p:ph type="dt" sz="half" idx="10"/>
          </p:nvPr>
        </p:nvSpPr>
        <p:spPr/>
        <p:txBody>
          <a:bodyPr/>
          <a:lstStyle/>
          <a:p>
            <a:fld id="{049EE145-AA94-449B-8902-C92A094B9432}" type="datetimeFigureOut">
              <a:rPr lang="en-US" smtClean="0"/>
              <a:t>2/2/2026</a:t>
            </a:fld>
            <a:endParaRPr lang="en-US"/>
          </a:p>
        </p:txBody>
      </p:sp>
      <p:sp>
        <p:nvSpPr>
          <p:cNvPr id="6" name="Footer Placeholder 5">
            <a:extLst>
              <a:ext uri="{FF2B5EF4-FFF2-40B4-BE49-F238E27FC236}">
                <a16:creationId xmlns:a16="http://schemas.microsoft.com/office/drawing/2014/main" id="{FB080AEB-E305-4593-AFBF-88B955B74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71905F-08BC-4B9F-BB4B-C205D66E044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938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A1ADE-DDA8-42B3-A16A-326E4C0D0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EF4D6B-FF97-496B-AAFA-6EB35FED0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8E3E3A-8B13-4477-88DC-4D13863ED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674E42-8C3F-4461-AA8F-0B3D3481B308}"/>
              </a:ext>
            </a:extLst>
          </p:cNvPr>
          <p:cNvSpPr>
            <a:spLocks noGrp="1"/>
          </p:cNvSpPr>
          <p:nvPr>
            <p:ph type="dt" sz="half" idx="10"/>
          </p:nvPr>
        </p:nvSpPr>
        <p:spPr/>
        <p:txBody>
          <a:bodyPr/>
          <a:lstStyle/>
          <a:p>
            <a:fld id="{049EE145-AA94-449B-8902-C92A094B9432}" type="datetimeFigureOut">
              <a:rPr lang="en-US" smtClean="0"/>
              <a:t>2/2/2026</a:t>
            </a:fld>
            <a:endParaRPr lang="en-US"/>
          </a:p>
        </p:txBody>
      </p:sp>
      <p:sp>
        <p:nvSpPr>
          <p:cNvPr id="6" name="Footer Placeholder 5">
            <a:extLst>
              <a:ext uri="{FF2B5EF4-FFF2-40B4-BE49-F238E27FC236}">
                <a16:creationId xmlns:a16="http://schemas.microsoft.com/office/drawing/2014/main" id="{73BC98E3-9AE5-43DF-8429-0345CC46D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F8CE92-34A2-4101-89A9-613C49D34C0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1622140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AF4768-5D74-4576-9103-31C0F9207E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30EADB-4D94-4B17-BAD9-F3021A7964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315F4-9F23-4D3B-8963-1A87A6AC5E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EE145-AA94-449B-8902-C92A094B9432}" type="datetimeFigureOut">
              <a:rPr lang="en-US" smtClean="0"/>
              <a:t>2/2/2026</a:t>
            </a:fld>
            <a:endParaRPr lang="en-US"/>
          </a:p>
        </p:txBody>
      </p:sp>
      <p:sp>
        <p:nvSpPr>
          <p:cNvPr id="5" name="Footer Placeholder 4">
            <a:extLst>
              <a:ext uri="{FF2B5EF4-FFF2-40B4-BE49-F238E27FC236}">
                <a16:creationId xmlns:a16="http://schemas.microsoft.com/office/drawing/2014/main" id="{275F85E6-9393-4F68-B2FB-F98C79B170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A2EC81-4B7D-430A-AAF9-72EF3A5D4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82650757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287380403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1F2DA-2783-591A-9DEE-79A3D4E030D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6D3E5E4-1701-194C-FB03-40726E19E835}"/>
              </a:ex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sym typeface="Arial"/>
            </a:endParaRPr>
          </a:p>
        </p:txBody>
      </p:sp>
      <p:cxnSp>
        <p:nvCxnSpPr>
          <p:cNvPr id="11" name="Straight Connector 10">
            <a:extLst>
              <a:ext uri="{FF2B5EF4-FFF2-40B4-BE49-F238E27FC236}">
                <a16:creationId xmlns:a16="http://schemas.microsoft.com/office/drawing/2014/main" id="{27366600-1FB1-68D8-42C3-F0832DD6E7A8}"/>
              </a:ext>
              <a:ext uri="{C183D7F6-B498-43B3-948B-1728B52AA6E4}">
                <adec:decorative xmlns:adec="http://schemas.microsoft.com/office/drawing/2017/decorative" val="1"/>
              </a:ext>
            </a:extLst>
          </p:cNvPr>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2227C1DA-5C77-C6D1-FD54-519386B246A3}"/>
              </a:ext>
            </a:extLst>
          </p:cNvPr>
          <p:cNvSpPr txBox="1">
            <a:spLocks noGrp="1"/>
          </p:cNvSpPr>
          <p:nvPr>
            <p:ph type="title" idx="4294967295"/>
          </p:nvPr>
        </p:nvSpPr>
        <p:spPr>
          <a:xfrm>
            <a:off x="1524000" y="2576433"/>
            <a:ext cx="9144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buClr>
                <a:srgbClr val="000000"/>
              </a:buClr>
              <a:buSzPts val="6000"/>
              <a:defRPr/>
            </a:pPr>
            <a:r>
              <a:rPr lang="en-US" sz="54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The Phillips Curve</a:t>
            </a:r>
            <a:endParaRPr lang="en-US" sz="1600" dirty="0">
              <a:solidFill>
                <a:prstClr val="black"/>
              </a:solidFill>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526C0891-581E-99AE-AE1E-62A838E9C2B1}"/>
              </a:ext>
              <a:ext uri="{C183D7F6-B498-43B3-948B-1728B52AA6E4}">
                <adec:decorative xmlns:adec="http://schemas.microsoft.com/office/drawing/2017/decorative" val="1"/>
              </a:ext>
            </a:extLst>
          </p:cNvPr>
          <p:cNvCxnSpPr/>
          <p:nvPr/>
        </p:nvCxnSpPr>
        <p:spPr>
          <a:xfrm>
            <a:off x="3071446" y="3934573"/>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39BC94D-BFBE-F129-4D51-17F001C099F0}"/>
              </a:ext>
            </a:extLst>
          </p:cNvPr>
          <p:cNvSpPr txBox="1"/>
          <p:nvPr/>
        </p:nvSpPr>
        <p:spPr>
          <a:xfrm>
            <a:off x="481648" y="320478"/>
            <a:ext cx="3565361" cy="553998"/>
          </a:xfrm>
          <a:prstGeom prst="rect">
            <a:avLst/>
          </a:prstGeom>
          <a:solidFill>
            <a:srgbClr val="5A7E8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sym typeface="Arial"/>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sym typeface="Arial"/>
              </a:rPr>
              <a:t> LEARNING</a:t>
            </a:r>
          </a:p>
        </p:txBody>
      </p:sp>
    </p:spTree>
    <p:extLst>
      <p:ext uri="{BB962C8B-B14F-4D97-AF65-F5344CB8AC3E}">
        <p14:creationId xmlns:p14="http://schemas.microsoft.com/office/powerpoint/2010/main" val="90281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Title 25">
            <a:extLst>
              <a:ext uri="{FF2B5EF4-FFF2-40B4-BE49-F238E27FC236}">
                <a16:creationId xmlns:a16="http://schemas.microsoft.com/office/drawing/2014/main" id="{37B52DF7-7F3B-4FBF-6425-CF48C1E3ADDA}"/>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0" i="0" u="none" strike="noStrike" kern="1200" cap="none" spc="0" normalizeH="0" baseline="0" noProof="0" dirty="0">
                <a:ln>
                  <a:noFill/>
                </a:ln>
                <a:solidFill>
                  <a:prstClr val="black"/>
                </a:solidFill>
                <a:effectLst/>
                <a:uLnTx/>
                <a:uFillTx/>
                <a:latin typeface="Century Gothic"/>
                <a:ea typeface="+mj-ea"/>
                <a:cs typeface="+mj-cs"/>
                <a:sym typeface="Century Gothic"/>
              </a:rPr>
              <a:t>Introduction</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j-ea"/>
              <a:cs typeface="+mj-cs"/>
              <a:sym typeface="Arial"/>
            </a:endParaRPr>
          </a:p>
        </p:txBody>
      </p:sp>
      <p:cxnSp>
        <p:nvCxnSpPr>
          <p:cNvPr id="3" name="Straight Connector 2">
            <a:extLst>
              <a:ext uri="{FF2B5EF4-FFF2-40B4-BE49-F238E27FC236}">
                <a16:creationId xmlns:a16="http://schemas.microsoft.com/office/drawing/2014/main" id="{503A9D34-FACD-29E8-86CD-1BBAA87C26E0}"/>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graph of the Keynesian, neoclassical, and intermediate zones on the aggregate supply curve.">
            <a:extLst>
              <a:ext uri="{FF2B5EF4-FFF2-40B4-BE49-F238E27FC236}">
                <a16:creationId xmlns:a16="http://schemas.microsoft.com/office/drawing/2014/main" id="{B5B451D9-28A7-4DB8-9374-F486F8F2EA3A}"/>
              </a:ext>
            </a:extLst>
          </p:cNvPr>
          <p:cNvPicPr>
            <a:picLocks noChangeAspect="1"/>
          </p:cNvPicPr>
          <p:nvPr/>
        </p:nvPicPr>
        <p:blipFill>
          <a:blip r:embed="rId3"/>
          <a:stretch>
            <a:fillRect/>
          </a:stretch>
        </p:blipFill>
        <p:spPr>
          <a:xfrm>
            <a:off x="1771851" y="1295375"/>
            <a:ext cx="4527065" cy="3768004"/>
          </a:xfrm>
          <a:prstGeom prst="rect">
            <a:avLst/>
          </a:prstGeom>
        </p:spPr>
      </p:pic>
      <p:sp>
        <p:nvSpPr>
          <p:cNvPr id="4" name="Rectangle 3">
            <a:extLst>
              <a:ext uri="{FF2B5EF4-FFF2-40B4-BE49-F238E27FC236}">
                <a16:creationId xmlns:a16="http://schemas.microsoft.com/office/drawing/2014/main" id="{E13C59C3-88D4-4D8B-B927-4B4BE1412456}"/>
              </a:ext>
              <a:ext uri="{C183D7F6-B498-43B3-948B-1728B52AA6E4}">
                <adec:decorative xmlns:adec="http://schemas.microsoft.com/office/drawing/2017/decorative" val="1"/>
              </a:ext>
            </a:extLst>
          </p:cNvPr>
          <p:cNvSpPr/>
          <p:nvPr/>
        </p:nvSpPr>
        <p:spPr>
          <a:xfrm>
            <a:off x="6583680" y="1277758"/>
            <a:ext cx="4143598" cy="376800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8" name="TextBox 7">
            <a:extLst>
              <a:ext uri="{FF2B5EF4-FFF2-40B4-BE49-F238E27FC236}">
                <a16:creationId xmlns:a16="http://schemas.microsoft.com/office/drawing/2014/main" id="{3A5A22DE-1D2D-483B-A7C2-A66EA77C9FB2}"/>
              </a:ext>
            </a:extLst>
          </p:cNvPr>
          <p:cNvSpPr txBox="1"/>
          <p:nvPr/>
        </p:nvSpPr>
        <p:spPr>
          <a:xfrm>
            <a:off x="6702392" y="1665810"/>
            <a:ext cx="3965609" cy="34778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sym typeface="Arial"/>
              </a:rPr>
              <a:t>The simplified AD/AS model is consistent with Keynes’ original model.</a:t>
            </a:r>
          </a:p>
          <a:p>
            <a:pPr marL="342900" marR="0" lvl="0" indent="-3429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Times New Roman" panose="02020603050405020304" pitchFamily="18" charset="0"/>
                <a:sym typeface="Arial"/>
              </a:rPr>
              <a:t>In the real-world, an </a:t>
            </a:r>
            <a:r>
              <a:rPr kumimoji="0" lang="en-US" sz="2000" b="0" i="1" u="none" strike="noStrike" kern="1200" cap="none" spc="0" normalizeH="0" baseline="0" noProof="0" dirty="0">
                <a:ln>
                  <a:noFill/>
                </a:ln>
                <a:solidFill>
                  <a:prstClr val="white"/>
                </a:solidFill>
                <a:effectLst/>
                <a:uLnTx/>
                <a:uFillTx/>
                <a:latin typeface="Calibri" panose="020F0502020204030204" pitchFamily="34" charset="0"/>
                <a:cs typeface="Times New Roman" panose="02020603050405020304" pitchFamily="18" charset="0"/>
                <a:sym typeface="Arial"/>
              </a:rPr>
              <a:t>AS</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Times New Roman" panose="02020603050405020304" pitchFamily="18" charset="0"/>
                <a:sym typeface="Arial"/>
              </a:rPr>
              <a:t> curve is more curved than the right angle presented previously.</a:t>
            </a:r>
          </a:p>
          <a:p>
            <a:pPr marL="342900" marR="0" lvl="0" indent="-3429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Times New Roman" panose="02020603050405020304" pitchFamily="18" charset="0"/>
                <a:sym typeface="Arial"/>
              </a:rPr>
              <a:t>The real-world </a:t>
            </a:r>
            <a:r>
              <a:rPr kumimoji="0" lang="en-US" sz="2000" b="0" i="1" u="none" strike="noStrike" kern="1200" cap="none" spc="0" normalizeH="0" baseline="0" noProof="0" dirty="0">
                <a:ln>
                  <a:noFill/>
                </a:ln>
                <a:solidFill>
                  <a:prstClr val="white"/>
                </a:solidFill>
                <a:effectLst/>
                <a:uLnTx/>
                <a:uFillTx/>
                <a:latin typeface="Calibri" panose="020F0502020204030204" pitchFamily="34" charset="0"/>
                <a:cs typeface="Times New Roman" panose="02020603050405020304" pitchFamily="18" charset="0"/>
                <a:sym typeface="Arial"/>
              </a:rPr>
              <a:t>AS</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Times New Roman" panose="02020603050405020304" pitchFamily="18" charset="0"/>
                <a:sym typeface="Arial"/>
              </a:rPr>
              <a:t> curve goes from flat to curved to very steep, leading to the concept of the Phillips curve.</a:t>
            </a:r>
          </a:p>
          <a:p>
            <a:pPr marL="342900" marR="0" lvl="0" indent="-3429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sym typeface="Arial"/>
            </a:endParaRPr>
          </a:p>
        </p:txBody>
      </p:sp>
      <p:pic>
        <p:nvPicPr>
          <p:cNvPr id="7" name="Picture 6" descr="This table compares how the zone of the AS curve shows the effect of shifts in aggregate demand (AD). In the Keynesian zone, AD changes mainly influence output with little impact on prices; in the intermediate zone, they affect both output and price levels; and in the neoclassical zone, they mostly change prices with minimal effect on output.">
            <a:extLst>
              <a:ext uri="{FF2B5EF4-FFF2-40B4-BE49-F238E27FC236}">
                <a16:creationId xmlns:a16="http://schemas.microsoft.com/office/drawing/2014/main" id="{363974BD-7B08-25A2-9C57-082DCCB672BC}"/>
              </a:ext>
            </a:extLst>
          </p:cNvPr>
          <p:cNvPicPr>
            <a:picLocks noChangeAspect="1"/>
          </p:cNvPicPr>
          <p:nvPr/>
        </p:nvPicPr>
        <p:blipFill>
          <a:blip r:embed="rId4"/>
          <a:stretch>
            <a:fillRect/>
          </a:stretch>
        </p:blipFill>
        <p:spPr>
          <a:xfrm>
            <a:off x="1378620" y="5143685"/>
            <a:ext cx="9434760" cy="16115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Arial"/>
              </a:rPr>
              <a:t>The Phillips Curve</a:t>
            </a:r>
            <a:r>
              <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sym typeface="Arial"/>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Keynesian theory implies that inflationary pressures are low during a recession but higher when the level of output is near or even beyond potential GDP."/>
          <p:cNvGrpSpPr/>
          <p:nvPr/>
        </p:nvGrpSpPr>
        <p:grpSpPr>
          <a:xfrm>
            <a:off x="2066922" y="1580912"/>
            <a:ext cx="8058154" cy="1081887"/>
            <a:chOff x="542923" y="1736761"/>
            <a:chExt cx="8058154" cy="1081887"/>
          </a:xfrm>
          <a:solidFill>
            <a:srgbClr val="627981"/>
          </a:solidFill>
        </p:grpSpPr>
        <p:sp>
          <p:nvSpPr>
            <p:cNvPr id="9" name="Rectangle 8"/>
            <p:cNvSpPr/>
            <p:nvPr/>
          </p:nvSpPr>
          <p:spPr>
            <a:xfrm>
              <a:off x="542923" y="1736761"/>
              <a:ext cx="8058154" cy="10818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0" name="TextBox 9"/>
            <p:cNvSpPr txBox="1"/>
            <p:nvPr/>
          </p:nvSpPr>
          <p:spPr>
            <a:xfrm>
              <a:off x="542923" y="1802985"/>
              <a:ext cx="7933726"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Keynesian theory implies that inflationary pressures are low during a recession but higher when the level of output is near or even beyond potential GDP.</a:t>
              </a:r>
            </a:p>
          </p:txBody>
        </p:sp>
      </p:grpSp>
      <p:grpSp>
        <p:nvGrpSpPr>
          <p:cNvPr id="20" name="Group 19" descr="In the 1950s, London School of Economics economist, A.W. Phillips, studied the Keynesian school of thought and developed a theory."/>
          <p:cNvGrpSpPr/>
          <p:nvPr/>
        </p:nvGrpSpPr>
        <p:grpSpPr>
          <a:xfrm>
            <a:off x="2066923" y="2748273"/>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In the 1950s, London School of Economics economist, A.W. Phillips, studied the Keynesian school of thought and developed a theory.</a:t>
              </a:r>
            </a:p>
          </p:txBody>
        </p:sp>
      </p:grpSp>
      <p:grpSp>
        <p:nvGrpSpPr>
          <p:cNvPr id="23" name="Group 22" descr="Phillips found that a tradeoff between unemployment and inflation does indeed exist."/>
          <p:cNvGrpSpPr/>
          <p:nvPr/>
        </p:nvGrpSpPr>
        <p:grpSpPr>
          <a:xfrm>
            <a:off x="2066923" y="3639625"/>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Phillips found that a tradeoff between unemployment and inflation does indeed exist. </a:t>
              </a:r>
            </a:p>
          </p:txBody>
        </p:sp>
      </p:grpSp>
      <p:grpSp>
        <p:nvGrpSpPr>
          <p:cNvPr id="15" name="Group 14" descr="The curve that shows this tradeoff became known as the Phillips curve.">
            <a:extLst>
              <a:ext uri="{FF2B5EF4-FFF2-40B4-BE49-F238E27FC236}">
                <a16:creationId xmlns:a16="http://schemas.microsoft.com/office/drawing/2014/main" id="{ED8D22F9-2E1C-496D-B3E7-F01441966AA3}"/>
              </a:ext>
            </a:extLst>
          </p:cNvPr>
          <p:cNvGrpSpPr/>
          <p:nvPr/>
        </p:nvGrpSpPr>
        <p:grpSpPr>
          <a:xfrm>
            <a:off x="2073401" y="453097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58421" y="1922416"/>
              <a:ext cx="8027158"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The curve that shows this tradeoff became known as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Arial"/>
                  <a:sym typeface="Arial"/>
                </a:rPr>
                <a:t>Phillips curve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a:t>
              </a:r>
            </a:p>
          </p:txBody>
        </p:sp>
      </p:grpSp>
    </p:spTree>
    <p:extLst>
      <p:ext uri="{BB962C8B-B14F-4D97-AF65-F5344CB8AC3E}">
        <p14:creationId xmlns:p14="http://schemas.microsoft.com/office/powerpoint/2010/main" val="82582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8" name="Title 7">
            <a:extLst>
              <a:ext uri="{FF2B5EF4-FFF2-40B4-BE49-F238E27FC236}">
                <a16:creationId xmlns:a16="http://schemas.microsoft.com/office/drawing/2014/main" id="{907F2F5F-D2B8-4ED9-9668-B88584BF579F}"/>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Arial"/>
              </a:rPr>
              <a:t>The Phillips Curve</a:t>
            </a:r>
            <a:r>
              <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sym typeface="Arial"/>
              </a:rPr>
              <a:t>2</a:t>
            </a:r>
          </a:p>
        </p:txBody>
      </p:sp>
      <p:cxnSp>
        <p:nvCxnSpPr>
          <p:cNvPr id="3" name="Straight Connector 2">
            <a:extLst>
              <a:ext uri="{FF2B5EF4-FFF2-40B4-BE49-F238E27FC236}">
                <a16:creationId xmlns:a16="http://schemas.microsoft.com/office/drawing/2014/main" id="{0F44F64E-FD91-2FDB-6CF9-07291BE91A66}"/>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This table shows the inverse relationship between unemployment and inflation: when the unemployment rate increase, then the inflation rate decreases, and when the unemployment rate decreases, then the inflation rate increases. When the inflation rate increases, then the unemployment rate decreases. When the inflation rate decreases, then the unemployment rate increases.">
            <a:extLst>
              <a:ext uri="{FF2B5EF4-FFF2-40B4-BE49-F238E27FC236}">
                <a16:creationId xmlns:a16="http://schemas.microsoft.com/office/drawing/2014/main" id="{2C071656-C864-C3F1-4CF4-87B9685A1202}"/>
              </a:ext>
            </a:extLst>
          </p:cNvPr>
          <p:cNvPicPr>
            <a:picLocks noChangeAspect="1"/>
          </p:cNvPicPr>
          <p:nvPr/>
        </p:nvPicPr>
        <p:blipFill>
          <a:blip r:embed="rId3"/>
          <a:stretch>
            <a:fillRect/>
          </a:stretch>
        </p:blipFill>
        <p:spPr>
          <a:xfrm>
            <a:off x="1827566" y="1185076"/>
            <a:ext cx="8536808" cy="2107723"/>
          </a:xfrm>
          <a:prstGeom prst="rect">
            <a:avLst/>
          </a:prstGeom>
        </p:spPr>
      </p:pic>
      <p:pic>
        <p:nvPicPr>
          <p:cNvPr id="5" name="Picture 4" descr="A graph of a Phillips curve, showing the tradeoff between unemployment and inflation.">
            <a:extLst>
              <a:ext uri="{FF2B5EF4-FFF2-40B4-BE49-F238E27FC236}">
                <a16:creationId xmlns:a16="http://schemas.microsoft.com/office/drawing/2014/main" id="{BB8F255B-19A2-45A8-92BA-A6360796131D}"/>
              </a:ext>
            </a:extLst>
          </p:cNvPr>
          <p:cNvPicPr>
            <a:picLocks noChangeAspect="1"/>
          </p:cNvPicPr>
          <p:nvPr/>
        </p:nvPicPr>
        <p:blipFill>
          <a:blip r:embed="rId4"/>
          <a:stretch>
            <a:fillRect/>
          </a:stretch>
        </p:blipFill>
        <p:spPr>
          <a:xfrm>
            <a:off x="4441202" y="3339966"/>
            <a:ext cx="3309537" cy="3428999"/>
          </a:xfrm>
          <a:prstGeom prst="rect">
            <a:avLst/>
          </a:prstGeom>
        </p:spPr>
      </p:pic>
    </p:spTree>
    <p:extLst>
      <p:ext uri="{BB962C8B-B14F-4D97-AF65-F5344CB8AC3E}">
        <p14:creationId xmlns:p14="http://schemas.microsoft.com/office/powerpoint/2010/main" val="2068188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Arial"/>
              </a:rPr>
              <a:t>The Instability of the Phillips Curve</a:t>
            </a:r>
            <a:endPar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sym typeface="Arial"/>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During the 1960s, the Phillips curve represented real-world economies very well and was an effective menu for monetary and fiscal policy."/>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During the 1960s, the Phillips curve represented real-world economies very well and was an effective menu for monetary and fiscal policy.</a:t>
              </a:r>
            </a:p>
          </p:txBody>
        </p:sp>
      </p:grpSp>
      <p:grpSp>
        <p:nvGrpSpPr>
          <p:cNvPr id="20" name="Group 19" descr="The relationship between unemployment and inflation depicted in the Phillips curve does not always hold true."/>
          <p:cNvGrpSpPr/>
          <p:nvPr/>
        </p:nvGrpSpPr>
        <p:grpSpPr>
          <a:xfrm>
            <a:off x="2066922" y="247226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The relationship between unemployment and inflation depicted in the Phillips curve does not always hold true.</a:t>
              </a:r>
            </a:p>
          </p:txBody>
        </p:sp>
      </p:grpSp>
      <p:grpSp>
        <p:nvGrpSpPr>
          <p:cNvPr id="23" name="Group 22" descr="The U.S. experienced stagflation, high unemployment and high inflation, during the 1970s and 1980s."/>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The U.S. experienced stagflation, high unemployment and high inflation, during the 1970s and 1980s.</a:t>
              </a:r>
            </a:p>
          </p:txBody>
        </p:sp>
      </p:grpSp>
      <p:grpSp>
        <p:nvGrpSpPr>
          <p:cNvPr id="15" name="Group 14" descr="Economists conclude that two factors can cause the Phillips curve to shift: one being supply shifts and the other being people's expectations about inflation.">
            <a:extLst>
              <a:ext uri="{FF2B5EF4-FFF2-40B4-BE49-F238E27FC236}">
                <a16:creationId xmlns:a16="http://schemas.microsoft.com/office/drawing/2014/main" id="{ED8D22F9-2E1C-496D-B3E7-F01441966AA3}"/>
              </a:ext>
            </a:extLst>
          </p:cNvPr>
          <p:cNvGrpSpPr/>
          <p:nvPr/>
        </p:nvGrpSpPr>
        <p:grpSpPr>
          <a:xfrm>
            <a:off x="2066922" y="4225182"/>
            <a:ext cx="8058154" cy="1051906"/>
            <a:chOff x="542923" y="1736761"/>
            <a:chExt cx="8027158" cy="1051906"/>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27158"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27158"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Economists conclude that two factors can cause the Phillips curve to shift: one being supply shifts and the other being people's expectations about inflation.</a:t>
              </a:r>
            </a:p>
          </p:txBody>
        </p:sp>
      </p:grpSp>
    </p:spTree>
    <p:extLst>
      <p:ext uri="{BB962C8B-B14F-4D97-AF65-F5344CB8AC3E}">
        <p14:creationId xmlns:p14="http://schemas.microsoft.com/office/powerpoint/2010/main" val="165879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Arial"/>
              </a:rPr>
              <a:t>On Your Own</a:t>
            </a:r>
            <a:r>
              <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sym typeface="Arial"/>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881188" y="1463481"/>
            <a:ext cx="8429624" cy="160424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sym typeface="Arial"/>
              </a:rPr>
              <a:t>Explain what would likely happen to the Phillips curve and the aggregate supply curve if the use of alternative energy sources, such as wind and solar, substantially reduced the cost of energy.</a:t>
            </a:r>
          </a:p>
        </p:txBody>
      </p:sp>
      <p:pic>
        <p:nvPicPr>
          <p:cNvPr id="5" name="Picture 4" descr="Windmills in a foggy field">
            <a:extLst>
              <a:ext uri="{FF2B5EF4-FFF2-40B4-BE49-F238E27FC236}">
                <a16:creationId xmlns:a16="http://schemas.microsoft.com/office/drawing/2014/main" id="{F7D445D7-C7D6-4D09-9BB0-E76937DAF675}"/>
              </a:ext>
            </a:extLst>
          </p:cNvPr>
          <p:cNvPicPr>
            <a:picLocks noChangeAspect="1"/>
          </p:cNvPicPr>
          <p:nvPr/>
        </p:nvPicPr>
        <p:blipFill>
          <a:blip r:embed="rId3"/>
          <a:stretch>
            <a:fillRect/>
          </a:stretch>
        </p:blipFill>
        <p:spPr>
          <a:xfrm>
            <a:off x="3577590" y="3313193"/>
            <a:ext cx="5036820" cy="3357880"/>
          </a:xfrm>
          <a:prstGeom prst="rect">
            <a:avLst/>
          </a:prstGeom>
        </p:spPr>
      </p:pic>
    </p:spTree>
    <p:extLst>
      <p:ext uri="{BB962C8B-B14F-4D97-AF65-F5344CB8AC3E}">
        <p14:creationId xmlns:p14="http://schemas.microsoft.com/office/powerpoint/2010/main" val="354111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Arial"/>
              </a:rPr>
              <a:t>On Your Own</a:t>
            </a:r>
            <a:r>
              <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sym typeface="Arial"/>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881188" y="1580912"/>
            <a:ext cx="8429624" cy="309776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sym typeface="Arial"/>
              </a:rPr>
              <a:t>Explain what would likely happen to the Phillips curve and the aggregate supply curve if the use of alternative energy sources, such as wind and solar, substantially reduced the cost of energy.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sym typeface="Arial"/>
              </a:rPr>
              <a:t>If energy costs decrease, the Phillips curve would shift down, showing lower rates of inflation associated with given unemployment levels. The aggregate supply curve would shift right, showing a higher level of real GDP associated with each possible price level.</a:t>
            </a:r>
          </a:p>
        </p:txBody>
      </p:sp>
    </p:spTree>
    <p:extLst>
      <p:ext uri="{BB962C8B-B14F-4D97-AF65-F5344CB8AC3E}">
        <p14:creationId xmlns:p14="http://schemas.microsoft.com/office/powerpoint/2010/main" val="38820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4" name="Title 25">
            <a:extLst>
              <a:ext uri="{FF2B5EF4-FFF2-40B4-BE49-F238E27FC236}">
                <a16:creationId xmlns:a16="http://schemas.microsoft.com/office/drawing/2014/main" id="{931E4FAB-2198-69DC-2EE4-74569669B4F6}"/>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mj-ea"/>
                <a:cs typeface="+mj-cs"/>
                <a:sym typeface="Century Gothic"/>
              </a:rPr>
              <a:t>Summary</a:t>
            </a:r>
            <a:endPar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sym typeface="Arial"/>
            </a:endParaRPr>
          </a:p>
        </p:txBody>
      </p:sp>
      <p:cxnSp>
        <p:nvCxnSpPr>
          <p:cNvPr id="5" name="Straight Connector 4">
            <a:extLst>
              <a:ext uri="{FF2B5EF4-FFF2-40B4-BE49-F238E27FC236}">
                <a16:creationId xmlns:a16="http://schemas.microsoft.com/office/drawing/2014/main" id="{6A1F76C7-1DFD-355F-22A0-DDF8C158275E}"/>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5669966-B0FB-46A0-8537-418FAAA11439}"/>
              </a:ext>
              <a:ext uri="{C183D7F6-B498-43B3-948B-1728B52AA6E4}">
                <adec:decorative xmlns:adec="http://schemas.microsoft.com/office/drawing/2017/decorative" val="1"/>
              </a:ext>
            </a:extLst>
          </p:cNvPr>
          <p:cNvSpPr/>
          <p:nvPr/>
        </p:nvSpPr>
        <p:spPr>
          <a:xfrm>
            <a:off x="1881188" y="1457696"/>
            <a:ext cx="8429626" cy="359470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 name="TextBox 2">
            <a:extLst>
              <a:ext uri="{FF2B5EF4-FFF2-40B4-BE49-F238E27FC236}">
                <a16:creationId xmlns:a16="http://schemas.microsoft.com/office/drawing/2014/main" id="{F755C7DE-2729-4F5C-86E0-DCD46FD9A494}"/>
              </a:ext>
            </a:extLst>
          </p:cNvPr>
          <p:cNvSpPr txBox="1"/>
          <p:nvPr/>
        </p:nvSpPr>
        <p:spPr>
          <a:xfrm>
            <a:off x="2100746" y="1654097"/>
            <a:ext cx="7990449" cy="3139321"/>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a:ea typeface="Calibri"/>
                <a:cs typeface="Calibri"/>
                <a:sym typeface="Calibri"/>
              </a:rPr>
              <a:t>The Phillips curve shows the tradeoff between unemployment and inflation.</a:t>
            </a:r>
          </a:p>
          <a:p>
            <a:pPr marL="88900" marR="0" lvl="0" indent="0" algn="l" defTabSz="914400" rtl="0" eaLnBrk="1" fontAlgn="auto" latinLnBrk="0" hangingPunct="1">
              <a:lnSpc>
                <a:spcPct val="100000"/>
              </a:lnSpc>
              <a:spcBef>
                <a:spcPts val="0"/>
              </a:spcBef>
              <a:spcAft>
                <a:spcPts val="0"/>
              </a:spcAft>
              <a:buClr>
                <a:prstClr val="white"/>
              </a:buClr>
              <a:buSzPts val="2200"/>
              <a:buFont typeface="Arial"/>
              <a:buNone/>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From a Keynesian viewpoint, the Phillips curve should slope down so that higher unemployment means lower inflation and vice versa. </a:t>
            </a:r>
          </a:p>
          <a:p>
            <a:pPr marL="88900" marR="0" lvl="0" indent="0" algn="l" defTabSz="914400" rtl="0" eaLnBrk="1" fontAlgn="auto" latinLnBrk="0" hangingPunct="1">
              <a:lnSpc>
                <a:spcPct val="100000"/>
              </a:lnSpc>
              <a:spcBef>
                <a:spcPts val="0"/>
              </a:spcBef>
              <a:spcAft>
                <a:spcPts val="0"/>
              </a:spcAft>
              <a:buClr>
                <a:prstClr val="white"/>
              </a:buClr>
              <a:buSzPts val="2200"/>
              <a:buFont typeface="Arial"/>
              <a:buNone/>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a:ea typeface="Calibri"/>
                <a:cs typeface="Calibri"/>
                <a:sym typeface="Calibri"/>
              </a:rPr>
              <a:t>A downward-sloping Phillips curve is a short-term relationship that may shift after a few years.</a:t>
            </a:r>
          </a:p>
        </p:txBody>
      </p:sp>
    </p:spTree>
    <p:extLst>
      <p:ext uri="{BB962C8B-B14F-4D97-AF65-F5344CB8AC3E}">
        <p14:creationId xmlns:p14="http://schemas.microsoft.com/office/powerpoint/2010/main" val="298091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053437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EEDEC0-2A72-4580-BC85-EA1FB5422090}">
  <ds:schemaRefs>
    <ds:schemaRef ds:uri="http://schemas.microsoft.com/office/2006/documentManagement/types"/>
    <ds:schemaRef ds:uri="http://purl.org/dc/dcmitype/"/>
    <ds:schemaRef ds:uri="http://www.w3.org/XML/1998/namespace"/>
    <ds:schemaRef ds:uri="http://schemas.microsoft.com/office/infopath/2007/PartnerControls"/>
    <ds:schemaRef ds:uri="06d9c582-05c2-476b-83d2-72ab8b1380b2"/>
    <ds:schemaRef ds:uri="http://purl.org/dc/elements/1.1/"/>
    <ds:schemaRef ds:uri="http://schemas.openxmlformats.org/package/2006/metadata/core-properties"/>
    <ds:schemaRef ds:uri="fdab59f7-c3a7-48e5-acd8-618ce834776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1AA3830-93B5-447E-AB3D-05C6A1CB3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645C23-1F8A-4023-A64B-2D348075AC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3023</TotalTime>
  <Words>748</Words>
  <Application>Microsoft Office PowerPoint</Application>
  <PresentationFormat>Widescreen</PresentationFormat>
  <Paragraphs>62</Paragraphs>
  <Slides>9</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Century Gothic</vt:lpstr>
      <vt:lpstr>Office Theme</vt:lpstr>
      <vt:lpstr>2_Office Theme</vt:lpstr>
      <vt:lpstr>The Phillips Curve</vt:lpstr>
      <vt:lpstr>Introduction</vt:lpstr>
      <vt:lpstr>The Phillips Curve1</vt:lpstr>
      <vt:lpstr>The Phillips Curve2</vt:lpstr>
      <vt:lpstr>The Instability of the Phillips Curve</vt:lpstr>
      <vt:lpstr>On Your Own1</vt:lpstr>
      <vt:lpstr>On Your Own2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60</cp:revision>
  <dcterms:modified xsi:type="dcterms:W3CDTF">2026-02-02T18:17:50Z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