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4"/>
    <p:sldMasterId id="2147483670" r:id="rId5"/>
  </p:sldMasterIdLst>
  <p:notesMasterIdLst>
    <p:notesMasterId r:id="rId18"/>
  </p:notesMasterIdLst>
  <p:sldIdLst>
    <p:sldId id="431" r:id="rId6"/>
    <p:sldId id="432" r:id="rId7"/>
    <p:sldId id="433" r:id="rId8"/>
    <p:sldId id="434" r:id="rId9"/>
    <p:sldId id="414" r:id="rId10"/>
    <p:sldId id="435" r:id="rId11"/>
    <p:sldId id="415" r:id="rId12"/>
    <p:sldId id="436" r:id="rId13"/>
    <p:sldId id="437" r:id="rId14"/>
    <p:sldId id="438" r:id="rId15"/>
    <p:sldId id="416" r:id="rId16"/>
    <p:sldId id="405" r:id="rId17"/>
  </p:sldIdLst>
  <p:sldSz cx="12192000" cy="6858000"/>
  <p:notesSz cx="6858000" cy="9144000"/>
  <p:embeddedFontLst>
    <p:embeddedFont>
      <p:font typeface="Century Gothic" panose="020B050202020202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1"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B2342F-5023-4BE4-8818-2224B69FBAE3}" v="5" dt="2026-02-02T18:16:42.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55" autoAdjust="0"/>
  </p:normalViewPr>
  <p:slideViewPr>
    <p:cSldViewPr snapToGrid="0">
      <p:cViewPr varScale="1">
        <p:scale>
          <a:sx n="69" d="100"/>
          <a:sy n="69" d="100"/>
        </p:scale>
        <p:origin x="112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1.fntdata"/><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26T14:39:03.713" v="8" actId="6549"/>
      <pc:docMkLst>
        <pc:docMk/>
      </pc:docMkLst>
      <pc:sldChg chg="add">
        <pc:chgData name="Caitlin Coleman" userId="96f87ca1-0e64-4ae8-8d77-98757b85df0b" providerId="ADAL" clId="{DDA6BCD5-DC0D-434C-93A0-51E2BCD25B34}" dt="2026-01-26T14:38:17.448" v="0"/>
        <pc:sldMkLst>
          <pc:docMk/>
          <pc:sldMk cId="1053437038" sldId="405"/>
        </pc:sldMkLst>
      </pc:sldChg>
      <pc:sldChg chg="add">
        <pc:chgData name="Caitlin Coleman" userId="96f87ca1-0e64-4ae8-8d77-98757b85df0b" providerId="ADAL" clId="{DDA6BCD5-DC0D-434C-93A0-51E2BCD25B34}" dt="2026-01-26T14:38:31.499" v="1"/>
        <pc:sldMkLst>
          <pc:docMk/>
          <pc:sldMk cId="3466888387" sldId="414"/>
        </pc:sldMkLst>
      </pc:sldChg>
      <pc:sldChg chg="add">
        <pc:chgData name="Caitlin Coleman" userId="96f87ca1-0e64-4ae8-8d77-98757b85df0b" providerId="ADAL" clId="{DDA6BCD5-DC0D-434C-93A0-51E2BCD25B34}" dt="2026-01-26T14:38:31.499" v="1"/>
        <pc:sldMkLst>
          <pc:docMk/>
          <pc:sldMk cId="0" sldId="415"/>
        </pc:sldMkLst>
      </pc:sldChg>
      <pc:sldChg chg="modSp add mod">
        <pc:chgData name="Caitlin Coleman" userId="96f87ca1-0e64-4ae8-8d77-98757b85df0b" providerId="ADAL" clId="{DDA6BCD5-DC0D-434C-93A0-51E2BCD25B34}" dt="2026-01-26T14:39:03.713" v="8" actId="6549"/>
        <pc:sldMkLst>
          <pc:docMk/>
          <pc:sldMk cId="3714893405" sldId="416"/>
        </pc:sldMkLst>
        <pc:spChg chg="mod">
          <ac:chgData name="Caitlin Coleman" userId="96f87ca1-0e64-4ae8-8d77-98757b85df0b" providerId="ADAL" clId="{DDA6BCD5-DC0D-434C-93A0-51E2BCD25B34}" dt="2026-01-26T14:39:03.713" v="8" actId="6549"/>
          <ac:spMkLst>
            <pc:docMk/>
            <pc:sldMk cId="3714893405" sldId="416"/>
            <ac:spMk id="4" creationId="{48302805-183B-D19C-31BF-4BD9F9554FEF}"/>
          </ac:spMkLst>
        </pc:spChg>
      </pc:sldChg>
      <pc:sldChg chg="add">
        <pc:chgData name="Caitlin Coleman" userId="96f87ca1-0e64-4ae8-8d77-98757b85df0b" providerId="ADAL" clId="{DDA6BCD5-DC0D-434C-93A0-51E2BCD25B34}" dt="2026-01-26T14:38:31.499" v="1"/>
        <pc:sldMkLst>
          <pc:docMk/>
          <pc:sldMk cId="935974069" sldId="431"/>
        </pc:sldMkLst>
      </pc:sldChg>
      <pc:sldChg chg="modSp add mod">
        <pc:chgData name="Caitlin Coleman" userId="96f87ca1-0e64-4ae8-8d77-98757b85df0b" providerId="ADAL" clId="{DDA6BCD5-DC0D-434C-93A0-51E2BCD25B34}" dt="2026-01-26T14:38:40.747" v="3" actId="6549"/>
        <pc:sldMkLst>
          <pc:docMk/>
          <pc:sldMk cId="3750488810" sldId="432"/>
        </pc:sldMkLst>
        <pc:spChg chg="mod">
          <ac:chgData name="Caitlin Coleman" userId="96f87ca1-0e64-4ae8-8d77-98757b85df0b" providerId="ADAL" clId="{DDA6BCD5-DC0D-434C-93A0-51E2BCD25B34}" dt="2026-01-26T14:38:40.747" v="3" actId="6549"/>
          <ac:spMkLst>
            <pc:docMk/>
            <pc:sldMk cId="3750488810" sldId="432"/>
            <ac:spMk id="26" creationId="{00000000-0000-0000-0000-000000000000}"/>
          </ac:spMkLst>
        </pc:spChg>
      </pc:sldChg>
      <pc:sldChg chg="add">
        <pc:chgData name="Caitlin Coleman" userId="96f87ca1-0e64-4ae8-8d77-98757b85df0b" providerId="ADAL" clId="{DDA6BCD5-DC0D-434C-93A0-51E2BCD25B34}" dt="2026-01-26T14:38:31.499" v="1"/>
        <pc:sldMkLst>
          <pc:docMk/>
          <pc:sldMk cId="726725871" sldId="433"/>
        </pc:sldMkLst>
      </pc:sldChg>
      <pc:sldChg chg="add">
        <pc:chgData name="Caitlin Coleman" userId="96f87ca1-0e64-4ae8-8d77-98757b85df0b" providerId="ADAL" clId="{DDA6BCD5-DC0D-434C-93A0-51E2BCD25B34}" dt="2026-01-26T14:38:31.499" v="1"/>
        <pc:sldMkLst>
          <pc:docMk/>
          <pc:sldMk cId="1330378881" sldId="434"/>
        </pc:sldMkLst>
      </pc:sldChg>
      <pc:sldChg chg="add">
        <pc:chgData name="Caitlin Coleman" userId="96f87ca1-0e64-4ae8-8d77-98757b85df0b" providerId="ADAL" clId="{DDA6BCD5-DC0D-434C-93A0-51E2BCD25B34}" dt="2026-01-26T14:38:31.499" v="1"/>
        <pc:sldMkLst>
          <pc:docMk/>
          <pc:sldMk cId="137728027" sldId="435"/>
        </pc:sldMkLst>
      </pc:sldChg>
      <pc:sldChg chg="add">
        <pc:chgData name="Caitlin Coleman" userId="96f87ca1-0e64-4ae8-8d77-98757b85df0b" providerId="ADAL" clId="{DDA6BCD5-DC0D-434C-93A0-51E2BCD25B34}" dt="2026-01-26T14:38:31.499" v="1"/>
        <pc:sldMkLst>
          <pc:docMk/>
          <pc:sldMk cId="3114435716" sldId="436"/>
        </pc:sldMkLst>
      </pc:sldChg>
      <pc:sldChg chg="modSp add mod">
        <pc:chgData name="Caitlin Coleman" userId="96f87ca1-0e64-4ae8-8d77-98757b85df0b" providerId="ADAL" clId="{DDA6BCD5-DC0D-434C-93A0-51E2BCD25B34}" dt="2026-01-26T14:38:51.679" v="5" actId="20577"/>
        <pc:sldMkLst>
          <pc:docMk/>
          <pc:sldMk cId="1191933008" sldId="437"/>
        </pc:sldMkLst>
        <pc:spChg chg="mod">
          <ac:chgData name="Caitlin Coleman" userId="96f87ca1-0e64-4ae8-8d77-98757b85df0b" providerId="ADAL" clId="{DDA6BCD5-DC0D-434C-93A0-51E2BCD25B34}" dt="2026-01-26T14:38:51.679" v="5" actId="20577"/>
          <ac:spMkLst>
            <pc:docMk/>
            <pc:sldMk cId="1191933008" sldId="437"/>
            <ac:spMk id="2" creationId="{D924633C-50CA-B3F8-BEC2-75842CC05A65}"/>
          </ac:spMkLst>
        </pc:spChg>
      </pc:sldChg>
      <pc:sldChg chg="modSp add mod">
        <pc:chgData name="Caitlin Coleman" userId="96f87ca1-0e64-4ae8-8d77-98757b85df0b" providerId="ADAL" clId="{DDA6BCD5-DC0D-434C-93A0-51E2BCD25B34}" dt="2026-01-26T14:38:56.917" v="7" actId="20577"/>
        <pc:sldMkLst>
          <pc:docMk/>
          <pc:sldMk cId="4029294624" sldId="438"/>
        </pc:sldMkLst>
        <pc:spChg chg="mod">
          <ac:chgData name="Caitlin Coleman" userId="96f87ca1-0e64-4ae8-8d77-98757b85df0b" providerId="ADAL" clId="{DDA6BCD5-DC0D-434C-93A0-51E2BCD25B34}" dt="2026-01-26T14:38:56.917" v="7" actId="20577"/>
          <ac:spMkLst>
            <pc:docMk/>
            <pc:sldMk cId="4029294624" sldId="438"/>
            <ac:spMk id="2" creationId="{82297715-FF4E-57F5-956F-20E1A6AC042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7D516-E7BE-271C-29FA-C63B902B39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45FC6B-CC52-0F4C-4114-7F09B73548F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D876FB9-C963-F30F-5695-362C4D16679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212BA6-0308-B635-BDEA-E066860E3DD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F6CF9D-C3AB-4E5F-87B7-3644743D88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998562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that you worked part time for the 2020 Census, and the federal government paid you a wage of $1,000 per week. Explain how you would contribute to the multiplier effect.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Out of the $1,000 of income that the government spending created, you would likely spend some of it to pay rent, buy groceries, and buy gasoline for your car. Your rent, grocery, and gasoline purchases would generate income for your landlord, the grocery store owner, and the gas station owner, who in turn would spend the income they received from your spending on more goods and services, generating new income and new spending for others throughout the economy. The total increase in spending is much larger than the original $1,000.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4386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569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Keynesian economics focuses on explaining why recessions occur and how to best minimize their effects. Aggregate demand is not always high enough to incentivize firms to hire workers and reach full employment. The economy adjusts very slowly to changes in aggregate demand due to sticky wages and prices.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AA2198-EFCA-463F-809F-7E29D1BADD53}" type="slidenum">
              <a:rPr kumimoji="0" lang="en-US" sz="1800" b="0" i="0" u="none" strike="noStrike" kern="120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09193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Recessions occur when the level of demand for goods and services is less than what is produced when labor is fully employed. The economy is in recession whenever the intersection of AS and AD occurs at a level of output less than that of full potential GDP. Real GDP is often less than potential GDP because producers are unable to sell their output.</a:t>
            </a:r>
          </a:p>
          <a:p>
            <a:pPr marL="0" indent="0"/>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AA2198-EFCA-463F-809F-7E29D1BADD53}" type="slidenum">
              <a:rPr kumimoji="0" lang="en-US" sz="1800" b="0" i="0" u="none" strike="noStrike" kern="120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46767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When AD changes, wages and prices are "sticky" and do not immediately adjust </a:t>
            </a:r>
            <a:r>
              <a:rPr lang="en-US" sz="1200" dirty="0">
                <a:solidFill>
                  <a:schemeClr val="bg1"/>
                </a:solidFill>
              </a:rPr>
              <a:t>to bring the economy back to full employment</a:t>
            </a:r>
            <a:r>
              <a:rPr lang="en-US" dirty="0"/>
              <a:t>. The first reason is the coordination argument, which requires perfect information about the level of lower compensation acceptable to other laborers and market participants. The second reason is that firms often try to avoid wage cuts because they depress morale and lower worker productivity. Prices can be sticky since they involve menu costs</a:t>
            </a:r>
            <a:r>
              <a:rPr lang="en-US" sz="1200" dirty="0">
                <a:solidFill>
                  <a:schemeClr val="bg1"/>
                </a:solidFill>
              </a:rPr>
              <a:t>—like the costs of printing a new set of menus with different prices in a restaurant</a:t>
            </a:r>
            <a:r>
              <a:rPr lang="en-US" dirty="0"/>
              <a:t>. Customers may be confused or unhappy about price changes, especially if the new price is higher than what they were expecting to spend.</a:t>
            </a:r>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AA2198-EFCA-463F-809F-7E29D1BADD53}" type="slidenum">
              <a:rPr kumimoji="0" lang="en-US" sz="1800" b="0" i="0" u="none" strike="noStrike" kern="120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265357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demand shifts left, wages and prices do not immediately decline. This results in an excess supply of labor and an excess supply of goods. Thus, sticky wages and sticky prices, combined with a decrease in demand, cause unemployment and recession.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1688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are two main Keynesian assumptions in the AD/AS model. First, aggregate demand is important in causing recessions. Second, wages and prices are sticky and do not change immediately.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1286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bg1"/>
                </a:solidFill>
                <a:latin typeface="Calibri" panose="020F0502020204030204" pitchFamily="34" charset="0"/>
                <a:cs typeface="Times New Roman" panose="02020603050405020304" pitchFamily="18" charset="0"/>
              </a:rPr>
              <a:t>Wages and prices are so sticky that the price level remains constant regardless of any leftward shift in </a:t>
            </a:r>
            <a:r>
              <a:rPr lang="en-US" sz="1200" i="1" dirty="0">
                <a:solidFill>
                  <a:schemeClr val="bg1"/>
                </a:solidFill>
                <a:latin typeface="Calibri" panose="020F0502020204030204" pitchFamily="34" charset="0"/>
                <a:cs typeface="Times New Roman" panose="02020603050405020304" pitchFamily="18" charset="0"/>
              </a:rPr>
              <a:t>AD</a:t>
            </a:r>
            <a:r>
              <a:rPr lang="en-US" sz="1200" dirty="0">
                <a:solidFill>
                  <a:schemeClr val="bg1"/>
                </a:solidFill>
                <a:latin typeface="Calibri" panose="020F0502020204030204" pitchFamily="34" charset="0"/>
                <a:cs typeface="Times New Roman" panose="02020603050405020304" pitchFamily="18" charset="0"/>
              </a:rPr>
              <a:t>. </a:t>
            </a:r>
            <a:r>
              <a:rPr lang="en-US" dirty="0"/>
              <a:t>Leads to a macroeconomic externality, when what happens at the macro level differs from the micro level. All adjustment occurs through real GDP since price level remains constant.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expenditure multiplier describes how a change in spending causes a more-than-proportionate change in GDP. One person’s spending becomes another’s income, leading to additional spending and income. The multiplier operates in both a positive and negative direction.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8450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that you worked part time for the 2020 Census, and the federal government paid you a wage of $1,000 per week. Explain how you would contribute to the multiplier effect.</a:t>
            </a: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0265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8933B-CD99-47F9-BFE8-F8C7DBB5EE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AD530F-DCFB-4428-98F0-C7C0929E5B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44A860-6856-47B4-B68A-98535C5258F5}"/>
              </a:ext>
            </a:extLst>
          </p:cNvPr>
          <p:cNvSpPr>
            <a:spLocks noGrp="1"/>
          </p:cNvSpPr>
          <p:nvPr>
            <p:ph type="dt" sz="half" idx="10"/>
          </p:nvPr>
        </p:nvSpPr>
        <p:spPr/>
        <p:txBody>
          <a:bodyPr/>
          <a:lstStyle/>
          <a:p>
            <a:fld id="{08397508-7A48-4C13-9120-545C7745B3AD}" type="datetimeFigureOut">
              <a:rPr lang="en-US" smtClean="0"/>
              <a:t>2/2/2026</a:t>
            </a:fld>
            <a:endParaRPr lang="en-US"/>
          </a:p>
        </p:txBody>
      </p:sp>
      <p:sp>
        <p:nvSpPr>
          <p:cNvPr id="5" name="Footer Placeholder 4">
            <a:extLst>
              <a:ext uri="{FF2B5EF4-FFF2-40B4-BE49-F238E27FC236}">
                <a16:creationId xmlns:a16="http://schemas.microsoft.com/office/drawing/2014/main" id="{02960E41-1975-448A-A8F7-AA3D322D6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6BAC1-7926-41B9-8CF9-510F96DABCE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1985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C9407-6CCB-4DC1-B503-A736BB9425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758677-BB84-49FE-8BB6-7C3E196042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A6CEF-DE6F-4DE2-825A-F87BF99BF896}"/>
              </a:ext>
            </a:extLst>
          </p:cNvPr>
          <p:cNvSpPr>
            <a:spLocks noGrp="1"/>
          </p:cNvSpPr>
          <p:nvPr>
            <p:ph type="dt" sz="half" idx="10"/>
          </p:nvPr>
        </p:nvSpPr>
        <p:spPr/>
        <p:txBody>
          <a:bodyPr/>
          <a:lstStyle/>
          <a:p>
            <a:fld id="{08397508-7A48-4C13-9120-545C7745B3AD}" type="datetimeFigureOut">
              <a:rPr lang="en-US" smtClean="0"/>
              <a:t>2/2/2026</a:t>
            </a:fld>
            <a:endParaRPr lang="en-US"/>
          </a:p>
        </p:txBody>
      </p:sp>
      <p:sp>
        <p:nvSpPr>
          <p:cNvPr id="5" name="Footer Placeholder 4">
            <a:extLst>
              <a:ext uri="{FF2B5EF4-FFF2-40B4-BE49-F238E27FC236}">
                <a16:creationId xmlns:a16="http://schemas.microsoft.com/office/drawing/2014/main" id="{91360610-0B10-4F83-85F4-C3F7ACEDC9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1CBA9-A785-4BCF-B290-9B95C3BD26B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4827100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4FFDDD-85F0-4260-B1BF-F4C4ECCD5F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90FAD7-1FCB-43F7-9B5F-E169323792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DF66AF-B65F-4E4E-B694-28813199F877}"/>
              </a:ext>
            </a:extLst>
          </p:cNvPr>
          <p:cNvSpPr>
            <a:spLocks noGrp="1"/>
          </p:cNvSpPr>
          <p:nvPr>
            <p:ph type="dt" sz="half" idx="10"/>
          </p:nvPr>
        </p:nvSpPr>
        <p:spPr/>
        <p:txBody>
          <a:bodyPr/>
          <a:lstStyle/>
          <a:p>
            <a:fld id="{08397508-7A48-4C13-9120-545C7745B3AD}" type="datetimeFigureOut">
              <a:rPr lang="en-US" smtClean="0"/>
              <a:t>2/2/2026</a:t>
            </a:fld>
            <a:endParaRPr lang="en-US"/>
          </a:p>
        </p:txBody>
      </p:sp>
      <p:sp>
        <p:nvSpPr>
          <p:cNvPr id="5" name="Footer Placeholder 4">
            <a:extLst>
              <a:ext uri="{FF2B5EF4-FFF2-40B4-BE49-F238E27FC236}">
                <a16:creationId xmlns:a16="http://schemas.microsoft.com/office/drawing/2014/main" id="{292A3651-DA55-43ED-828D-53766547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05F831-79CB-4E81-A7E7-D7A972EA55C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60760713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704122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94911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32853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527398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779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04027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6551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5144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BE9A-9CDB-44DE-A303-4574BDC0D2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54663-4684-4F1C-8395-2C1E552987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B82FC-733C-402A-BF7F-6A070162580B}"/>
              </a:ext>
            </a:extLst>
          </p:cNvPr>
          <p:cNvSpPr>
            <a:spLocks noGrp="1"/>
          </p:cNvSpPr>
          <p:nvPr>
            <p:ph type="dt" sz="half" idx="10"/>
          </p:nvPr>
        </p:nvSpPr>
        <p:spPr/>
        <p:txBody>
          <a:bodyPr/>
          <a:lstStyle/>
          <a:p>
            <a:fld id="{08397508-7A48-4C13-9120-545C7745B3AD}" type="datetimeFigureOut">
              <a:rPr lang="en-US" smtClean="0"/>
              <a:t>2/2/2026</a:t>
            </a:fld>
            <a:endParaRPr lang="en-US"/>
          </a:p>
        </p:txBody>
      </p:sp>
      <p:sp>
        <p:nvSpPr>
          <p:cNvPr id="5" name="Footer Placeholder 4">
            <a:extLst>
              <a:ext uri="{FF2B5EF4-FFF2-40B4-BE49-F238E27FC236}">
                <a16:creationId xmlns:a16="http://schemas.microsoft.com/office/drawing/2014/main" id="{20A66A76-A017-458B-9B15-E12786261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14129-BB16-4873-9885-3472C7AF6A3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75394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087360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925898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94542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F6CCA-4BC1-4575-8F6D-E4511E10DB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312469-A58D-4156-9583-8FA9F60058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26D94D-EB1E-4E9D-AB09-7725182ACBC9}"/>
              </a:ext>
            </a:extLst>
          </p:cNvPr>
          <p:cNvSpPr>
            <a:spLocks noGrp="1"/>
          </p:cNvSpPr>
          <p:nvPr>
            <p:ph type="dt" sz="half" idx="10"/>
          </p:nvPr>
        </p:nvSpPr>
        <p:spPr/>
        <p:txBody>
          <a:bodyPr/>
          <a:lstStyle/>
          <a:p>
            <a:fld id="{08397508-7A48-4C13-9120-545C7745B3AD}" type="datetimeFigureOut">
              <a:rPr lang="en-US" smtClean="0"/>
              <a:t>2/2/2026</a:t>
            </a:fld>
            <a:endParaRPr lang="en-US"/>
          </a:p>
        </p:txBody>
      </p:sp>
      <p:sp>
        <p:nvSpPr>
          <p:cNvPr id="5" name="Footer Placeholder 4">
            <a:extLst>
              <a:ext uri="{FF2B5EF4-FFF2-40B4-BE49-F238E27FC236}">
                <a16:creationId xmlns:a16="http://schemas.microsoft.com/office/drawing/2014/main" id="{8BC2A57A-1406-4586-8C88-D8D515E29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560AB3-9A93-4A3F-B41B-4033AC4D1DB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3144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FF80-0C1B-456A-9F1E-AFFEE8F49A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C29FF7-4779-45DB-9DFF-0BC57013AE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90A26D-C34B-462E-8618-2CB99786A2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58538C-D1F6-49CD-8F58-C0FB6F9F0CCA}"/>
              </a:ext>
            </a:extLst>
          </p:cNvPr>
          <p:cNvSpPr>
            <a:spLocks noGrp="1"/>
          </p:cNvSpPr>
          <p:nvPr>
            <p:ph type="dt" sz="half" idx="10"/>
          </p:nvPr>
        </p:nvSpPr>
        <p:spPr/>
        <p:txBody>
          <a:bodyPr/>
          <a:lstStyle/>
          <a:p>
            <a:fld id="{08397508-7A48-4C13-9120-545C7745B3AD}" type="datetimeFigureOut">
              <a:rPr lang="en-US" smtClean="0"/>
              <a:t>2/2/2026</a:t>
            </a:fld>
            <a:endParaRPr lang="en-US"/>
          </a:p>
        </p:txBody>
      </p:sp>
      <p:sp>
        <p:nvSpPr>
          <p:cNvPr id="6" name="Footer Placeholder 5">
            <a:extLst>
              <a:ext uri="{FF2B5EF4-FFF2-40B4-BE49-F238E27FC236}">
                <a16:creationId xmlns:a16="http://schemas.microsoft.com/office/drawing/2014/main" id="{9227DCB2-9E47-4582-BC28-1BA0CE62D7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F52A5F-96BD-4E4A-8F0C-0367DE6E6BC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6824434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A7CD-28CF-4C23-AD13-8E7D371E9D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11D0C6-013F-4DD4-932F-C256B0E766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78E61D-B43D-4CC9-B38F-8E7E6D50D4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A3C478-DC52-44A1-9DC3-8DC486034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D263FB-2758-4309-BD77-EB6AADCD8F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C17E08-E722-445F-944B-14A80B9E8218}"/>
              </a:ext>
            </a:extLst>
          </p:cNvPr>
          <p:cNvSpPr>
            <a:spLocks noGrp="1"/>
          </p:cNvSpPr>
          <p:nvPr>
            <p:ph type="dt" sz="half" idx="10"/>
          </p:nvPr>
        </p:nvSpPr>
        <p:spPr/>
        <p:txBody>
          <a:bodyPr/>
          <a:lstStyle/>
          <a:p>
            <a:fld id="{08397508-7A48-4C13-9120-545C7745B3AD}" type="datetimeFigureOut">
              <a:rPr lang="en-US" smtClean="0"/>
              <a:t>2/2/2026</a:t>
            </a:fld>
            <a:endParaRPr lang="en-US"/>
          </a:p>
        </p:txBody>
      </p:sp>
      <p:sp>
        <p:nvSpPr>
          <p:cNvPr id="8" name="Footer Placeholder 7">
            <a:extLst>
              <a:ext uri="{FF2B5EF4-FFF2-40B4-BE49-F238E27FC236}">
                <a16:creationId xmlns:a16="http://schemas.microsoft.com/office/drawing/2014/main" id="{AA596EC7-A853-4B4E-894F-1EEE474425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CC6E72-4A17-4166-A402-381269651DB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28561764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7949-40F3-41FC-B458-F5B591F444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04904C-9057-41D9-A902-DE971FF7FA11}"/>
              </a:ext>
            </a:extLst>
          </p:cNvPr>
          <p:cNvSpPr>
            <a:spLocks noGrp="1"/>
          </p:cNvSpPr>
          <p:nvPr>
            <p:ph type="dt" sz="half" idx="10"/>
          </p:nvPr>
        </p:nvSpPr>
        <p:spPr/>
        <p:txBody>
          <a:bodyPr/>
          <a:lstStyle/>
          <a:p>
            <a:fld id="{08397508-7A48-4C13-9120-545C7745B3AD}" type="datetimeFigureOut">
              <a:rPr lang="en-US" smtClean="0"/>
              <a:t>2/2/2026</a:t>
            </a:fld>
            <a:endParaRPr lang="en-US"/>
          </a:p>
        </p:txBody>
      </p:sp>
      <p:sp>
        <p:nvSpPr>
          <p:cNvPr id="4" name="Footer Placeholder 3">
            <a:extLst>
              <a:ext uri="{FF2B5EF4-FFF2-40B4-BE49-F238E27FC236}">
                <a16:creationId xmlns:a16="http://schemas.microsoft.com/office/drawing/2014/main" id="{C0CF526A-8824-4154-B052-5C26948B7D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DDCF06-8AF5-4047-836A-C5DE07D4B12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4596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63056C-DBFD-4215-A1C2-FC3FE24D39DA}"/>
              </a:ext>
            </a:extLst>
          </p:cNvPr>
          <p:cNvSpPr>
            <a:spLocks noGrp="1"/>
          </p:cNvSpPr>
          <p:nvPr>
            <p:ph type="dt" sz="half" idx="10"/>
          </p:nvPr>
        </p:nvSpPr>
        <p:spPr/>
        <p:txBody>
          <a:bodyPr/>
          <a:lstStyle/>
          <a:p>
            <a:fld id="{08397508-7A48-4C13-9120-545C7745B3AD}" type="datetimeFigureOut">
              <a:rPr lang="en-US" smtClean="0"/>
              <a:t>2/2/2026</a:t>
            </a:fld>
            <a:endParaRPr lang="en-US"/>
          </a:p>
        </p:txBody>
      </p:sp>
      <p:sp>
        <p:nvSpPr>
          <p:cNvPr id="3" name="Footer Placeholder 2">
            <a:extLst>
              <a:ext uri="{FF2B5EF4-FFF2-40B4-BE49-F238E27FC236}">
                <a16:creationId xmlns:a16="http://schemas.microsoft.com/office/drawing/2014/main" id="{352E9BD0-316E-473C-BAAA-1EF0D76749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6C751D-76EF-4C3F-A328-43141188681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6356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79E0B-E33D-4A4C-B935-3ECB47DAF1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066D9C-85CF-43CC-8EAA-38D8486520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77150D-D4A3-437C-BF5B-F98A83A34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F16C44-1164-4E98-BEE5-38B7EC8EBEDB}"/>
              </a:ext>
            </a:extLst>
          </p:cNvPr>
          <p:cNvSpPr>
            <a:spLocks noGrp="1"/>
          </p:cNvSpPr>
          <p:nvPr>
            <p:ph type="dt" sz="half" idx="10"/>
          </p:nvPr>
        </p:nvSpPr>
        <p:spPr/>
        <p:txBody>
          <a:bodyPr/>
          <a:lstStyle/>
          <a:p>
            <a:fld id="{08397508-7A48-4C13-9120-545C7745B3AD}" type="datetimeFigureOut">
              <a:rPr lang="en-US" smtClean="0"/>
              <a:t>2/2/2026</a:t>
            </a:fld>
            <a:endParaRPr lang="en-US"/>
          </a:p>
        </p:txBody>
      </p:sp>
      <p:sp>
        <p:nvSpPr>
          <p:cNvPr id="6" name="Footer Placeholder 5">
            <a:extLst>
              <a:ext uri="{FF2B5EF4-FFF2-40B4-BE49-F238E27FC236}">
                <a16:creationId xmlns:a16="http://schemas.microsoft.com/office/drawing/2014/main" id="{C2729939-A2DF-4908-912F-D483A2CFF2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271971-B79C-4494-9FCD-47CEF34D3DD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5968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869C-6FAE-4704-A1AC-B41DCDD88C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1FC665-6349-45CB-A824-5BE60DB053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445939-6BBF-4C92-9111-826F9052D0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F9A8DF-8293-4481-AACF-AC22C6760529}"/>
              </a:ext>
            </a:extLst>
          </p:cNvPr>
          <p:cNvSpPr>
            <a:spLocks noGrp="1"/>
          </p:cNvSpPr>
          <p:nvPr>
            <p:ph type="dt" sz="half" idx="10"/>
          </p:nvPr>
        </p:nvSpPr>
        <p:spPr/>
        <p:txBody>
          <a:bodyPr/>
          <a:lstStyle/>
          <a:p>
            <a:fld id="{08397508-7A48-4C13-9120-545C7745B3AD}" type="datetimeFigureOut">
              <a:rPr lang="en-US" smtClean="0"/>
              <a:t>2/2/2026</a:t>
            </a:fld>
            <a:endParaRPr lang="en-US"/>
          </a:p>
        </p:txBody>
      </p:sp>
      <p:sp>
        <p:nvSpPr>
          <p:cNvPr id="6" name="Footer Placeholder 5">
            <a:extLst>
              <a:ext uri="{FF2B5EF4-FFF2-40B4-BE49-F238E27FC236}">
                <a16:creationId xmlns:a16="http://schemas.microsoft.com/office/drawing/2014/main" id="{0C2D127C-BF5E-48ED-8740-262352088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28507B-C2E7-49E1-81D6-323C0EE4792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02722841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2A6DE0-7EDD-4692-B937-B034720578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CE04D4-9815-4174-8A1A-257E30A675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89F45C-2DE7-4F41-BC7D-FAD5225554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7508-7A48-4C13-9120-545C7745B3AD}" type="datetimeFigureOut">
              <a:rPr lang="en-US" smtClean="0"/>
              <a:t>2/2/2026</a:t>
            </a:fld>
            <a:endParaRPr lang="en-US"/>
          </a:p>
        </p:txBody>
      </p:sp>
      <p:sp>
        <p:nvSpPr>
          <p:cNvPr id="5" name="Footer Placeholder 4">
            <a:extLst>
              <a:ext uri="{FF2B5EF4-FFF2-40B4-BE49-F238E27FC236}">
                <a16:creationId xmlns:a16="http://schemas.microsoft.com/office/drawing/2014/main" id="{D55C07FC-DBF5-4B58-9E40-84C1253FE6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3975CF-4091-4766-86FE-BB86B6A25D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18595563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24032727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D9A6C-2CC2-374E-BF84-CD83078F2E2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8F8509A-3945-5E40-EBA4-ACB371DD9661}"/>
              </a:ex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sym typeface="Arial"/>
            </a:endParaRPr>
          </a:p>
        </p:txBody>
      </p:sp>
      <p:cxnSp>
        <p:nvCxnSpPr>
          <p:cNvPr id="11" name="Straight Connector 10">
            <a:extLst>
              <a:ext uri="{FF2B5EF4-FFF2-40B4-BE49-F238E27FC236}">
                <a16:creationId xmlns:a16="http://schemas.microsoft.com/office/drawing/2014/main" id="{EEE6DFD6-096C-0A68-BBE6-4083856F611D}"/>
              </a:ext>
              <a:ext uri="{C183D7F6-B498-43B3-948B-1728B52AA6E4}">
                <adec:decorative xmlns:adec="http://schemas.microsoft.com/office/drawing/2017/decorative" val="1"/>
              </a:ext>
            </a:extLst>
          </p:cNvPr>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BC77E291-59E5-BDDF-EB85-C2A50BC3B35A}"/>
              </a:ext>
            </a:extLst>
          </p:cNvPr>
          <p:cNvSpPr txBox="1">
            <a:spLocks noGrp="1"/>
          </p:cNvSpPr>
          <p:nvPr>
            <p:ph type="title" idx="4294967295"/>
          </p:nvPr>
        </p:nvSpPr>
        <p:spPr>
          <a:xfrm>
            <a:off x="1524000" y="2659821"/>
            <a:ext cx="9144000"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buClr>
                <a:srgbClr val="000000"/>
              </a:buClr>
              <a:buSzPts val="6000"/>
              <a:defRPr/>
            </a:pPr>
            <a:r>
              <a:rPr lang="en-US" sz="54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The Building Blocks of Keynesian Analysis</a:t>
            </a:r>
            <a:endParaRPr lang="en-US" sz="1600" dirty="0">
              <a:solidFill>
                <a:prstClr val="black"/>
              </a:solidFill>
              <a:latin typeface="Century Gothic" panose="020B0502020202020204" pitchFamily="34" charset="0"/>
            </a:endParaRPr>
          </a:p>
        </p:txBody>
      </p:sp>
      <p:cxnSp>
        <p:nvCxnSpPr>
          <p:cNvPr id="14" name="Straight Connector 13">
            <a:extLst>
              <a:ext uri="{FF2B5EF4-FFF2-40B4-BE49-F238E27FC236}">
                <a16:creationId xmlns:a16="http://schemas.microsoft.com/office/drawing/2014/main" id="{35C6EFF2-BE75-DD0E-24E3-EC933E49BA0E}"/>
              </a:ext>
              <a:ext uri="{C183D7F6-B498-43B3-948B-1728B52AA6E4}">
                <adec:decorative xmlns:adec="http://schemas.microsoft.com/office/drawing/2017/decorative" val="1"/>
              </a:ext>
            </a:extLst>
          </p:cNvPr>
          <p:cNvCxnSpPr/>
          <p:nvPr/>
        </p:nvCxnSpPr>
        <p:spPr>
          <a:xfrm>
            <a:off x="3071447" y="49825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FB1D60E-1C0E-A0B2-11F2-4C1F39A91B67}"/>
              </a:ext>
            </a:extLst>
          </p:cNvPr>
          <p:cNvSpPr txBox="1"/>
          <p:nvPr/>
        </p:nvSpPr>
        <p:spPr>
          <a:xfrm>
            <a:off x="481648" y="320478"/>
            <a:ext cx="3565361" cy="553998"/>
          </a:xfrm>
          <a:prstGeom prst="rect">
            <a:avLst/>
          </a:prstGeom>
          <a:solidFill>
            <a:srgbClr val="5A7E8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sym typeface="Arial"/>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sym typeface="Arial"/>
              </a:rPr>
              <a:t> LEARNING</a:t>
            </a:r>
          </a:p>
        </p:txBody>
      </p:sp>
    </p:spTree>
    <p:extLst>
      <p:ext uri="{BB962C8B-B14F-4D97-AF65-F5344CB8AC3E}">
        <p14:creationId xmlns:p14="http://schemas.microsoft.com/office/powerpoint/2010/main" val="935974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2" name="Title 25">
            <a:extLst>
              <a:ext uri="{FF2B5EF4-FFF2-40B4-BE49-F238E27FC236}">
                <a16:creationId xmlns:a16="http://schemas.microsoft.com/office/drawing/2014/main" id="{82297715-FF4E-57F5-956F-20E1A6AC0426}"/>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000" b="0" i="0" u="none" strike="noStrike" kern="1200" cap="none" spc="0" normalizeH="0" baseline="0" noProof="0" dirty="0">
                <a:ln>
                  <a:noFill/>
                </a:ln>
                <a:solidFill>
                  <a:srgbClr val="000000"/>
                </a:solidFill>
                <a:effectLst/>
                <a:uLnTx/>
                <a:uFillTx/>
                <a:latin typeface="Century Gothic"/>
                <a:ea typeface="Century Gothic"/>
                <a:cs typeface="Century Gothic"/>
                <a:sym typeface="Century Gothic"/>
              </a:rPr>
              <a:t>On Your Own</a:t>
            </a:r>
            <a:r>
              <a:rPr kumimoji="0" lang="en-US" sz="3000" b="0" i="0" u="none" strike="noStrike" kern="1200" cap="none" spc="0" normalizeH="0" baseline="-25000" noProof="0" dirty="0">
                <a:ln>
                  <a:noFill/>
                </a:ln>
                <a:solidFill>
                  <a:srgbClr val="000000"/>
                </a:solidFill>
                <a:effectLst/>
                <a:uLnTx/>
                <a:uFillTx/>
                <a:latin typeface="Century Gothic"/>
                <a:ea typeface="Century Gothic"/>
                <a:cs typeface="Century Gothic"/>
                <a:sym typeface="Century Gothic"/>
              </a:rPr>
              <a:t>2</a:t>
            </a:r>
          </a:p>
        </p:txBody>
      </p:sp>
      <p:cxnSp>
        <p:nvCxnSpPr>
          <p:cNvPr id="3" name="Straight Connector 2">
            <a:extLst>
              <a:ext uri="{FF2B5EF4-FFF2-40B4-BE49-F238E27FC236}">
                <a16:creationId xmlns:a16="http://schemas.microsoft.com/office/drawing/2014/main" id="{DA86ECDD-790F-8949-AEDB-1D19018CE403}"/>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Suppose that you worked part time for the 2020 Census, and the federal government paid you a wage of $1,000 per week. Explain how you would contribute to the multiplier effect.&#10;&#10;Out of the $1,000 of income that the government spending created, you would likely spend some of it to pay rent, buy groceries, and buy gasoline for your car. Your rent, grocery, and gasoline purchases would generate income for your landlord, the grocery store owner, and the gas station owner, who in turn would spend the income they received from your spending on more goods and services, generating new income and new spending for others throughout the economy. The total increase in spending is much larger than the original $1,000.">
            <a:extLst>
              <a:ext uri="{FF2B5EF4-FFF2-40B4-BE49-F238E27FC236}">
                <a16:creationId xmlns:a16="http://schemas.microsoft.com/office/drawing/2014/main" id="{5D4C9EEF-DD19-455D-839A-FBC5843A1575}"/>
              </a:ext>
            </a:extLst>
          </p:cNvPr>
          <p:cNvGrpSpPr/>
          <p:nvPr/>
        </p:nvGrpSpPr>
        <p:grpSpPr>
          <a:xfrm>
            <a:off x="2066922" y="1580912"/>
            <a:ext cx="8058154" cy="3868886"/>
            <a:chOff x="542923" y="1736761"/>
            <a:chExt cx="8058154" cy="3868886"/>
          </a:xfrm>
          <a:solidFill>
            <a:srgbClr val="627981"/>
          </a:solidFill>
        </p:grpSpPr>
        <p:sp>
          <p:nvSpPr>
            <p:cNvPr id="13" name="Rectangle 12">
              <a:extLst>
                <a:ext uri="{FF2B5EF4-FFF2-40B4-BE49-F238E27FC236}">
                  <a16:creationId xmlns:a16="http://schemas.microsoft.com/office/drawing/2014/main" id="{A832819A-66F1-41C8-9114-4757CA2260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4" name="TextBox 13">
              <a:extLst>
                <a:ext uri="{FF2B5EF4-FFF2-40B4-BE49-F238E27FC236}">
                  <a16:creationId xmlns:a16="http://schemas.microsoft.com/office/drawing/2014/main" id="{FC1FDFA9-1526-4810-9136-5526ACC81F30}"/>
                </a:ext>
              </a:extLst>
            </p:cNvPr>
            <p:cNvSpPr txBox="1"/>
            <p:nvPr/>
          </p:nvSpPr>
          <p:spPr>
            <a:xfrm>
              <a:off x="542923" y="1819995"/>
              <a:ext cx="8058154" cy="3785652"/>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Suppose that you worked part time for the 2020 Census, and the federal government paid you a wage of $1,000 per week. Explain how you would contribute to the multiplier effect.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Arial"/>
                  <a:sym typeface="Arial"/>
                </a:rPr>
                <a:t>Out of the $1,000 of income that the government spending created, you would likely spend some of it to pay rent, buy groceries, and buy gasoline for your car. Your rent, grocery, and gasoline purchases would generate income for your landlord, the grocery store owner, and the gas station owner, who in turn would spend the income they received from your spending on more goods and services, generating new income and new spending for others throughout the economy. The total increase in spending is much larger than the original $1,000.</a:t>
              </a:r>
            </a:p>
          </p:txBody>
        </p:sp>
      </p:grpSp>
    </p:spTree>
    <p:extLst>
      <p:ext uri="{BB962C8B-B14F-4D97-AF65-F5344CB8AC3E}">
        <p14:creationId xmlns:p14="http://schemas.microsoft.com/office/powerpoint/2010/main" val="4029294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4" name="Title 25">
            <a:extLst>
              <a:ext uri="{FF2B5EF4-FFF2-40B4-BE49-F238E27FC236}">
                <a16:creationId xmlns:a16="http://schemas.microsoft.com/office/drawing/2014/main" id="{48302805-183B-D19C-31BF-4BD9F9554FEF}"/>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000" b="0" i="0" u="none" strike="noStrike" kern="1200" cap="none" spc="0" normalizeH="0" baseline="0" noProof="0" dirty="0">
                <a:ln>
                  <a:noFill/>
                </a:ln>
                <a:solidFill>
                  <a:prstClr val="black"/>
                </a:solidFill>
                <a:effectLst/>
                <a:uLnTx/>
                <a:uFillTx/>
                <a:latin typeface="Century Gothic"/>
                <a:ea typeface="+mj-ea"/>
                <a:cs typeface="+mj-cs"/>
                <a:sym typeface="Century Gothic"/>
              </a:rPr>
              <a:t>Summary</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j-ea"/>
              <a:cs typeface="+mj-cs"/>
              <a:sym typeface="Arial"/>
            </a:endParaRPr>
          </a:p>
        </p:txBody>
      </p:sp>
      <p:cxnSp>
        <p:nvCxnSpPr>
          <p:cNvPr id="5" name="Straight Connector 4">
            <a:extLst>
              <a:ext uri="{FF2B5EF4-FFF2-40B4-BE49-F238E27FC236}">
                <a16:creationId xmlns:a16="http://schemas.microsoft.com/office/drawing/2014/main" id="{CE966A32-A55F-AECA-F207-103215F6B526}"/>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5669966-B0FB-46A0-8537-418FAAA11439}"/>
              </a:ext>
              <a:ext uri="{C183D7F6-B498-43B3-948B-1728B52AA6E4}">
                <adec:decorative xmlns:adec="http://schemas.microsoft.com/office/drawing/2017/decorative" val="1"/>
              </a:ext>
            </a:extLst>
          </p:cNvPr>
          <p:cNvSpPr/>
          <p:nvPr/>
        </p:nvSpPr>
        <p:spPr>
          <a:xfrm>
            <a:off x="1881188" y="1341994"/>
            <a:ext cx="8429626" cy="4944326"/>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 name="TextBox 2">
            <a:extLst>
              <a:ext uri="{FF2B5EF4-FFF2-40B4-BE49-F238E27FC236}">
                <a16:creationId xmlns:a16="http://schemas.microsoft.com/office/drawing/2014/main" id="{F755C7DE-2729-4F5C-86E0-DCD46FD9A494}"/>
              </a:ext>
            </a:extLst>
          </p:cNvPr>
          <p:cNvSpPr txBox="1"/>
          <p:nvPr/>
        </p:nvSpPr>
        <p:spPr>
          <a:xfrm>
            <a:off x="2100746" y="1399034"/>
            <a:ext cx="7990449" cy="4832092"/>
          </a:xfrm>
          <a:prstGeom prst="rect">
            <a:avLst/>
          </a:prstGeom>
          <a:noFill/>
          <a:ln>
            <a:solidFill>
              <a:srgbClr val="627981"/>
            </a:solidFill>
          </a:ln>
        </p:spPr>
        <p:txBody>
          <a:bodyPr wrap="square" rtlCol="0">
            <a:spAutoFit/>
          </a:bodyPr>
          <a:lstStyle/>
          <a:p>
            <a:pPr marL="457200" marR="0" lvl="0" indent="-368300" algn="l" defTabSz="914400" rtl="0" eaLnBrk="1" fontAlgn="auto" latinLnBrk="0" hangingPunct="1">
              <a:lnSpc>
                <a:spcPct val="100000"/>
              </a:lnSpc>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Keynesian economics is based on two main building blocks.</a:t>
            </a:r>
          </a:p>
          <a:p>
            <a:pPr marL="88900" marR="0" lvl="0" indent="0" algn="l" defTabSz="914400" rtl="0" eaLnBrk="1" fontAlgn="auto" latinLnBrk="0" hangingPunct="1">
              <a:lnSpc>
                <a:spcPct val="100000"/>
              </a:lnSpc>
              <a:spcBef>
                <a:spcPts val="0"/>
              </a:spcBef>
              <a:spcAft>
                <a:spcPts val="0"/>
              </a:spcAft>
              <a:buClr>
                <a:prstClr val="white"/>
              </a:buClr>
              <a:buSzPts val="2200"/>
              <a:buFont typeface="Arial"/>
              <a:buNone/>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lnSpc>
                <a:spcPct val="100000"/>
              </a:lnSpc>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Aggregate demand is more likely than aggregate supply to be the cause of short-run economic events. </a:t>
            </a:r>
          </a:p>
          <a:p>
            <a:pPr marL="88900" marR="0" lvl="0" indent="0" algn="l" defTabSz="914400" rtl="0" eaLnBrk="1" fontAlgn="auto" latinLnBrk="0" hangingPunct="1">
              <a:lnSpc>
                <a:spcPct val="100000"/>
              </a:lnSpc>
              <a:spcBef>
                <a:spcPts val="0"/>
              </a:spcBef>
              <a:spcAft>
                <a:spcPts val="0"/>
              </a:spcAft>
              <a:buClr>
                <a:prstClr val="white"/>
              </a:buClr>
              <a:buSzPts val="2200"/>
              <a:buFont typeface="Arial"/>
              <a:buNone/>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31800" marR="0" lvl="0" indent="-342900" algn="l" defTabSz="914400" rtl="0" eaLnBrk="1" fontAlgn="auto" latinLnBrk="0" hangingPunct="1">
              <a:lnSpc>
                <a:spcPct val="100000"/>
              </a:lnSpc>
              <a:spcBef>
                <a:spcPts val="0"/>
              </a:spcBef>
              <a:spcAft>
                <a:spcPts val="0"/>
              </a:spcAft>
              <a:buClr>
                <a:prstClr val="white"/>
              </a:buClr>
              <a:buSzPts val="2200"/>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libri"/>
                <a:ea typeface="Calibri"/>
                <a:cs typeface="Calibri"/>
                <a:sym typeface="Calibri"/>
              </a:rPr>
              <a:t>Wages</a:t>
            </a: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 and prices are often sticky, leading to labor and supply shortages.</a:t>
            </a:r>
          </a:p>
          <a:p>
            <a:pPr marL="88900" marR="0" lvl="0" indent="0" algn="l" defTabSz="914400" rtl="0" eaLnBrk="1" fontAlgn="auto" latinLnBrk="0" hangingPunct="1">
              <a:lnSpc>
                <a:spcPct val="100000"/>
              </a:lnSpc>
              <a:spcBef>
                <a:spcPts val="0"/>
              </a:spcBef>
              <a:spcAft>
                <a:spcPts val="0"/>
              </a:spcAft>
              <a:buClr>
                <a:prstClr val="white"/>
              </a:buClr>
              <a:buSzPts val="2200"/>
              <a:buFont typeface="Arial"/>
              <a:buNone/>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lnSpc>
                <a:spcPct val="100000"/>
              </a:lnSpc>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Surpluses cause prices to fall at the micro level, but they do not necessarily do the same at the macro level, resulting in a macroeconomic externality.</a:t>
            </a:r>
          </a:p>
          <a:p>
            <a:pPr marL="88900" marR="0" lvl="0" indent="0" algn="l" defTabSz="914400" rtl="0" eaLnBrk="1" fontAlgn="auto" latinLnBrk="0" hangingPunct="1">
              <a:lnSpc>
                <a:spcPct val="100000"/>
              </a:lnSpc>
              <a:spcBef>
                <a:spcPts val="0"/>
              </a:spcBef>
              <a:spcAft>
                <a:spcPts val="0"/>
              </a:spcAft>
              <a:buClr>
                <a:prstClr val="white"/>
              </a:buClr>
              <a:buSzPts val="2200"/>
              <a:buFont typeface="Arial"/>
              <a:buNone/>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lnSpc>
                <a:spcPct val="100000"/>
              </a:lnSpc>
              <a:spcBef>
                <a:spcPts val="0"/>
              </a:spcBef>
              <a:spcAft>
                <a:spcPts val="0"/>
              </a:spcAft>
              <a:buClr>
                <a:prstClr val="white"/>
              </a:buClr>
              <a:buSzPts val="2200"/>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libri"/>
                <a:ea typeface="+mn-ea"/>
                <a:cs typeface="Calibri"/>
                <a:sym typeface="Arial"/>
              </a:rPr>
              <a:t>Exports and imports change according to relative growth rates and prices between two economies.</a:t>
            </a:r>
          </a:p>
        </p:txBody>
      </p:sp>
    </p:spTree>
    <p:extLst>
      <p:ext uri="{BB962C8B-B14F-4D97-AF65-F5344CB8AC3E}">
        <p14:creationId xmlns:p14="http://schemas.microsoft.com/office/powerpoint/2010/main" val="3714893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053437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Arial"/>
              </a:rPr>
              <a:t>Introduction</a:t>
            </a:r>
            <a:endPar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sym typeface="Arial"/>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Keynesian economics focuses on explaining why recessions occur and how to best minimize their effects."/>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Keynesian economics focuses on explaining why recessions occur and how to best minimize their effects.</a:t>
              </a:r>
            </a:p>
          </p:txBody>
        </p:sp>
      </p:grpSp>
      <p:grpSp>
        <p:nvGrpSpPr>
          <p:cNvPr id="20" name="Group 19" descr="Aggregate demand is not always high enough to incentivize firms to hire workers and reach full employment."/>
          <p:cNvGrpSpPr/>
          <p:nvPr/>
        </p:nvGrpSpPr>
        <p:grpSpPr>
          <a:xfrm>
            <a:off x="2066922" y="247226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Aggregate demand is not always high enough to incentivize firms to hire workers and reach full employment.</a:t>
              </a:r>
            </a:p>
          </p:txBody>
        </p:sp>
      </p:grpSp>
      <p:grpSp>
        <p:nvGrpSpPr>
          <p:cNvPr id="23" name="Group 22" descr="The economy adjusts very slowly to changes in aggregate demand due to sticky wages and prices."/>
          <p:cNvGrpSpPr/>
          <p:nvPr/>
        </p:nvGrpSpPr>
        <p:grpSpPr>
          <a:xfrm>
            <a:off x="2066922" y="336117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The economy adjusts very slowly to changes in aggregate demand due to sticky wages and prices.</a:t>
              </a:r>
            </a:p>
          </p:txBody>
        </p:sp>
      </p:grpSp>
    </p:spTree>
    <p:extLst>
      <p:ext uri="{BB962C8B-B14F-4D97-AF65-F5344CB8AC3E}">
        <p14:creationId xmlns:p14="http://schemas.microsoft.com/office/powerpoint/2010/main" val="3750488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Arial"/>
              </a:rPr>
              <a:t>The Role of AD in Recessions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Recessions occur when the level of demand for goods and services is less than what is produced when labor is fully employed."/>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Recessions occur when the level of demand for goods and services is less than what is produced when labor is fully employed.</a:t>
              </a:r>
            </a:p>
          </p:txBody>
        </p:sp>
      </p:grpSp>
      <p:grpSp>
        <p:nvGrpSpPr>
          <p:cNvPr id="20" name="Group 19" descr="The economy is in recession whenever the intersection of AS and AD occurs at a level of output less than that of full potential GDP."/>
          <p:cNvGrpSpPr/>
          <p:nvPr/>
        </p:nvGrpSpPr>
        <p:grpSpPr>
          <a:xfrm>
            <a:off x="2066922" y="247226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The economy is in recession whenever the intersection of AS and AD occurs at a level of output less than that of full potential GDP.</a:t>
              </a:r>
            </a:p>
          </p:txBody>
        </p:sp>
      </p:grpSp>
      <p:grpSp>
        <p:nvGrpSpPr>
          <p:cNvPr id="23" name="Group 22" descr="Real GDP is often less than potential GDP because producers are unable to sell their output."/>
          <p:cNvGrpSpPr/>
          <p:nvPr/>
        </p:nvGrpSpPr>
        <p:grpSpPr>
          <a:xfrm>
            <a:off x="2066922" y="336117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Real GDP is often less than potential GDP because producers are unable to sell their output.</a:t>
              </a:r>
            </a:p>
          </p:txBody>
        </p:sp>
      </p:grpSp>
    </p:spTree>
    <p:extLst>
      <p:ext uri="{BB962C8B-B14F-4D97-AF65-F5344CB8AC3E}">
        <p14:creationId xmlns:p14="http://schemas.microsoft.com/office/powerpoint/2010/main" val="726725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Arial"/>
              </a:rPr>
              <a:t>Wage and Price Stickiness</a:t>
            </a:r>
            <a:r>
              <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sym typeface="Arial"/>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When AD changes, wages and prices are &quot;sticky&quot; and do not immediately adjust to bring the economy back to full employment."/>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0" name="TextBox 9"/>
            <p:cNvSpPr txBox="1"/>
            <p:nvPr/>
          </p:nvSpPr>
          <p:spPr>
            <a:xfrm>
              <a:off x="542923" y="1802985"/>
              <a:ext cx="8042657"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When AD changes, wages and prices are "sticky" and do not immediately adjust to bring the economy back to full employment.</a:t>
              </a:r>
            </a:p>
          </p:txBody>
        </p:sp>
      </p:grpSp>
      <p:grpSp>
        <p:nvGrpSpPr>
          <p:cNvPr id="20" name="Group 19" descr="The first reason is the coordination argument, which requires perfect information about the level of lower compensation acceptable to other laborers and market participants."/>
          <p:cNvGrpSpPr/>
          <p:nvPr/>
        </p:nvGrpSpPr>
        <p:grpSpPr>
          <a:xfrm>
            <a:off x="2066922" y="2472264"/>
            <a:ext cx="8058154" cy="1074490"/>
            <a:chOff x="542923" y="1736761"/>
            <a:chExt cx="8058154" cy="1074490"/>
          </a:xfrm>
          <a:solidFill>
            <a:srgbClr val="627981"/>
          </a:solidFill>
        </p:grpSpPr>
        <p:sp>
          <p:nvSpPr>
            <p:cNvPr id="21" name="Rectangle 20"/>
            <p:cNvSpPr/>
            <p:nvPr/>
          </p:nvSpPr>
          <p:spPr>
            <a:xfrm>
              <a:off x="542923" y="1736761"/>
              <a:ext cx="8058154" cy="10744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2" name="TextBox 21"/>
            <p:cNvSpPr txBox="1"/>
            <p:nvPr/>
          </p:nvSpPr>
          <p:spPr>
            <a:xfrm>
              <a:off x="558421" y="1795588"/>
              <a:ext cx="7776575"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The first reason is 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Arial"/>
                  <a:sym typeface="Arial"/>
                </a:rPr>
                <a:t>coordination argument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 which requires perfect information about the level of lower compensation acceptable to other laborers and market participants.</a:t>
              </a:r>
            </a:p>
          </p:txBody>
        </p:sp>
      </p:grpSp>
      <p:grpSp>
        <p:nvGrpSpPr>
          <p:cNvPr id="23" name="Group 22" descr="The second reason is that firms often try to avoid wage cuts because they depress morale and lower worker productivity."/>
          <p:cNvGrpSpPr/>
          <p:nvPr/>
        </p:nvGrpSpPr>
        <p:grpSpPr>
          <a:xfrm>
            <a:off x="2066923" y="3631171"/>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The second reason is that firms often try to avoid wage cuts because they depress morale and lower worker productivity.</a:t>
              </a:r>
            </a:p>
          </p:txBody>
        </p:sp>
      </p:grpSp>
      <p:grpSp>
        <p:nvGrpSpPr>
          <p:cNvPr id="15" name="Group 14" descr="Prices can be sticky since they involve menu costs—like the costs of printing a new set of menus with different prices in a restaurant.">
            <a:extLst>
              <a:ext uri="{FF2B5EF4-FFF2-40B4-BE49-F238E27FC236}">
                <a16:creationId xmlns:a16="http://schemas.microsoft.com/office/drawing/2014/main" id="{80A564F4-7D7A-4FF1-BC6B-CE7E17C4596D}"/>
              </a:ext>
            </a:extLst>
          </p:cNvPr>
          <p:cNvGrpSpPr/>
          <p:nvPr/>
        </p:nvGrpSpPr>
        <p:grpSpPr>
          <a:xfrm>
            <a:off x="2067180" y="4522523"/>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1B80AE93-44C9-4D0D-8CD0-69A148704B6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7" name="TextBox 16">
              <a:extLst>
                <a:ext uri="{FF2B5EF4-FFF2-40B4-BE49-F238E27FC236}">
                  <a16:creationId xmlns:a16="http://schemas.microsoft.com/office/drawing/2014/main" id="{D6BB5E12-BB89-4FB5-8E8F-A5E6CC09A944}"/>
                </a:ext>
              </a:extLst>
            </p:cNvPr>
            <p:cNvSpPr txBox="1"/>
            <p:nvPr/>
          </p:nvSpPr>
          <p:spPr>
            <a:xfrm>
              <a:off x="558421" y="1767420"/>
              <a:ext cx="8027158"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Prices can be sticky since they involve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Arial"/>
                  <a:sym typeface="Arial"/>
                </a:rPr>
                <a:t>menu costs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—like the costs of printing a new set of menus with different prices in a restaurant.</a:t>
              </a:r>
            </a:p>
          </p:txBody>
        </p:sp>
      </p:grpSp>
      <p:grpSp>
        <p:nvGrpSpPr>
          <p:cNvPr id="18" name="Group 17" descr="Customers may be confused or unhappy about price changes, especially if the new price is higher than what they were expecting to spend.">
            <a:extLst>
              <a:ext uri="{FF2B5EF4-FFF2-40B4-BE49-F238E27FC236}">
                <a16:creationId xmlns:a16="http://schemas.microsoft.com/office/drawing/2014/main" id="{8595AD08-C4D7-4059-BFF8-4C39411C76EB}"/>
              </a:ext>
            </a:extLst>
          </p:cNvPr>
          <p:cNvGrpSpPr/>
          <p:nvPr/>
        </p:nvGrpSpPr>
        <p:grpSpPr>
          <a:xfrm>
            <a:off x="2066922" y="5412222"/>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99FB2BA-3982-4C06-BC42-C378DA9518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7" name="TextBox 26">
              <a:extLst>
                <a:ext uri="{FF2B5EF4-FFF2-40B4-BE49-F238E27FC236}">
                  <a16:creationId xmlns:a16="http://schemas.microsoft.com/office/drawing/2014/main" id="{6F41E89F-1510-4068-8A87-554AF30059D6}"/>
                </a:ext>
              </a:extLst>
            </p:cNvPr>
            <p:cNvSpPr txBox="1"/>
            <p:nvPr/>
          </p:nvSpPr>
          <p:spPr>
            <a:xfrm>
              <a:off x="558421" y="1767420"/>
              <a:ext cx="8027158"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Customers may be confused or unhappy about price changes, especially if the new price is higher than what they were expecting to spend.</a:t>
              </a:r>
            </a:p>
          </p:txBody>
        </p:sp>
      </p:grpSp>
    </p:spTree>
    <p:extLst>
      <p:ext uri="{BB962C8B-B14F-4D97-AF65-F5344CB8AC3E}">
        <p14:creationId xmlns:p14="http://schemas.microsoft.com/office/powerpoint/2010/main" val="1330378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2" name="Title 25">
            <a:extLst>
              <a:ext uri="{FF2B5EF4-FFF2-40B4-BE49-F238E27FC236}">
                <a16:creationId xmlns:a16="http://schemas.microsoft.com/office/drawing/2014/main" id="{AB34838C-C628-4AA6-9225-8D5B787F4E6A}"/>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Arial"/>
              </a:rPr>
              <a:t>Wage and Price Stickiness</a:t>
            </a:r>
            <a:r>
              <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sym typeface="Arial"/>
              </a:rPr>
              <a:t>2</a:t>
            </a:r>
          </a:p>
        </p:txBody>
      </p:sp>
      <p:cxnSp>
        <p:nvCxnSpPr>
          <p:cNvPr id="3" name="Straight Connector 2">
            <a:extLst>
              <a:ext uri="{FF2B5EF4-FFF2-40B4-BE49-F238E27FC236}">
                <a16:creationId xmlns:a16="http://schemas.microsoft.com/office/drawing/2014/main" id="{52103938-A8E8-30EF-8CD6-D02C83F825C2}"/>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When demand shifts left, wages and prices do not immediately decline. This results in an excess supply of labor and an excess supply of goods. Thus, sticky wages and sticky prices, combined with a decrease in demand, cause unemployment and recession.">
            <a:extLst>
              <a:ext uri="{FF2B5EF4-FFF2-40B4-BE49-F238E27FC236}">
                <a16:creationId xmlns:a16="http://schemas.microsoft.com/office/drawing/2014/main" id="{6427B328-41C1-465F-9270-F7EF1F80A8AA}"/>
              </a:ext>
            </a:extLst>
          </p:cNvPr>
          <p:cNvGrpSpPr/>
          <p:nvPr/>
        </p:nvGrpSpPr>
        <p:grpSpPr>
          <a:xfrm>
            <a:off x="1569718" y="1349970"/>
            <a:ext cx="9052501" cy="1129070"/>
            <a:chOff x="542923" y="1736761"/>
            <a:chExt cx="8058154" cy="1389663"/>
          </a:xfrm>
          <a:solidFill>
            <a:srgbClr val="627981"/>
          </a:solidFill>
        </p:grpSpPr>
        <p:sp>
          <p:nvSpPr>
            <p:cNvPr id="9" name="Rectangle 8">
              <a:extLst>
                <a:ext uri="{FF2B5EF4-FFF2-40B4-BE49-F238E27FC236}">
                  <a16:creationId xmlns:a16="http://schemas.microsoft.com/office/drawing/2014/main" id="{62C149A6-2BCC-4FD0-8484-2EA015F2899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0" name="TextBox 9">
              <a:extLst>
                <a:ext uri="{FF2B5EF4-FFF2-40B4-BE49-F238E27FC236}">
                  <a16:creationId xmlns:a16="http://schemas.microsoft.com/office/drawing/2014/main" id="{E82DC90D-2599-481B-96DF-32BE1B3BA05C}"/>
                </a:ext>
              </a:extLst>
            </p:cNvPr>
            <p:cNvSpPr txBox="1"/>
            <p:nvPr/>
          </p:nvSpPr>
          <p:spPr>
            <a:xfrm>
              <a:off x="542923" y="1802985"/>
              <a:ext cx="8058154" cy="132343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When demand shifts left, wages and prices do not immediately decline. This results in an excess supply of labor and an excess supply of goods. Thus, sticky wages and sticky prices, combined with a decrease in demand, cause unemployment and recession.</a:t>
              </a:r>
            </a:p>
          </p:txBody>
        </p:sp>
      </p:grpSp>
      <p:pic>
        <p:nvPicPr>
          <p:cNvPr id="4" name="Picture 3" descr="Two side-by-side graphs that demonstrate sticky wages in the labor market and sticky prices in the goods market.">
            <a:extLst>
              <a:ext uri="{FF2B5EF4-FFF2-40B4-BE49-F238E27FC236}">
                <a16:creationId xmlns:a16="http://schemas.microsoft.com/office/drawing/2014/main" id="{A5FC5EA1-9550-4D5E-8267-0B789F14B550}"/>
              </a:ext>
            </a:extLst>
          </p:cNvPr>
          <p:cNvPicPr>
            <a:picLocks noChangeAspect="1"/>
          </p:cNvPicPr>
          <p:nvPr/>
        </p:nvPicPr>
        <p:blipFill>
          <a:blip r:embed="rId3"/>
          <a:stretch>
            <a:fillRect/>
          </a:stretch>
        </p:blipFill>
        <p:spPr>
          <a:xfrm>
            <a:off x="2315922" y="2639442"/>
            <a:ext cx="7560091" cy="3993490"/>
          </a:xfrm>
          <a:prstGeom prst="rect">
            <a:avLst/>
          </a:prstGeom>
        </p:spPr>
      </p:pic>
    </p:spTree>
    <p:extLst>
      <p:ext uri="{BB962C8B-B14F-4D97-AF65-F5344CB8AC3E}">
        <p14:creationId xmlns:p14="http://schemas.microsoft.com/office/powerpoint/2010/main" val="3466888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2" name="Title 25">
            <a:extLst>
              <a:ext uri="{FF2B5EF4-FFF2-40B4-BE49-F238E27FC236}">
                <a16:creationId xmlns:a16="http://schemas.microsoft.com/office/drawing/2014/main" id="{AF414B30-F343-22DF-E945-58B7D843E0D2}"/>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000" b="0" i="0" u="none" strike="noStrike" kern="1200" cap="none" spc="0" normalizeH="0" baseline="0" noProof="0" dirty="0">
                <a:ln>
                  <a:noFill/>
                </a:ln>
                <a:solidFill>
                  <a:srgbClr val="000000"/>
                </a:solidFill>
                <a:effectLst/>
                <a:uLnTx/>
                <a:uFillTx/>
                <a:latin typeface="Century Gothic"/>
                <a:ea typeface="Century Gothic"/>
                <a:cs typeface="Century Gothic"/>
                <a:sym typeface="Century Gothic"/>
              </a:rPr>
              <a:t>Keynesian Assumptions in the AD/AS Model</a:t>
            </a:r>
            <a:r>
              <a:rPr kumimoji="0" lang="en-US" sz="3000" b="0" i="0" u="none" strike="noStrike" kern="1200" cap="none" spc="0" normalizeH="0" baseline="-25000" noProof="0" dirty="0">
                <a:ln>
                  <a:noFill/>
                </a:ln>
                <a:solidFill>
                  <a:srgbClr val="000000"/>
                </a:solidFill>
                <a:effectLst/>
                <a:uLnTx/>
                <a:uFillTx/>
                <a:latin typeface="Century Gothic"/>
                <a:ea typeface="Century Gothic"/>
                <a:cs typeface="Century Gothic"/>
                <a:sym typeface="Century Gothic"/>
              </a:rPr>
              <a:t>1</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j-ea"/>
              <a:cs typeface="+mj-cs"/>
              <a:sym typeface="Arial"/>
            </a:endParaRPr>
          </a:p>
        </p:txBody>
      </p:sp>
      <p:cxnSp>
        <p:nvCxnSpPr>
          <p:cNvPr id="3" name="Straight Connector 2">
            <a:extLst>
              <a:ext uri="{FF2B5EF4-FFF2-40B4-BE49-F238E27FC236}">
                <a16:creationId xmlns:a16="http://schemas.microsoft.com/office/drawing/2014/main" id="{ABE0D413-13B2-EDC3-60D2-D3562D40D7CF}"/>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There are two main Keynesian assumptions in the AD/AS model.">
            <a:extLst>
              <a:ext uri="{FF2B5EF4-FFF2-40B4-BE49-F238E27FC236}">
                <a16:creationId xmlns:a16="http://schemas.microsoft.com/office/drawing/2014/main" id="{5D4C9EEF-DD19-455D-839A-FBC5843A1575}"/>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A832819A-66F1-41C8-9114-4757CA2260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4" name="TextBox 13">
              <a:extLst>
                <a:ext uri="{FF2B5EF4-FFF2-40B4-BE49-F238E27FC236}">
                  <a16:creationId xmlns:a16="http://schemas.microsoft.com/office/drawing/2014/main" id="{FC1FDFA9-1526-4810-9136-5526ACC81F30}"/>
                </a:ext>
              </a:extLst>
            </p:cNvPr>
            <p:cNvSpPr txBox="1"/>
            <p:nvPr/>
          </p:nvSpPr>
          <p:spPr>
            <a:xfrm>
              <a:off x="542923" y="1926394"/>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There are two main Keynesian assumptions in the AD/AS model.</a:t>
              </a:r>
            </a:p>
          </p:txBody>
        </p:sp>
      </p:grpSp>
      <p:grpSp>
        <p:nvGrpSpPr>
          <p:cNvPr id="15" name="Group 14" descr="First, aggregate demand is important in causing recessions.">
            <a:extLst>
              <a:ext uri="{FF2B5EF4-FFF2-40B4-BE49-F238E27FC236}">
                <a16:creationId xmlns:a16="http://schemas.microsoft.com/office/drawing/2014/main" id="{E9F0A241-794D-4383-B28C-CFB423595E0C}"/>
              </a:ext>
            </a:extLst>
          </p:cNvPr>
          <p:cNvGrpSpPr/>
          <p:nvPr/>
        </p:nvGrpSpPr>
        <p:grpSpPr>
          <a:xfrm>
            <a:off x="2066922" y="247226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DA65D4-E990-452C-BA31-3368AEE4497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7" name="TextBox 16">
              <a:extLst>
                <a:ext uri="{FF2B5EF4-FFF2-40B4-BE49-F238E27FC236}">
                  <a16:creationId xmlns:a16="http://schemas.microsoft.com/office/drawing/2014/main" id="{F56B265C-4352-40B5-A213-BC74C2577969}"/>
                </a:ext>
              </a:extLst>
            </p:cNvPr>
            <p:cNvSpPr txBox="1"/>
            <p:nvPr/>
          </p:nvSpPr>
          <p:spPr>
            <a:xfrm>
              <a:off x="542923" y="1905025"/>
              <a:ext cx="7776575"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First, aggregate demand is important in causing recessions.</a:t>
              </a:r>
            </a:p>
          </p:txBody>
        </p:sp>
      </p:grpSp>
      <p:grpSp>
        <p:nvGrpSpPr>
          <p:cNvPr id="18" name="Group 17" descr="Second, wages and prices are sticky and do not change immediately.">
            <a:extLst>
              <a:ext uri="{FF2B5EF4-FFF2-40B4-BE49-F238E27FC236}">
                <a16:creationId xmlns:a16="http://schemas.microsoft.com/office/drawing/2014/main" id="{051D346F-BCC4-4872-9371-B73AFDC40C53}"/>
              </a:ext>
            </a:extLst>
          </p:cNvPr>
          <p:cNvGrpSpPr/>
          <p:nvPr/>
        </p:nvGrpSpPr>
        <p:grpSpPr>
          <a:xfrm>
            <a:off x="2066922" y="335730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95EE1E0F-4B5F-4204-95AA-E3AC0B37C6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0" name="TextBox 19">
              <a:extLst>
                <a:ext uri="{FF2B5EF4-FFF2-40B4-BE49-F238E27FC236}">
                  <a16:creationId xmlns:a16="http://schemas.microsoft.com/office/drawing/2014/main" id="{83C6A24D-BE74-42D0-AD1F-F141B32D67D5}"/>
                </a:ext>
              </a:extLst>
            </p:cNvPr>
            <p:cNvSpPr txBox="1"/>
            <p:nvPr/>
          </p:nvSpPr>
          <p:spPr>
            <a:xfrm>
              <a:off x="542923" y="1905025"/>
              <a:ext cx="7776575"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Second, wages and prices are sticky and do not change immediately.</a:t>
              </a:r>
            </a:p>
          </p:txBody>
        </p:sp>
      </p:grpSp>
    </p:spTree>
    <p:extLst>
      <p:ext uri="{BB962C8B-B14F-4D97-AF65-F5344CB8AC3E}">
        <p14:creationId xmlns:p14="http://schemas.microsoft.com/office/powerpoint/2010/main" val="137728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2" name="Title 25">
            <a:extLst>
              <a:ext uri="{FF2B5EF4-FFF2-40B4-BE49-F238E27FC236}">
                <a16:creationId xmlns:a16="http://schemas.microsoft.com/office/drawing/2014/main" id="{6AF8765E-BB9E-8A2A-DFF4-23FD1E4D67E6}"/>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000" b="0" i="0" u="none" strike="noStrike" kern="1200" cap="none" spc="0" normalizeH="0" baseline="0" noProof="0" dirty="0">
                <a:ln>
                  <a:noFill/>
                </a:ln>
                <a:solidFill>
                  <a:srgbClr val="000000"/>
                </a:solidFill>
                <a:effectLst/>
                <a:uLnTx/>
                <a:uFillTx/>
                <a:latin typeface="Century Gothic"/>
                <a:ea typeface="Century Gothic"/>
                <a:cs typeface="Century Gothic"/>
                <a:sym typeface="Century Gothic"/>
              </a:rPr>
              <a:t>Keynesian Assumptions in the AD/AS Model</a:t>
            </a:r>
            <a:r>
              <a:rPr kumimoji="0" lang="en-US" sz="3000" b="0" i="0" u="none" strike="noStrike" kern="1200" cap="none" spc="0" normalizeH="0" baseline="-25000" noProof="0" dirty="0">
                <a:ln>
                  <a:noFill/>
                </a:ln>
                <a:solidFill>
                  <a:srgbClr val="000000"/>
                </a:solidFill>
                <a:effectLst/>
                <a:uLnTx/>
                <a:uFillTx/>
                <a:latin typeface="Century Gothic"/>
                <a:ea typeface="Century Gothic"/>
                <a:cs typeface="Century Gothic"/>
                <a:sym typeface="Century Gothic"/>
              </a:rPr>
              <a:t>2</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j-ea"/>
              <a:cs typeface="+mj-cs"/>
              <a:sym typeface="Arial"/>
            </a:endParaRPr>
          </a:p>
        </p:txBody>
      </p:sp>
      <p:cxnSp>
        <p:nvCxnSpPr>
          <p:cNvPr id="3" name="Straight Connector 2">
            <a:extLst>
              <a:ext uri="{FF2B5EF4-FFF2-40B4-BE49-F238E27FC236}">
                <a16:creationId xmlns:a16="http://schemas.microsoft.com/office/drawing/2014/main" id="{E4C1778F-21FB-7222-3A3A-5D17C052FC78}"/>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13C59C3-88D4-4D8B-B927-4B4BE1412456}"/>
              </a:ext>
              <a:ext uri="{C183D7F6-B498-43B3-948B-1728B52AA6E4}">
                <adec:decorative xmlns:adec="http://schemas.microsoft.com/office/drawing/2017/decorative" val="1"/>
              </a:ext>
            </a:extLst>
          </p:cNvPr>
          <p:cNvSpPr/>
          <p:nvPr/>
        </p:nvSpPr>
        <p:spPr>
          <a:xfrm>
            <a:off x="7084296" y="1657083"/>
            <a:ext cx="3727132" cy="406300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5" name="Picture 4" descr="A graph of sticky wages and prices, so the price level remains constant.">
            <a:extLst>
              <a:ext uri="{FF2B5EF4-FFF2-40B4-BE49-F238E27FC236}">
                <a16:creationId xmlns:a16="http://schemas.microsoft.com/office/drawing/2014/main" id="{25F0D2CF-9D2B-430C-938A-106F1DB94524}"/>
              </a:ext>
            </a:extLst>
          </p:cNvPr>
          <p:cNvPicPr>
            <a:picLocks noChangeAspect="1"/>
          </p:cNvPicPr>
          <p:nvPr/>
        </p:nvPicPr>
        <p:blipFill>
          <a:blip r:embed="rId3"/>
          <a:stretch>
            <a:fillRect/>
          </a:stretch>
        </p:blipFill>
        <p:spPr>
          <a:xfrm>
            <a:off x="1203513" y="1657083"/>
            <a:ext cx="5588604" cy="4572000"/>
          </a:xfrm>
          <a:prstGeom prst="rect">
            <a:avLst/>
          </a:prstGeom>
        </p:spPr>
      </p:pic>
      <p:sp>
        <p:nvSpPr>
          <p:cNvPr id="8" name="TextBox 7">
            <a:extLst>
              <a:ext uri="{FF2B5EF4-FFF2-40B4-BE49-F238E27FC236}">
                <a16:creationId xmlns:a16="http://schemas.microsoft.com/office/drawing/2014/main" id="{3A5A22DE-1D2D-483B-A7C2-A66EA77C9FB2}"/>
              </a:ext>
            </a:extLst>
          </p:cNvPr>
          <p:cNvSpPr txBox="1"/>
          <p:nvPr/>
        </p:nvSpPr>
        <p:spPr>
          <a:xfrm>
            <a:off x="7084296" y="1858786"/>
            <a:ext cx="3575523" cy="34778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sym typeface="Arial"/>
              </a:rPr>
              <a:t>Wages and prices are so sticky that the price level remains constant regardless of any leftward shift in </a:t>
            </a:r>
            <a:r>
              <a:rPr kumimoji="0" lang="en-US" sz="2000" b="0" i="1" u="none"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sym typeface="Arial"/>
              </a:rPr>
              <a:t>AD</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sym typeface="Arial"/>
              </a:rPr>
              <a:t>.</a:t>
            </a:r>
          </a:p>
          <a:p>
            <a:pPr marL="342900" marR="0" lvl="0" indent="-342900" algn="l" defTabSz="9144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cs typeface="Times New Roman" panose="02020603050405020304" pitchFamily="18" charset="0"/>
                <a:sym typeface="Arial"/>
              </a:rPr>
              <a:t>Leads to a </a:t>
            </a: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cs typeface="Times New Roman" panose="02020603050405020304" pitchFamily="18" charset="0"/>
                <a:sym typeface="Arial"/>
              </a:rPr>
              <a:t>macroeconomic externality</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cs typeface="Times New Roman" panose="02020603050405020304" pitchFamily="18" charset="0"/>
                <a:sym typeface="Arial"/>
              </a:rPr>
              <a:t>, when what happens at the macro level differs from the micro level</a:t>
            </a:r>
          </a:p>
          <a:p>
            <a:pPr marL="342900" marR="0" lvl="0" indent="-342900" algn="l" defTabSz="9144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cs typeface="Times New Roman" panose="02020603050405020304" pitchFamily="18" charset="0"/>
                <a:sym typeface="Arial"/>
              </a:rPr>
              <a:t>All adjustment occurs through real GDP since price level remains constant.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2" name="Title 25">
            <a:extLst>
              <a:ext uri="{FF2B5EF4-FFF2-40B4-BE49-F238E27FC236}">
                <a16:creationId xmlns:a16="http://schemas.microsoft.com/office/drawing/2014/main" id="{C5D5E06A-0D47-3557-D042-80C58AEE66A3}"/>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000" b="0" i="0" u="none" strike="noStrike" kern="1200" cap="none" spc="0" normalizeH="0" baseline="0" noProof="0" dirty="0">
                <a:ln>
                  <a:noFill/>
                </a:ln>
                <a:solidFill>
                  <a:srgbClr val="000000"/>
                </a:solidFill>
                <a:effectLst/>
                <a:uLnTx/>
                <a:uFillTx/>
                <a:latin typeface="Century Gothic"/>
                <a:ea typeface="Century Gothic"/>
                <a:cs typeface="Century Gothic"/>
                <a:sym typeface="Century Gothic"/>
              </a:rPr>
              <a:t>Expenditure Multiplier</a:t>
            </a:r>
          </a:p>
        </p:txBody>
      </p:sp>
      <p:cxnSp>
        <p:nvCxnSpPr>
          <p:cNvPr id="3" name="Straight Connector 2">
            <a:extLst>
              <a:ext uri="{FF2B5EF4-FFF2-40B4-BE49-F238E27FC236}">
                <a16:creationId xmlns:a16="http://schemas.microsoft.com/office/drawing/2014/main" id="{B5870B22-9472-10B5-5872-596A3599436B}"/>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The expenditure multiplier describes how a change in spending causes a more-than-proportionate change in GDP.">
            <a:extLst>
              <a:ext uri="{FF2B5EF4-FFF2-40B4-BE49-F238E27FC236}">
                <a16:creationId xmlns:a16="http://schemas.microsoft.com/office/drawing/2014/main" id="{5D4C9EEF-DD19-455D-839A-FBC5843A1575}"/>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A832819A-66F1-41C8-9114-4757CA2260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4" name="TextBox 13">
              <a:extLst>
                <a:ext uri="{FF2B5EF4-FFF2-40B4-BE49-F238E27FC236}">
                  <a16:creationId xmlns:a16="http://schemas.microsoft.com/office/drawing/2014/main" id="{FC1FDFA9-1526-4810-9136-5526ACC81F30}"/>
                </a:ext>
              </a:extLst>
            </p:cNvPr>
            <p:cNvSpPr txBox="1"/>
            <p:nvPr/>
          </p:nvSpPr>
          <p:spPr>
            <a:xfrm>
              <a:off x="542923" y="181999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Arial"/>
                  <a:sym typeface="Arial"/>
                </a:rPr>
                <a:t>expenditure multiplier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describes how a change in spending causes a more-than-proportionate change in GDP.</a:t>
              </a:r>
            </a:p>
          </p:txBody>
        </p:sp>
      </p:grpSp>
      <p:pic>
        <p:nvPicPr>
          <p:cNvPr id="5" name="Picture 4" descr="Change in Y divided by change in spending is greater than 1">
            <a:extLst>
              <a:ext uri="{FF2B5EF4-FFF2-40B4-BE49-F238E27FC236}">
                <a16:creationId xmlns:a16="http://schemas.microsoft.com/office/drawing/2014/main" id="{C5D9D2D8-53E1-B77C-5680-3332669038E7}"/>
              </a:ext>
            </a:extLst>
          </p:cNvPr>
          <p:cNvPicPr>
            <a:picLocks noChangeAspect="1"/>
          </p:cNvPicPr>
          <p:nvPr/>
        </p:nvPicPr>
        <p:blipFill>
          <a:blip r:embed="rId3"/>
          <a:stretch>
            <a:fillRect/>
          </a:stretch>
        </p:blipFill>
        <p:spPr>
          <a:xfrm>
            <a:off x="4826707" y="2484321"/>
            <a:ext cx="2538582" cy="776508"/>
          </a:xfrm>
          <a:prstGeom prst="rect">
            <a:avLst/>
          </a:prstGeom>
        </p:spPr>
      </p:pic>
      <p:grpSp>
        <p:nvGrpSpPr>
          <p:cNvPr id="18" name="Group 17" descr="One person’s spending becomes another’s income, leading to additional spending and income.">
            <a:extLst>
              <a:ext uri="{FF2B5EF4-FFF2-40B4-BE49-F238E27FC236}">
                <a16:creationId xmlns:a16="http://schemas.microsoft.com/office/drawing/2014/main" id="{051D346F-BCC4-4872-9371-B73AFDC40C53}"/>
              </a:ext>
            </a:extLst>
          </p:cNvPr>
          <p:cNvGrpSpPr/>
          <p:nvPr/>
        </p:nvGrpSpPr>
        <p:grpSpPr>
          <a:xfrm>
            <a:off x="2066921" y="3357304"/>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95EE1E0F-4B5F-4204-95AA-E3AC0B37C6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0" name="TextBox 19">
              <a:extLst>
                <a:ext uri="{FF2B5EF4-FFF2-40B4-BE49-F238E27FC236}">
                  <a16:creationId xmlns:a16="http://schemas.microsoft.com/office/drawing/2014/main" id="{83C6A24D-BE74-42D0-AD1F-F141B32D67D5}"/>
                </a:ext>
              </a:extLst>
            </p:cNvPr>
            <p:cNvSpPr txBox="1"/>
            <p:nvPr/>
          </p:nvSpPr>
          <p:spPr>
            <a:xfrm>
              <a:off x="542922" y="1786285"/>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One person’s spending becomes another’s income, leading to additional spending and income.</a:t>
              </a:r>
            </a:p>
          </p:txBody>
        </p:sp>
      </p:grpSp>
      <p:grpSp>
        <p:nvGrpSpPr>
          <p:cNvPr id="22" name="Group 21" descr="The multiplier operates in both a positive and negative direction.">
            <a:extLst>
              <a:ext uri="{FF2B5EF4-FFF2-40B4-BE49-F238E27FC236}">
                <a16:creationId xmlns:a16="http://schemas.microsoft.com/office/drawing/2014/main" id="{CAD9DCF3-FD86-4381-826D-0037C7974B8F}"/>
              </a:ext>
            </a:extLst>
          </p:cNvPr>
          <p:cNvGrpSpPr/>
          <p:nvPr/>
        </p:nvGrpSpPr>
        <p:grpSpPr>
          <a:xfrm>
            <a:off x="2066921" y="4253299"/>
            <a:ext cx="8058155" cy="806935"/>
            <a:chOff x="542922" y="1736761"/>
            <a:chExt cx="8058155" cy="806935"/>
          </a:xfrm>
          <a:solidFill>
            <a:srgbClr val="627981"/>
          </a:solidFill>
        </p:grpSpPr>
        <p:sp>
          <p:nvSpPr>
            <p:cNvPr id="23" name="Rectangle 22">
              <a:extLst>
                <a:ext uri="{FF2B5EF4-FFF2-40B4-BE49-F238E27FC236}">
                  <a16:creationId xmlns:a16="http://schemas.microsoft.com/office/drawing/2014/main" id="{8039E3A3-671C-49E9-A883-33BD4B4AA38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4" name="TextBox 23">
              <a:extLst>
                <a:ext uri="{FF2B5EF4-FFF2-40B4-BE49-F238E27FC236}">
                  <a16:creationId xmlns:a16="http://schemas.microsoft.com/office/drawing/2014/main" id="{1299FC1C-9CAA-4B84-A6E2-B3AF67B9D4BE}"/>
                </a:ext>
              </a:extLst>
            </p:cNvPr>
            <p:cNvSpPr txBox="1"/>
            <p:nvPr/>
          </p:nvSpPr>
          <p:spPr>
            <a:xfrm>
              <a:off x="542922" y="1916011"/>
              <a:ext cx="7776575"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The multiplier operates in both a positive and negative direction.</a:t>
              </a:r>
            </a:p>
          </p:txBody>
        </p:sp>
      </p:grpSp>
    </p:spTree>
    <p:extLst>
      <p:ext uri="{BB962C8B-B14F-4D97-AF65-F5344CB8AC3E}">
        <p14:creationId xmlns:p14="http://schemas.microsoft.com/office/powerpoint/2010/main" val="3114435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2" name="Title 25">
            <a:extLst>
              <a:ext uri="{FF2B5EF4-FFF2-40B4-BE49-F238E27FC236}">
                <a16:creationId xmlns:a16="http://schemas.microsoft.com/office/drawing/2014/main" id="{D924633C-50CA-B3F8-BEC2-75842CC05A65}"/>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000" b="0" i="0" u="none" strike="noStrike" kern="1200" cap="none" spc="0" normalizeH="0" baseline="0" noProof="0" dirty="0">
                <a:ln>
                  <a:noFill/>
                </a:ln>
                <a:solidFill>
                  <a:srgbClr val="000000"/>
                </a:solidFill>
                <a:effectLst/>
                <a:uLnTx/>
                <a:uFillTx/>
                <a:latin typeface="Century Gothic"/>
                <a:ea typeface="Century Gothic"/>
                <a:cs typeface="Century Gothic"/>
                <a:sym typeface="Century Gothic"/>
              </a:rPr>
              <a:t>On Your Own</a:t>
            </a:r>
            <a:r>
              <a:rPr kumimoji="0" lang="en-US" sz="3000" b="0" i="0" u="none" strike="noStrike" kern="1200" cap="none" spc="0" normalizeH="0" baseline="-25000" noProof="0" dirty="0">
                <a:ln>
                  <a:noFill/>
                </a:ln>
                <a:solidFill>
                  <a:srgbClr val="000000"/>
                </a:solidFill>
                <a:effectLst/>
                <a:uLnTx/>
                <a:uFillTx/>
                <a:latin typeface="Century Gothic"/>
                <a:ea typeface="Century Gothic"/>
                <a:cs typeface="Century Gothic"/>
                <a:sym typeface="Century Gothic"/>
              </a:rPr>
              <a:t>1</a:t>
            </a:r>
          </a:p>
        </p:txBody>
      </p:sp>
      <p:cxnSp>
        <p:nvCxnSpPr>
          <p:cNvPr id="4" name="Straight Connector 3">
            <a:extLst>
              <a:ext uri="{FF2B5EF4-FFF2-40B4-BE49-F238E27FC236}">
                <a16:creationId xmlns:a16="http://schemas.microsoft.com/office/drawing/2014/main" id="{743C4CDE-DAB6-BD73-552C-48D35388CF79}"/>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Suppose that you worked part time for the 2020 Census, and the federal government paid you a wage of $1,000 per week. Explain how you would contribute to the multiplier effect.">
            <a:extLst>
              <a:ext uri="{FF2B5EF4-FFF2-40B4-BE49-F238E27FC236}">
                <a16:creationId xmlns:a16="http://schemas.microsoft.com/office/drawing/2014/main" id="{5D4C9EEF-DD19-455D-839A-FBC5843A1575}"/>
              </a:ext>
            </a:extLst>
          </p:cNvPr>
          <p:cNvGrpSpPr/>
          <p:nvPr/>
        </p:nvGrpSpPr>
        <p:grpSpPr>
          <a:xfrm>
            <a:off x="2066894" y="1580912"/>
            <a:ext cx="8058182" cy="1053732"/>
            <a:chOff x="542895" y="1736761"/>
            <a:chExt cx="8058182" cy="1053732"/>
          </a:xfrm>
          <a:solidFill>
            <a:srgbClr val="627981"/>
          </a:solidFill>
        </p:grpSpPr>
        <p:sp>
          <p:nvSpPr>
            <p:cNvPr id="13" name="Rectangle 12">
              <a:extLst>
                <a:ext uri="{FF2B5EF4-FFF2-40B4-BE49-F238E27FC236}">
                  <a16:creationId xmlns:a16="http://schemas.microsoft.com/office/drawing/2014/main" id="{A832819A-66F1-41C8-9114-4757CA2260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4" name="TextBox 13">
              <a:extLst>
                <a:ext uri="{FF2B5EF4-FFF2-40B4-BE49-F238E27FC236}">
                  <a16:creationId xmlns:a16="http://schemas.microsoft.com/office/drawing/2014/main" id="{FC1FDFA9-1526-4810-9136-5526ACC81F30}"/>
                </a:ext>
              </a:extLst>
            </p:cNvPr>
            <p:cNvSpPr txBox="1"/>
            <p:nvPr/>
          </p:nvSpPr>
          <p:spPr>
            <a:xfrm>
              <a:off x="542895" y="1774830"/>
              <a:ext cx="8058154" cy="1015663"/>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Suppose that you worked part time for the 2020 Census, and the federal government paid you a wage of $1,000 per week. Explain how you would contribute to the multiplier effect.</a:t>
              </a:r>
            </a:p>
          </p:txBody>
        </p:sp>
      </p:grpSp>
      <p:pic>
        <p:nvPicPr>
          <p:cNvPr id="3" name="Picture 2" descr="A person holding money">
            <a:extLst>
              <a:ext uri="{FF2B5EF4-FFF2-40B4-BE49-F238E27FC236}">
                <a16:creationId xmlns:a16="http://schemas.microsoft.com/office/drawing/2014/main" id="{873B9DE5-7334-47A3-8CB7-43C5BF5BBE81}"/>
              </a:ext>
            </a:extLst>
          </p:cNvPr>
          <p:cNvPicPr>
            <a:picLocks noChangeAspect="1"/>
          </p:cNvPicPr>
          <p:nvPr/>
        </p:nvPicPr>
        <p:blipFill>
          <a:blip r:embed="rId3"/>
          <a:stretch>
            <a:fillRect/>
          </a:stretch>
        </p:blipFill>
        <p:spPr>
          <a:xfrm>
            <a:off x="3454072" y="2956368"/>
            <a:ext cx="5283797" cy="3499658"/>
          </a:xfrm>
          <a:prstGeom prst="rect">
            <a:avLst/>
          </a:prstGeom>
        </p:spPr>
      </p:pic>
    </p:spTree>
    <p:extLst>
      <p:ext uri="{BB962C8B-B14F-4D97-AF65-F5344CB8AC3E}">
        <p14:creationId xmlns:p14="http://schemas.microsoft.com/office/powerpoint/2010/main" val="1191933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855103-2B6E-449E-B722-56322CFEE4B7}">
  <ds:schemaRefs>
    <ds:schemaRef ds:uri="http://purl.org/dc/terms/"/>
    <ds:schemaRef ds:uri="http://www.w3.org/XML/1998/namespace"/>
    <ds:schemaRef ds:uri="http://schemas.openxmlformats.org/package/2006/metadata/core-properties"/>
    <ds:schemaRef ds:uri="http://purl.org/dc/dcmitype/"/>
    <ds:schemaRef ds:uri="http://schemas.microsoft.com/office/2006/documentManagement/types"/>
    <ds:schemaRef ds:uri="http://purl.org/dc/elements/1.1/"/>
    <ds:schemaRef ds:uri="06d9c582-05c2-476b-83d2-72ab8b1380b2"/>
    <ds:schemaRef ds:uri="http://schemas.microsoft.com/office/infopath/2007/PartnerControls"/>
    <ds:schemaRef ds:uri="fdab59f7-c3a7-48e5-acd8-618ce834776e"/>
    <ds:schemaRef ds:uri="http://schemas.microsoft.com/office/2006/metadata/properties"/>
  </ds:schemaRefs>
</ds:datastoreItem>
</file>

<file path=customXml/itemProps2.xml><?xml version="1.0" encoding="utf-8"?>
<ds:datastoreItem xmlns:ds="http://schemas.openxmlformats.org/officeDocument/2006/customXml" ds:itemID="{DD1C9F57-83BC-450B-B683-7E636B6210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E0C5C1-36E6-44DB-910D-53F4F177B5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3028</TotalTime>
  <Words>1320</Words>
  <Application>Microsoft Office PowerPoint</Application>
  <PresentationFormat>Widescreen</PresentationFormat>
  <Paragraphs>91</Paragraphs>
  <Slides>12</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Century Gothic</vt:lpstr>
      <vt:lpstr>Office Theme</vt:lpstr>
      <vt:lpstr>2_Office Theme</vt:lpstr>
      <vt:lpstr>The Building Blocks of Keynesian Analysis</vt:lpstr>
      <vt:lpstr>Introduction</vt:lpstr>
      <vt:lpstr>The Role of AD in Recessions</vt:lpstr>
      <vt:lpstr>Wage and Price Stickiness1</vt:lpstr>
      <vt:lpstr>Wage and Price Stickiness2</vt:lpstr>
      <vt:lpstr>Keynesian Assumptions in the AD/AS Model1</vt:lpstr>
      <vt:lpstr>Keynesian Assumptions in the AD/AS Model2</vt:lpstr>
      <vt:lpstr>Expenditure Multiplier</vt:lpstr>
      <vt:lpstr>On Your Own1</vt:lpstr>
      <vt:lpstr>On Your Own2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61</cp:revision>
  <dcterms:modified xsi:type="dcterms:W3CDTF">2026-02-02T18:16:52Z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