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8" r:id="rId5"/>
  </p:sldMasterIdLst>
  <p:notesMasterIdLst>
    <p:notesMasterId r:id="rId19"/>
  </p:notesMasterIdLst>
  <p:sldIdLst>
    <p:sldId id="430" r:id="rId6"/>
    <p:sldId id="431" r:id="rId7"/>
    <p:sldId id="432" r:id="rId8"/>
    <p:sldId id="433" r:id="rId9"/>
    <p:sldId id="434" r:id="rId10"/>
    <p:sldId id="435" r:id="rId11"/>
    <p:sldId id="436" r:id="rId12"/>
    <p:sldId id="437" r:id="rId13"/>
    <p:sldId id="438" r:id="rId14"/>
    <p:sldId id="439" r:id="rId15"/>
    <p:sldId id="440" r:id="rId16"/>
    <p:sldId id="441" r:id="rId17"/>
    <p:sldId id="405" r:id="rId18"/>
  </p:sldIdLst>
  <p:sldSz cx="12192000" cy="6858000"/>
  <p:notesSz cx="6858000" cy="9144000"/>
  <p:embeddedFontLs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FFC96-2D93-4CD2-BAF0-5FBEC2F2EECF}" v="5" dt="2026-02-02T18:15:14.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1" autoAdjust="0"/>
  </p:normalViewPr>
  <p:slideViewPr>
    <p:cSldViewPr snapToGrid="0">
      <p:cViewPr varScale="1">
        <p:scale>
          <a:sx n="69" d="100"/>
          <a:sy n="69" d="100"/>
        </p:scale>
        <p:origin x="11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6T14:37:38.276" v="3" actId="6549"/>
      <pc:docMkLst>
        <pc:docMk/>
      </pc:docMkLst>
      <pc:sldChg chg="add">
        <pc:chgData name="Caitlin Coleman" userId="96f87ca1-0e64-4ae8-8d77-98757b85df0b" providerId="ADAL" clId="{DDA6BCD5-DC0D-434C-93A0-51E2BCD25B34}" dt="2026-01-26T14:37:18.951" v="1"/>
        <pc:sldMkLst>
          <pc:docMk/>
          <pc:sldMk cId="1053437038" sldId="405"/>
        </pc:sldMkLst>
      </pc:sldChg>
      <pc:sldChg chg="add">
        <pc:chgData name="Caitlin Coleman" userId="96f87ca1-0e64-4ae8-8d77-98757b85df0b" providerId="ADAL" clId="{DDA6BCD5-DC0D-434C-93A0-51E2BCD25B34}" dt="2026-01-26T14:37:07.666" v="0"/>
        <pc:sldMkLst>
          <pc:docMk/>
          <pc:sldMk cId="3861011314" sldId="430"/>
        </pc:sldMkLst>
      </pc:sldChg>
      <pc:sldChg chg="add">
        <pc:chgData name="Caitlin Coleman" userId="96f87ca1-0e64-4ae8-8d77-98757b85df0b" providerId="ADAL" clId="{DDA6BCD5-DC0D-434C-93A0-51E2BCD25B34}" dt="2026-01-26T14:37:07.666" v="0"/>
        <pc:sldMkLst>
          <pc:docMk/>
          <pc:sldMk cId="3651874340" sldId="431"/>
        </pc:sldMkLst>
      </pc:sldChg>
      <pc:sldChg chg="add">
        <pc:chgData name="Caitlin Coleman" userId="96f87ca1-0e64-4ae8-8d77-98757b85df0b" providerId="ADAL" clId="{DDA6BCD5-DC0D-434C-93A0-51E2BCD25B34}" dt="2026-01-26T14:37:07.666" v="0"/>
        <pc:sldMkLst>
          <pc:docMk/>
          <pc:sldMk cId="0" sldId="432"/>
        </pc:sldMkLst>
      </pc:sldChg>
      <pc:sldChg chg="add">
        <pc:chgData name="Caitlin Coleman" userId="96f87ca1-0e64-4ae8-8d77-98757b85df0b" providerId="ADAL" clId="{DDA6BCD5-DC0D-434C-93A0-51E2BCD25B34}" dt="2026-01-26T14:37:07.666" v="0"/>
        <pc:sldMkLst>
          <pc:docMk/>
          <pc:sldMk cId="721716793" sldId="433"/>
        </pc:sldMkLst>
      </pc:sldChg>
      <pc:sldChg chg="add">
        <pc:chgData name="Caitlin Coleman" userId="96f87ca1-0e64-4ae8-8d77-98757b85df0b" providerId="ADAL" clId="{DDA6BCD5-DC0D-434C-93A0-51E2BCD25B34}" dt="2026-01-26T14:37:07.666" v="0"/>
        <pc:sldMkLst>
          <pc:docMk/>
          <pc:sldMk cId="2043000132" sldId="434"/>
        </pc:sldMkLst>
      </pc:sldChg>
      <pc:sldChg chg="add">
        <pc:chgData name="Caitlin Coleman" userId="96f87ca1-0e64-4ae8-8d77-98757b85df0b" providerId="ADAL" clId="{DDA6BCD5-DC0D-434C-93A0-51E2BCD25B34}" dt="2026-01-26T14:37:07.666" v="0"/>
        <pc:sldMkLst>
          <pc:docMk/>
          <pc:sldMk cId="1122873488" sldId="435"/>
        </pc:sldMkLst>
      </pc:sldChg>
      <pc:sldChg chg="add">
        <pc:chgData name="Caitlin Coleman" userId="96f87ca1-0e64-4ae8-8d77-98757b85df0b" providerId="ADAL" clId="{DDA6BCD5-DC0D-434C-93A0-51E2BCD25B34}" dt="2026-01-26T14:37:07.666" v="0"/>
        <pc:sldMkLst>
          <pc:docMk/>
          <pc:sldMk cId="4291193780" sldId="436"/>
        </pc:sldMkLst>
      </pc:sldChg>
      <pc:sldChg chg="add">
        <pc:chgData name="Caitlin Coleman" userId="96f87ca1-0e64-4ae8-8d77-98757b85df0b" providerId="ADAL" clId="{DDA6BCD5-DC0D-434C-93A0-51E2BCD25B34}" dt="2026-01-26T14:37:07.666" v="0"/>
        <pc:sldMkLst>
          <pc:docMk/>
          <pc:sldMk cId="1955620495" sldId="437"/>
        </pc:sldMkLst>
      </pc:sldChg>
      <pc:sldChg chg="add">
        <pc:chgData name="Caitlin Coleman" userId="96f87ca1-0e64-4ae8-8d77-98757b85df0b" providerId="ADAL" clId="{DDA6BCD5-DC0D-434C-93A0-51E2BCD25B34}" dt="2026-01-26T14:37:07.666" v="0"/>
        <pc:sldMkLst>
          <pc:docMk/>
          <pc:sldMk cId="2198374320" sldId="438"/>
        </pc:sldMkLst>
      </pc:sldChg>
      <pc:sldChg chg="add">
        <pc:chgData name="Caitlin Coleman" userId="96f87ca1-0e64-4ae8-8d77-98757b85df0b" providerId="ADAL" clId="{DDA6BCD5-DC0D-434C-93A0-51E2BCD25B34}" dt="2026-01-26T14:37:07.666" v="0"/>
        <pc:sldMkLst>
          <pc:docMk/>
          <pc:sldMk cId="1217825896" sldId="439"/>
        </pc:sldMkLst>
      </pc:sldChg>
      <pc:sldChg chg="add">
        <pc:chgData name="Caitlin Coleman" userId="96f87ca1-0e64-4ae8-8d77-98757b85df0b" providerId="ADAL" clId="{DDA6BCD5-DC0D-434C-93A0-51E2BCD25B34}" dt="2026-01-26T14:37:07.666" v="0"/>
        <pc:sldMkLst>
          <pc:docMk/>
          <pc:sldMk cId="2266187051" sldId="440"/>
        </pc:sldMkLst>
      </pc:sldChg>
      <pc:sldChg chg="modSp add mod">
        <pc:chgData name="Caitlin Coleman" userId="96f87ca1-0e64-4ae8-8d77-98757b85df0b" providerId="ADAL" clId="{DDA6BCD5-DC0D-434C-93A0-51E2BCD25B34}" dt="2026-01-26T14:37:38.276" v="3" actId="6549"/>
        <pc:sldMkLst>
          <pc:docMk/>
          <pc:sldMk cId="1769182354" sldId="441"/>
        </pc:sldMkLst>
        <pc:spChg chg="mod">
          <ac:chgData name="Caitlin Coleman" userId="96f87ca1-0e64-4ae8-8d77-98757b85df0b" providerId="ADAL" clId="{DDA6BCD5-DC0D-434C-93A0-51E2BCD25B34}" dt="2026-01-26T14:37:38.276" v="3" actId="6549"/>
          <ac:spMkLst>
            <pc:docMk/>
            <pc:sldMk cId="1769182354" sldId="441"/>
            <ac:spMk id="4" creationId="{C14E9FDF-AC15-3A4B-672C-8EBDE12387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F6CF9D-C3AB-4E5F-87B7-3644743D8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8804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U.S. is predominantly a market economy, but the government still plays a very significant role. Keynes recognized that a large government budget could be a powerful tool in terms of its influence over aggregate demand. </a:t>
            </a:r>
            <a:r>
              <a:rPr lang="en-US" sz="12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r>
              <a:rPr lang="en-US" dirty="0"/>
              <a:t>. Keynes stated that during extreme times, like deep recessions, only the government had the means to move aggregate demand.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14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Export expenditures add to AD while import expenditures subtract from AD. The level of demand for a nation's exports is heavily affected by the economic climate of the importing countries. Relative prices of goods in domestic and international markets can also affect exports and imports.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0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Keynesian perspective holds that firms only produce output if they are expecting it to sell. Real GDP is determined by how much demand there is in an economy. </a:t>
            </a:r>
            <a:r>
              <a:rPr lang="en-US" sz="1200" dirty="0">
                <a:solidFill>
                  <a:schemeClr val="lt1"/>
                </a:solidFill>
                <a:latin typeface="Calibri"/>
                <a:ea typeface="Calibri"/>
                <a:cs typeface="Calibri"/>
                <a:sym typeface="Calibri"/>
              </a:rPr>
              <a:t>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decreases, there will be a </a:t>
            </a:r>
            <a:r>
              <a:rPr lang="en-US" sz="1200" b="1" dirty="0">
                <a:solidFill>
                  <a:schemeClr val="lt1"/>
                </a:solidFill>
                <a:latin typeface="Calibri"/>
                <a:ea typeface="Calibri"/>
                <a:cs typeface="Calibri"/>
                <a:sym typeface="Calibri"/>
              </a:rPr>
              <a:t>recessionary gap</a:t>
            </a:r>
            <a:r>
              <a:rPr lang="en-US" sz="1200" dirty="0">
                <a:solidFill>
                  <a:schemeClr val="lt1"/>
                </a:solidFill>
                <a:latin typeface="Calibri"/>
                <a:ea typeface="Calibri"/>
                <a:cs typeface="Calibri"/>
                <a:sym typeface="Calibri"/>
              </a:rPr>
              <a:t>, where the equilibrium is below potential GDP. Keynes believed the economy tends to stay in a recessionary gap for a long time. 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increases, an </a:t>
            </a:r>
            <a:r>
              <a:rPr lang="en-US" sz="1200" b="1" dirty="0">
                <a:solidFill>
                  <a:schemeClr val="lt1"/>
                </a:solidFill>
                <a:latin typeface="Calibri"/>
                <a:ea typeface="Calibri"/>
                <a:cs typeface="Calibri"/>
                <a:sym typeface="Calibri"/>
              </a:rPr>
              <a:t>inflationary gap </a:t>
            </a:r>
            <a:r>
              <a:rPr lang="en-US" sz="12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3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lt1"/>
                </a:solidFill>
                <a:latin typeface="Calibri"/>
                <a:ea typeface="Calibri"/>
                <a:cs typeface="Calibri"/>
                <a:sym typeface="Calibri"/>
              </a:rPr>
              <a:t>Recall that aggregate demand is total economy-wide spending on domestic goods and services. </a:t>
            </a:r>
            <a:r>
              <a:rPr lang="en-US" dirty="0"/>
              <a:t>Aggregate demand is the sum of four components: consumption expenditure, investment expenditure, government spending, and spending on net exports (exports minus imports).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expenditure is spending by households and individuals on durable goods, nondurable goods, and services. Durable goods are goods that last and provide value over time. Nondurable goods are goods that are completely consumed in less than a year. Services are intangible things that consumers buy, like health care or entertainment.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56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car is an example of a durable good, or a good that lasts and provides value over time, that would be an example of consumer expenditure.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51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most people, the single most powerful determinant of how much they consume is disposable income, or income after taxes. Consumer expectations about future income are also important in determining consumption. When households experience a rise in wealth, they may be willing to consume a higher share of their income and save less. When households experience a decrease in wealth, savings may increase, and consumption may decrease.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5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 </a:t>
            </a:r>
            <a:r>
              <a:rPr lang="en-US" dirty="0"/>
              <a:t>The clearest driver of investment benefits is the expectation of future profits. Lower interest rates stimulate increased investment from firms, while higher interest rates reduce investment. Many factors affect expected profitability, making business investment the most variable of the four components of 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34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52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Lower taxes and fewer regulations will make businesses optimistic that future profits will increase. When business confidence increases, investment spending increases.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88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06973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109545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14003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11238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48323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6972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93092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33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17835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7132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9224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9035005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sym typeface="Arial"/>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524000" y="2659821"/>
            <a:ext cx="9144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buSzPts val="6000"/>
            </a:pPr>
            <a:r>
              <a:rPr lang="en-US" sz="5400" dirty="0">
                <a:latin typeface="Century Gothic" panose="020B0502020202020204" pitchFamily="34" charset="0"/>
                <a:ea typeface="Calibri" panose="020F0502020204030204" pitchFamily="34" charset="0"/>
                <a:cs typeface="Times New Roman" panose="02020603050405020304" pitchFamily="18" charset="0"/>
              </a:rPr>
              <a:t>Aggregate Demand in Keynesian Analysis</a:t>
            </a:r>
            <a:endParaRPr lang="en-US" sz="5400" dirty="0">
              <a:latin typeface="Century Gothic" panose="020B0502020202020204" pitchFamily="34" charset="0"/>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7" y="49825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 LEARNING</a:t>
            </a:r>
          </a:p>
        </p:txBody>
      </p:sp>
    </p:spTree>
    <p:extLst>
      <p:ext uri="{BB962C8B-B14F-4D97-AF65-F5344CB8AC3E}">
        <p14:creationId xmlns:p14="http://schemas.microsoft.com/office/powerpoint/2010/main" val="386101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4">
            <a:extLst>
              <a:ext uri="{FF2B5EF4-FFF2-40B4-BE49-F238E27FC236}">
                <a16:creationId xmlns:a16="http://schemas.microsoft.com/office/drawing/2014/main" id="{398EAB65-8F6C-4B62-A777-D577487793EB}"/>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Government Spending</a:t>
            </a:r>
            <a:endPar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FE034B40-BBC0-87B6-3012-F44483DE4145}"/>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The U.S. is predominantly a market economy, but the government still plays a very significant role.">
            <a:extLst>
              <a:ext uri="{FF2B5EF4-FFF2-40B4-BE49-F238E27FC236}">
                <a16:creationId xmlns:a16="http://schemas.microsoft.com/office/drawing/2014/main" id="{74877E3C-FF2A-5922-3287-A60DFB511D7A}"/>
              </a:ext>
            </a:extLst>
          </p:cNvPr>
          <p:cNvGrpSpPr/>
          <p:nvPr/>
        </p:nvGrpSpPr>
        <p:grpSpPr>
          <a:xfrm>
            <a:off x="2066079" y="1255939"/>
            <a:ext cx="8058154" cy="1209360"/>
            <a:chOff x="542923" y="1519215"/>
            <a:chExt cx="8058154" cy="1209360"/>
          </a:xfrm>
          <a:solidFill>
            <a:srgbClr val="627981"/>
          </a:solidFill>
        </p:grpSpPr>
        <p:sp>
          <p:nvSpPr>
            <p:cNvPr id="5" name="Rectangle 4">
              <a:extLst>
                <a:ext uri="{FF2B5EF4-FFF2-40B4-BE49-F238E27FC236}">
                  <a16:creationId xmlns:a16="http://schemas.microsoft.com/office/drawing/2014/main" id="{16575EB7-4BE3-29F7-BC38-653AB471A3BC}"/>
                </a:ext>
              </a:extLst>
            </p:cNvPr>
            <p:cNvSpPr/>
            <p:nvPr/>
          </p:nvSpPr>
          <p:spPr>
            <a:xfrm>
              <a:off x="542923" y="1519215"/>
              <a:ext cx="8058154" cy="1209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E609FA97-EA70-5587-E87D-74D1F77D58A1}"/>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The U.S. is predominantly a market economy, but the government still plays a very significant role.</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roup 6" descr="Keynes recognized that a large government budget could be a powerful tool in terms of its influence over aggregate demand.">
            <a:extLst>
              <a:ext uri="{FF2B5EF4-FFF2-40B4-BE49-F238E27FC236}">
                <a16:creationId xmlns:a16="http://schemas.microsoft.com/office/drawing/2014/main" id="{BE9DDE99-FE14-F463-E789-9291D89365B8}"/>
              </a:ext>
            </a:extLst>
          </p:cNvPr>
          <p:cNvGrpSpPr/>
          <p:nvPr/>
        </p:nvGrpSpPr>
        <p:grpSpPr>
          <a:xfrm>
            <a:off x="2066079" y="2525314"/>
            <a:ext cx="8058154" cy="1209360"/>
            <a:chOff x="542923" y="1519215"/>
            <a:chExt cx="8058154" cy="1209360"/>
          </a:xfrm>
          <a:solidFill>
            <a:srgbClr val="627981"/>
          </a:solidFill>
        </p:grpSpPr>
        <p:sp>
          <p:nvSpPr>
            <p:cNvPr id="8" name="Rectangle 7">
              <a:extLst>
                <a:ext uri="{FF2B5EF4-FFF2-40B4-BE49-F238E27FC236}">
                  <a16:creationId xmlns:a16="http://schemas.microsoft.com/office/drawing/2014/main" id="{BF3EDE54-7508-F26B-F482-A128B520F3A4}"/>
                </a:ext>
              </a:extLst>
            </p:cNvPr>
            <p:cNvSpPr/>
            <p:nvPr/>
          </p:nvSpPr>
          <p:spPr>
            <a:xfrm>
              <a:off x="542923" y="1519215"/>
              <a:ext cx="8058154" cy="1209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9FE800E9-8EBE-52FE-77C1-EF2DE0B7CF39}"/>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Keynes recognized that a large government budget could be a powerful tool in terms of its influence over aggregate demand.</a:t>
              </a:r>
            </a:p>
          </p:txBody>
        </p:sp>
      </p:grpSp>
      <p:grpSp>
        <p:nvGrpSpPr>
          <p:cNvPr id="10" name="Group 9" descr="Not only could increased government spending stimulate AD and decreased government spending reduce AD but also lowering or raising tax rates could influence consumption and investment spending.">
            <a:extLst>
              <a:ext uri="{FF2B5EF4-FFF2-40B4-BE49-F238E27FC236}">
                <a16:creationId xmlns:a16="http://schemas.microsoft.com/office/drawing/2014/main" id="{6FBAC1CB-A1FB-D8D4-667C-46F9AFE1619A}"/>
              </a:ext>
            </a:extLst>
          </p:cNvPr>
          <p:cNvGrpSpPr/>
          <p:nvPr/>
        </p:nvGrpSpPr>
        <p:grpSpPr>
          <a:xfrm>
            <a:off x="2066079" y="3794689"/>
            <a:ext cx="8058154" cy="1323440"/>
            <a:chOff x="542923" y="1474128"/>
            <a:chExt cx="8058154" cy="1323440"/>
          </a:xfrm>
          <a:solidFill>
            <a:srgbClr val="627981"/>
          </a:solidFill>
        </p:grpSpPr>
        <p:sp>
          <p:nvSpPr>
            <p:cNvPr id="20" name="Rectangle 19">
              <a:extLst>
                <a:ext uri="{FF2B5EF4-FFF2-40B4-BE49-F238E27FC236}">
                  <a16:creationId xmlns:a16="http://schemas.microsoft.com/office/drawing/2014/main" id="{E071F8EB-8124-9B30-E52D-0752F8BCAE3E}"/>
                </a:ext>
              </a:extLst>
            </p:cNvPr>
            <p:cNvSpPr/>
            <p:nvPr/>
          </p:nvSpPr>
          <p:spPr>
            <a:xfrm>
              <a:off x="542923" y="1474128"/>
              <a:ext cx="8058154" cy="13234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 name="TextBox 20">
              <a:extLst>
                <a:ext uri="{FF2B5EF4-FFF2-40B4-BE49-F238E27FC236}">
                  <a16:creationId xmlns:a16="http://schemas.microsoft.com/office/drawing/2014/main" id="{2F691B46-C0BE-2CEE-AF04-420AEF6C47E4}"/>
                </a:ext>
              </a:extLst>
            </p:cNvPr>
            <p:cNvSpPr txBox="1"/>
            <p:nvPr/>
          </p:nvSpPr>
          <p:spPr>
            <a:xfrm>
              <a:off x="542923" y="1474129"/>
              <a:ext cx="7807571" cy="1323439"/>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cs typeface="Calibri"/>
                  <a:sym typeface="Arial"/>
                </a:rPr>
                <a:t>Not only could increased government spending stimulate AD and decreased government spending reduce AD but also lowering or raising tax rates could influence consumption and investment spending.</a:t>
              </a:r>
            </a:p>
          </p:txBody>
        </p:sp>
      </p:grpSp>
      <p:grpSp>
        <p:nvGrpSpPr>
          <p:cNvPr id="22" name="Group 21" descr="Keynes stated that during extreme times, like deep recessions, only the government had the means to move aggregate demand.">
            <a:extLst>
              <a:ext uri="{FF2B5EF4-FFF2-40B4-BE49-F238E27FC236}">
                <a16:creationId xmlns:a16="http://schemas.microsoft.com/office/drawing/2014/main" id="{64C8124B-8D3E-A17C-104E-1DD6A08F10D0}"/>
              </a:ext>
            </a:extLst>
          </p:cNvPr>
          <p:cNvGrpSpPr/>
          <p:nvPr/>
        </p:nvGrpSpPr>
        <p:grpSpPr>
          <a:xfrm>
            <a:off x="2066079" y="5178143"/>
            <a:ext cx="8058154" cy="1209360"/>
            <a:chOff x="542923" y="1519215"/>
            <a:chExt cx="8058154" cy="1209360"/>
          </a:xfrm>
          <a:solidFill>
            <a:srgbClr val="627981"/>
          </a:solidFill>
        </p:grpSpPr>
        <p:sp>
          <p:nvSpPr>
            <p:cNvPr id="23" name="Rectangle 22">
              <a:extLst>
                <a:ext uri="{FF2B5EF4-FFF2-40B4-BE49-F238E27FC236}">
                  <a16:creationId xmlns:a16="http://schemas.microsoft.com/office/drawing/2014/main" id="{92413C9C-97AA-2E5C-EEFD-86B90971EBDC}"/>
                </a:ext>
              </a:extLst>
            </p:cNvPr>
            <p:cNvSpPr/>
            <p:nvPr/>
          </p:nvSpPr>
          <p:spPr>
            <a:xfrm>
              <a:off x="542923" y="1519215"/>
              <a:ext cx="8058154" cy="1209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0C2A35E6-41D0-FB88-5D59-2B53459CF20D}"/>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Keynes stated that during extreme times, like deep recessions, only the government had the means to move aggregate demand.</a:t>
              </a:r>
            </a:p>
          </p:txBody>
        </p:sp>
      </p:grpSp>
    </p:spTree>
    <p:extLst>
      <p:ext uri="{BB962C8B-B14F-4D97-AF65-F5344CB8AC3E}">
        <p14:creationId xmlns:p14="http://schemas.microsoft.com/office/powerpoint/2010/main" val="121782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4">
            <a:extLst>
              <a:ext uri="{FF2B5EF4-FFF2-40B4-BE49-F238E27FC236}">
                <a16:creationId xmlns:a16="http://schemas.microsoft.com/office/drawing/2014/main" id="{A3C26943-BD1A-346F-4EA8-E753F39B3467}"/>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Spending on Net Exports</a:t>
            </a:r>
            <a:endPar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1426B1A2-2A0B-FA12-53F6-6153D7F53C93}"/>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Export expenditures add to AD while import expenditures subtract from AD.">
            <a:extLst>
              <a:ext uri="{FF2B5EF4-FFF2-40B4-BE49-F238E27FC236}">
                <a16:creationId xmlns:a16="http://schemas.microsoft.com/office/drawing/2014/main" id="{07CA57F6-4672-BED8-0F14-731EB01566D3}"/>
              </a:ext>
            </a:extLst>
          </p:cNvPr>
          <p:cNvGrpSpPr/>
          <p:nvPr/>
        </p:nvGrpSpPr>
        <p:grpSpPr>
          <a:xfrm>
            <a:off x="2066544" y="1600916"/>
            <a:ext cx="8058154" cy="806935"/>
            <a:chOff x="542923" y="1736761"/>
            <a:chExt cx="8058154" cy="806935"/>
          </a:xfrm>
          <a:solidFill>
            <a:srgbClr val="627981"/>
          </a:solidFill>
        </p:grpSpPr>
        <p:sp>
          <p:nvSpPr>
            <p:cNvPr id="5" name="Rectangle 4">
              <a:extLst>
                <a:ext uri="{FF2B5EF4-FFF2-40B4-BE49-F238E27FC236}">
                  <a16:creationId xmlns:a16="http://schemas.microsoft.com/office/drawing/2014/main" id="{234DBC56-6C4F-3A30-26B8-8788A3E73A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89BE5C26-2C3F-8BB7-D0F8-B7561541782E}"/>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Export expenditures add to AD while import expenditures subtract from AD.</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roup 6" descr="The level of demand for a nation's exports is heavily affected by the economic climate of the importing countries.">
            <a:extLst>
              <a:ext uri="{FF2B5EF4-FFF2-40B4-BE49-F238E27FC236}">
                <a16:creationId xmlns:a16="http://schemas.microsoft.com/office/drawing/2014/main" id="{59AD810F-0861-4F49-231C-AF88AC5D98FB}"/>
              </a:ext>
            </a:extLst>
          </p:cNvPr>
          <p:cNvGrpSpPr/>
          <p:nvPr/>
        </p:nvGrpSpPr>
        <p:grpSpPr>
          <a:xfrm>
            <a:off x="2066544" y="2509504"/>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DD748D9-1AD8-8577-40B3-FDF5EC7F13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89E53A28-53FC-70E1-DC23-75E294B76A1A}"/>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The level of demand for a nation's exports is heavily affected by the economic climate of the importing countries.</a:t>
              </a:r>
            </a:p>
          </p:txBody>
        </p:sp>
      </p:grpSp>
      <p:grpSp>
        <p:nvGrpSpPr>
          <p:cNvPr id="10" name="Group 9" descr="Relative prices of goods in domestic and international markets can also affect exports and imports.">
            <a:extLst>
              <a:ext uri="{FF2B5EF4-FFF2-40B4-BE49-F238E27FC236}">
                <a16:creationId xmlns:a16="http://schemas.microsoft.com/office/drawing/2014/main" id="{22099AD4-1DBD-90E6-47A0-8FE4506DB434}"/>
              </a:ext>
            </a:extLst>
          </p:cNvPr>
          <p:cNvGrpSpPr/>
          <p:nvPr/>
        </p:nvGrpSpPr>
        <p:grpSpPr>
          <a:xfrm>
            <a:off x="2066544" y="341809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67A6C402-668E-1B39-1038-EA5DD713A0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1586F00E-E3F1-ECC5-A0C8-26A3A25561D6}"/>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Relative prices of goods in domestic and international markets can also affect exports and imports.</a:t>
              </a:r>
            </a:p>
          </p:txBody>
        </p:sp>
      </p:grpSp>
    </p:spTree>
    <p:extLst>
      <p:ext uri="{BB962C8B-B14F-4D97-AF65-F5344CB8AC3E}">
        <p14:creationId xmlns:p14="http://schemas.microsoft.com/office/powerpoint/2010/main" val="226618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4" name="Title 4">
            <a:extLst>
              <a:ext uri="{FF2B5EF4-FFF2-40B4-BE49-F238E27FC236}">
                <a16:creationId xmlns:a16="http://schemas.microsoft.com/office/drawing/2014/main" id="{C14E9FDF-AC15-3A4B-672C-8EBDE12387A7}"/>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Summary</a:t>
            </a:r>
            <a:endParaRPr kumimoji="0" lang="en-US" sz="3200" b="0" i="0" u="none" strike="noStrike" kern="0" cap="none" spc="0" normalizeH="0" baseline="-25000" noProof="0" dirty="0">
              <a:ln>
                <a:noFill/>
              </a:ln>
              <a:solidFill>
                <a:srgbClr val="000000"/>
              </a:solidFill>
              <a:effectLst/>
              <a:uLnTx/>
              <a:uFillTx/>
              <a:latin typeface="Calibri"/>
              <a:ea typeface="Calibri"/>
              <a:cs typeface="Calibri"/>
              <a:sym typeface="Calibri"/>
            </a:endParaRPr>
          </a:p>
        </p:txBody>
      </p:sp>
      <p:cxnSp>
        <p:nvCxnSpPr>
          <p:cNvPr id="5" name="Straight Connector 4">
            <a:extLst>
              <a:ext uri="{FF2B5EF4-FFF2-40B4-BE49-F238E27FC236}">
                <a16:creationId xmlns:a16="http://schemas.microsoft.com/office/drawing/2014/main" id="{1EFA2B51-E788-9040-0A3F-93B52B9A907F}"/>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5669966-B0FB-46A0-8537-418FAAA11439}"/>
              </a:ext>
              <a:ext uri="{C183D7F6-B498-43B3-948B-1728B52AA6E4}">
                <adec:decorative xmlns:adec="http://schemas.microsoft.com/office/drawing/2017/decorative" val="1"/>
              </a:ext>
            </a:extLst>
          </p:cNvPr>
          <p:cNvSpPr/>
          <p:nvPr/>
        </p:nvSpPr>
        <p:spPr>
          <a:xfrm>
            <a:off x="1881188" y="1381459"/>
            <a:ext cx="8429626" cy="511459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486310"/>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Keynesian perspective focuses on aggregate demand.</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Consumption will change for multiple reasons, including movements in income, taxes, expectations about future income, and changes in wealth levels.</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Investment levels will change based on the expectation of future profits as well as interest rate levels.</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Political considerations determine government spending and taxes.</a:t>
            </a:r>
          </a:p>
          <a:p>
            <a:pPr marL="88900" marR="0" lvl="0" indent="0" algn="l" defTabSz="914400" rtl="0" eaLnBrk="1" fontAlgn="auto" latinLnBrk="0" hangingPunct="1">
              <a:lnSpc>
                <a:spcPct val="100000"/>
              </a:lnSpc>
              <a:spcBef>
                <a:spcPts val="0"/>
              </a:spcBef>
              <a:spcAft>
                <a:spcPts val="0"/>
              </a:spcAft>
              <a:buClr>
                <a:prstClr val="white"/>
              </a:buClr>
              <a:buSzPts val="2200"/>
              <a:buFont typeface="Arial"/>
              <a:buNone/>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cs typeface="Calibri"/>
                <a:sym typeface="Arial"/>
              </a:rPr>
              <a:t>Exports and imports change according to relative growth rates and prices between two economies.</a:t>
            </a:r>
          </a:p>
        </p:txBody>
      </p:sp>
    </p:spTree>
    <p:extLst>
      <p:ext uri="{BB962C8B-B14F-4D97-AF65-F5344CB8AC3E}">
        <p14:creationId xmlns:p14="http://schemas.microsoft.com/office/powerpoint/2010/main" val="176918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05343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5" name="Title 4">
            <a:extLst>
              <a:ext uri="{FF2B5EF4-FFF2-40B4-BE49-F238E27FC236}">
                <a16:creationId xmlns:a16="http://schemas.microsoft.com/office/drawing/2014/main" id="{E84B2BB0-3BD0-1198-0C49-57189EF3C77A}"/>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The Keynesian Perspective</a:t>
            </a: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Arial"/>
            </a:endParaRPr>
          </a:p>
        </p:txBody>
      </p:sp>
      <p:cxnSp>
        <p:nvCxnSpPr>
          <p:cNvPr id="7" name="Straight Connector 6">
            <a:extLst>
              <a:ext uri="{FF2B5EF4-FFF2-40B4-BE49-F238E27FC236}">
                <a16:creationId xmlns:a16="http://schemas.microsoft.com/office/drawing/2014/main" id="{9057FF6D-0563-15EB-9078-17C6072292E7}"/>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Keynesian perspective holds that firms only produce output if they are expecting it to sell.">
            <a:extLst>
              <a:ext uri="{FF2B5EF4-FFF2-40B4-BE49-F238E27FC236}">
                <a16:creationId xmlns:a16="http://schemas.microsoft.com/office/drawing/2014/main" id="{804299D2-B9D5-7D2B-7E12-990B7F806B9C}"/>
              </a:ext>
            </a:extLst>
          </p:cNvPr>
          <p:cNvGrpSpPr/>
          <p:nvPr/>
        </p:nvGrpSpPr>
        <p:grpSpPr>
          <a:xfrm>
            <a:off x="2066922" y="1580912"/>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40EB7404-1C2E-981C-23EB-D5CDA5E87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21E8C47F-BAAF-D69A-5A4B-55C45868743A}"/>
                </a:ext>
              </a:extLst>
            </p:cNvPr>
            <p:cNvSpPr txBox="1"/>
            <p:nvPr/>
          </p:nvSpPr>
          <p:spPr>
            <a:xfrm>
              <a:off x="542923" y="1802985"/>
              <a:ext cx="7807571" cy="707886"/>
            </a:xfrm>
            <a:prstGeom prst="rect">
              <a:avLst/>
            </a:prstGeom>
            <a:grpFill/>
          </p:spPr>
          <p:txBody>
            <a:bodyPr wrap="square" rtlCol="0">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The Keynesian perspective holds that firms only produce output if they are expecting it to sell.</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7" name="Group 16" descr="Real GDP is determined by how much demand there is in an economy.">
            <a:extLst>
              <a:ext uri="{FF2B5EF4-FFF2-40B4-BE49-F238E27FC236}">
                <a16:creationId xmlns:a16="http://schemas.microsoft.com/office/drawing/2014/main" id="{99CD0DBE-D8E2-E467-AEC0-76691948701B}"/>
              </a:ext>
            </a:extLst>
          </p:cNvPr>
          <p:cNvGrpSpPr/>
          <p:nvPr/>
        </p:nvGrpSpPr>
        <p:grpSpPr>
          <a:xfrm>
            <a:off x="2063267" y="251747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B88F567-591D-4424-91E7-2AD9BB8115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9" name="TextBox 18">
              <a:extLst>
                <a:ext uri="{FF2B5EF4-FFF2-40B4-BE49-F238E27FC236}">
                  <a16:creationId xmlns:a16="http://schemas.microsoft.com/office/drawing/2014/main" id="{14244CD1-E4FA-C521-93D5-2FA3C5ADC829}"/>
                </a:ext>
              </a:extLst>
            </p:cNvPr>
            <p:cNvSpPr txBox="1"/>
            <p:nvPr/>
          </p:nvSpPr>
          <p:spPr>
            <a:xfrm>
              <a:off x="542923" y="1802985"/>
              <a:ext cx="7807571" cy="707886"/>
            </a:xfrm>
            <a:prstGeom prst="rect">
              <a:avLst/>
            </a:prstGeom>
            <a:grpFill/>
          </p:spPr>
          <p:txBody>
            <a:bodyPr wrap="square" rtlCol="0">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Real GDP is determined by how much demand there is in an economy.</a:t>
              </a:r>
            </a:p>
          </p:txBody>
        </p:sp>
      </p:grpSp>
      <p:grpSp>
        <p:nvGrpSpPr>
          <p:cNvPr id="20" name="Group 19" descr="If AD suddenly decreases, there will be a recessionary gap, where the equilibrium is below potential GDP. Keynes believed the economy tends to stay in a recessionary gap for a long time.">
            <a:extLst>
              <a:ext uri="{FF2B5EF4-FFF2-40B4-BE49-F238E27FC236}">
                <a16:creationId xmlns:a16="http://schemas.microsoft.com/office/drawing/2014/main" id="{1075E2FD-7DFE-97E3-FE61-8F32F2EDBB07}"/>
              </a:ext>
            </a:extLst>
          </p:cNvPr>
          <p:cNvGrpSpPr/>
          <p:nvPr/>
        </p:nvGrpSpPr>
        <p:grpSpPr>
          <a:xfrm>
            <a:off x="2063267" y="3454038"/>
            <a:ext cx="8058154" cy="1230978"/>
            <a:chOff x="542923" y="1736761"/>
            <a:chExt cx="8058154" cy="1081887"/>
          </a:xfrm>
          <a:solidFill>
            <a:srgbClr val="627981"/>
          </a:solidFill>
        </p:grpSpPr>
        <p:sp>
          <p:nvSpPr>
            <p:cNvPr id="21" name="Rectangle 20">
              <a:extLst>
                <a:ext uri="{FF2B5EF4-FFF2-40B4-BE49-F238E27FC236}">
                  <a16:creationId xmlns:a16="http://schemas.microsoft.com/office/drawing/2014/main" id="{E11F6972-5204-1227-1DD2-E2F792B83718}"/>
                </a:ext>
              </a:extLst>
            </p:cNvPr>
            <p:cNvSpPr/>
            <p:nvPr/>
          </p:nvSpPr>
          <p:spPr>
            <a:xfrm>
              <a:off x="542923" y="1736761"/>
              <a:ext cx="8058154" cy="1081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2" name="TextBox 21">
              <a:extLst>
                <a:ext uri="{FF2B5EF4-FFF2-40B4-BE49-F238E27FC236}">
                  <a16:creationId xmlns:a16="http://schemas.microsoft.com/office/drawing/2014/main" id="{6DC524F4-D1A2-DFF5-E77C-6861B35C1250}"/>
                </a:ext>
              </a:extLst>
            </p:cNvPr>
            <p:cNvSpPr txBox="1"/>
            <p:nvPr/>
          </p:nvSpPr>
          <p:spPr>
            <a:xfrm>
              <a:off x="542923" y="1802985"/>
              <a:ext cx="7807571" cy="1015663"/>
            </a:xfrm>
            <a:prstGeom prst="rect">
              <a:avLst/>
            </a:prstGeom>
            <a:grpFill/>
          </p:spPr>
          <p:txBody>
            <a:bodyPr wrap="square" rtlCol="0">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If </a:t>
              </a:r>
              <a:r>
                <a:rPr kumimoji="0" lang="en-US" sz="2000" b="0" i="1" u="none" strike="noStrike" kern="0" cap="none" spc="0" normalizeH="0" baseline="0" noProof="0" dirty="0">
                  <a:ln>
                    <a:noFill/>
                  </a:ln>
                  <a:solidFill>
                    <a:srgbClr val="FFFFFF"/>
                  </a:solidFill>
                  <a:effectLst/>
                  <a:uLnTx/>
                  <a:uFillTx/>
                  <a:latin typeface="Calibri"/>
                  <a:ea typeface="Calibri"/>
                  <a:cs typeface="Calibri"/>
                  <a:sym typeface="Calibri"/>
                </a:rPr>
                <a:t>AD</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 suddenly decreases, there will be a </a:t>
              </a: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recessionary gap</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 where the equilibrium is below potential GDP. Keynes believed the economy tends to stay in a recessionary gap for a long time.</a:t>
              </a:r>
            </a:p>
          </p:txBody>
        </p:sp>
      </p:grpSp>
      <p:grpSp>
        <p:nvGrpSpPr>
          <p:cNvPr id="23" name="Group 22" descr="If AD suddenly increases, an inflationary gap could occur, where demand is attempting to push the economy past potential output. The economy experiences inflation as prices increase, but output does not.">
            <a:extLst>
              <a:ext uri="{FF2B5EF4-FFF2-40B4-BE49-F238E27FC236}">
                <a16:creationId xmlns:a16="http://schemas.microsoft.com/office/drawing/2014/main" id="{00ADAA38-F652-88C5-72E6-81BE6F15EAF5}"/>
              </a:ext>
            </a:extLst>
          </p:cNvPr>
          <p:cNvGrpSpPr/>
          <p:nvPr/>
        </p:nvGrpSpPr>
        <p:grpSpPr>
          <a:xfrm>
            <a:off x="2063267" y="4814644"/>
            <a:ext cx="8058154" cy="1483414"/>
            <a:chOff x="542923" y="1736761"/>
            <a:chExt cx="8058154" cy="1303749"/>
          </a:xfrm>
          <a:solidFill>
            <a:srgbClr val="627981"/>
          </a:solidFill>
        </p:grpSpPr>
        <p:sp>
          <p:nvSpPr>
            <p:cNvPr id="24" name="Rectangle 23">
              <a:extLst>
                <a:ext uri="{FF2B5EF4-FFF2-40B4-BE49-F238E27FC236}">
                  <a16:creationId xmlns:a16="http://schemas.microsoft.com/office/drawing/2014/main" id="{9389B1E9-C1D2-CD69-016B-4F3B60C83FB7}"/>
                </a:ext>
              </a:extLst>
            </p:cNvPr>
            <p:cNvSpPr/>
            <p:nvPr/>
          </p:nvSpPr>
          <p:spPr>
            <a:xfrm>
              <a:off x="542923" y="1736761"/>
              <a:ext cx="8058154" cy="13037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TextBox 24">
              <a:extLst>
                <a:ext uri="{FF2B5EF4-FFF2-40B4-BE49-F238E27FC236}">
                  <a16:creationId xmlns:a16="http://schemas.microsoft.com/office/drawing/2014/main" id="{7A57DDEE-4C4A-8919-D205-1AF95C0C395C}"/>
                </a:ext>
              </a:extLst>
            </p:cNvPr>
            <p:cNvSpPr txBox="1"/>
            <p:nvPr/>
          </p:nvSpPr>
          <p:spPr>
            <a:xfrm>
              <a:off x="542923" y="1802985"/>
              <a:ext cx="7807571" cy="1163150"/>
            </a:xfrm>
            <a:prstGeom prst="rect">
              <a:avLst/>
            </a:prstGeom>
            <a:grpFill/>
          </p:spPr>
          <p:txBody>
            <a:bodyPr wrap="square" rtlCol="0">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If </a:t>
              </a:r>
              <a:r>
                <a:rPr kumimoji="0" lang="en-US" sz="2000" b="0" i="1" u="none" strike="noStrike" kern="0" cap="none" spc="0" normalizeH="0" baseline="0" noProof="0" dirty="0">
                  <a:ln>
                    <a:noFill/>
                  </a:ln>
                  <a:solidFill>
                    <a:srgbClr val="FFFFFF"/>
                  </a:solidFill>
                  <a:effectLst/>
                  <a:uLnTx/>
                  <a:uFillTx/>
                  <a:latin typeface="Calibri"/>
                  <a:ea typeface="Calibri"/>
                  <a:cs typeface="Calibri"/>
                  <a:sym typeface="Calibri"/>
                </a:rPr>
                <a:t>AD</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 suddenly increases, an </a:t>
              </a: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inflationary gap </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could occur, where demand is attempting to push the economy past potential output. The economy experiences inflation as prices increase, but output does not.</a:t>
              </a:r>
            </a:p>
          </p:txBody>
        </p:sp>
      </p:grpSp>
    </p:spTree>
    <p:extLst>
      <p:ext uri="{BB962C8B-B14F-4D97-AF65-F5344CB8AC3E}">
        <p14:creationId xmlns:p14="http://schemas.microsoft.com/office/powerpoint/2010/main" val="365187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1" name="Title 4">
            <a:extLst>
              <a:ext uri="{FF2B5EF4-FFF2-40B4-BE49-F238E27FC236}">
                <a16:creationId xmlns:a16="http://schemas.microsoft.com/office/drawing/2014/main" id="{69EEBE72-6644-3313-917B-E1AED541053C}"/>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Aggregate Demand</a:t>
            </a:r>
            <a:endPar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cxnSp>
        <p:nvCxnSpPr>
          <p:cNvPr id="12" name="Straight Connector 11">
            <a:extLst>
              <a:ext uri="{FF2B5EF4-FFF2-40B4-BE49-F238E27FC236}">
                <a16:creationId xmlns:a16="http://schemas.microsoft.com/office/drawing/2014/main" id="{0D72AC9A-E992-18A1-3402-E533F71DCA25}"/>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Recall that aggregate demand is total economy-wide spending on domestic goods and services.">
            <a:extLst>
              <a:ext uri="{FF2B5EF4-FFF2-40B4-BE49-F238E27FC236}">
                <a16:creationId xmlns:a16="http://schemas.microsoft.com/office/drawing/2014/main" id="{0DB40985-333B-C9DF-8083-E156208FD6A3}"/>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11C593E9-EFEA-2846-6D89-BBC1AF092C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5" name="TextBox 14">
              <a:extLst>
                <a:ext uri="{FF2B5EF4-FFF2-40B4-BE49-F238E27FC236}">
                  <a16:creationId xmlns:a16="http://schemas.microsoft.com/office/drawing/2014/main" id="{FDEDEAF8-FFBC-1119-AEB6-379CF4A5A091}"/>
                </a:ext>
              </a:extLst>
            </p:cNvPr>
            <p:cNvSpPr txBox="1"/>
            <p:nvPr/>
          </p:nvSpPr>
          <p:spPr>
            <a:xfrm>
              <a:off x="542923" y="1802985"/>
              <a:ext cx="7807571" cy="707886"/>
            </a:xfrm>
            <a:prstGeom prst="rect">
              <a:avLst/>
            </a:prstGeom>
            <a:grpFill/>
          </p:spPr>
          <p:txBody>
            <a:bodyPr wrap="square" rtlCol="0">
              <a:spAutoFit/>
            </a:bodyPr>
            <a:lstStyle/>
            <a:p>
              <a:pPr marL="10160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Recall that aggregate demand is total economy-wide spending on domestic goods and services.</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10" name="Picture 9" descr="Aggregate demand is the sum of four components: consumption expenditure, investment expenditure, government spending, and spending on net exports (exports minus imports).">
            <a:extLst>
              <a:ext uri="{FF2B5EF4-FFF2-40B4-BE49-F238E27FC236}">
                <a16:creationId xmlns:a16="http://schemas.microsoft.com/office/drawing/2014/main" id="{2E7653EB-0D91-982B-8191-1E95F2FB15A0}"/>
              </a:ext>
            </a:extLst>
          </p:cNvPr>
          <p:cNvPicPr>
            <a:picLocks noChangeAspect="1"/>
          </p:cNvPicPr>
          <p:nvPr/>
        </p:nvPicPr>
        <p:blipFill>
          <a:blip r:embed="rId3"/>
          <a:stretch>
            <a:fillRect/>
          </a:stretch>
        </p:blipFill>
        <p:spPr>
          <a:xfrm>
            <a:off x="812688" y="2866892"/>
            <a:ext cx="10564699" cy="33913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4">
            <a:extLst>
              <a:ext uri="{FF2B5EF4-FFF2-40B4-BE49-F238E27FC236}">
                <a16:creationId xmlns:a16="http://schemas.microsoft.com/office/drawing/2014/main" id="{5F12602C-A4B4-CD11-2F8A-ABE23C41E322}"/>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Consumption Expenditure</a:t>
            </a:r>
            <a:r>
              <a:rPr kumimoji="0" lang="en-US" sz="3000" b="0" i="0" u="none" strike="noStrike" kern="0" cap="none" spc="0" normalizeH="0" baseline="-25000" noProof="0" dirty="0">
                <a:ln>
                  <a:noFill/>
                </a:ln>
                <a:solidFill>
                  <a:srgbClr val="000000"/>
                </a:solidFill>
                <a:effectLst/>
                <a:uLnTx/>
                <a:uFillTx/>
                <a:latin typeface="Century Gothic"/>
                <a:ea typeface="Century Gothic"/>
                <a:cs typeface="Century Gothic"/>
                <a:sym typeface="Century Gothic"/>
              </a:rPr>
              <a:t>1</a:t>
            </a:r>
            <a:endParaRPr kumimoji="0" lang="en-US" sz="3200" b="0" i="0" u="none" strike="noStrike" kern="0" cap="none" spc="0" normalizeH="0" baseline="-25000" noProof="0" dirty="0">
              <a:ln>
                <a:noFill/>
              </a:ln>
              <a:solidFill>
                <a:srgbClr val="000000"/>
              </a:solidFill>
              <a:effectLst/>
              <a:uLnTx/>
              <a:uFillTx/>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CD93C475-EA99-301A-FBD6-342BCC09EBD1}"/>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Consumer expenditure is spending by households and individuals on durable goods, nondurable goods, and services.">
            <a:extLst>
              <a:ext uri="{FF2B5EF4-FFF2-40B4-BE49-F238E27FC236}">
                <a16:creationId xmlns:a16="http://schemas.microsoft.com/office/drawing/2014/main" id="{808A81A3-3B2A-3DE8-50AD-0853D07CE702}"/>
              </a:ext>
            </a:extLst>
          </p:cNvPr>
          <p:cNvGrpSpPr/>
          <p:nvPr/>
        </p:nvGrpSpPr>
        <p:grpSpPr>
          <a:xfrm>
            <a:off x="2066922" y="1580912"/>
            <a:ext cx="8058154" cy="806935"/>
            <a:chOff x="542923" y="1736761"/>
            <a:chExt cx="8058154" cy="806935"/>
          </a:xfrm>
          <a:solidFill>
            <a:srgbClr val="627981"/>
          </a:solidFill>
        </p:grpSpPr>
        <p:sp>
          <p:nvSpPr>
            <p:cNvPr id="5" name="Rectangle 4">
              <a:extLst>
                <a:ext uri="{FF2B5EF4-FFF2-40B4-BE49-F238E27FC236}">
                  <a16:creationId xmlns:a16="http://schemas.microsoft.com/office/drawing/2014/main" id="{814E2976-0F23-6EF7-E8CA-DEAF285ECEB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CF5727E6-51FE-5300-F58D-7BA715939B6C}"/>
                </a:ext>
              </a:extLst>
            </p:cNvPr>
            <p:cNvSpPr txBox="1"/>
            <p:nvPr/>
          </p:nvSpPr>
          <p:spPr>
            <a:xfrm>
              <a:off x="542923" y="1802985"/>
              <a:ext cx="7807571" cy="707886"/>
            </a:xfrm>
            <a:prstGeom prst="rect">
              <a:avLst/>
            </a:prstGeom>
            <a:grpFill/>
          </p:spPr>
          <p:txBody>
            <a:bodyPr wrap="square" rtlCol="0">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Consumer expenditure is spending by households and individuals on durable goods, nondurable goods, and services.</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roup 6" descr="Durable goods are goods that last and provide value over time.">
            <a:extLst>
              <a:ext uri="{FF2B5EF4-FFF2-40B4-BE49-F238E27FC236}">
                <a16:creationId xmlns:a16="http://schemas.microsoft.com/office/drawing/2014/main" id="{1417F5F5-B27E-8AAE-635F-1DC6891E3B41}"/>
              </a:ext>
            </a:extLst>
          </p:cNvPr>
          <p:cNvGrpSpPr/>
          <p:nvPr/>
        </p:nvGrpSpPr>
        <p:grpSpPr>
          <a:xfrm>
            <a:off x="2066084" y="245407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80B5CE06-7CB4-1192-567D-84F8D29AAF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513F935E-1BEE-75CC-3462-3713B561C70C}"/>
                </a:ext>
              </a:extLst>
            </p:cNvPr>
            <p:cNvSpPr txBox="1"/>
            <p:nvPr/>
          </p:nvSpPr>
          <p:spPr>
            <a:xfrm>
              <a:off x="542923" y="1935793"/>
              <a:ext cx="7807571" cy="400110"/>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Durable goods </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are goods that last and provide value over time.</a:t>
              </a:r>
            </a:p>
          </p:txBody>
        </p:sp>
      </p:grpSp>
      <p:grpSp>
        <p:nvGrpSpPr>
          <p:cNvPr id="10" name="Group 9" descr="Nondurable goods are goods that are completely consumed in less than a year.">
            <a:extLst>
              <a:ext uri="{FF2B5EF4-FFF2-40B4-BE49-F238E27FC236}">
                <a16:creationId xmlns:a16="http://schemas.microsoft.com/office/drawing/2014/main" id="{5998C56E-92A0-F032-337B-C8EC6E77D4A6}"/>
              </a:ext>
            </a:extLst>
          </p:cNvPr>
          <p:cNvGrpSpPr/>
          <p:nvPr/>
        </p:nvGrpSpPr>
        <p:grpSpPr>
          <a:xfrm>
            <a:off x="2066084" y="33272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F7D30E7-414A-A0BD-2A5D-7D083AFF43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C0FCAFE5-CBEA-BE37-B09C-C6A50AD89403}"/>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Nondurable goods </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are goods that are completely consumed in less than a year. </a:t>
              </a:r>
            </a:p>
          </p:txBody>
        </p:sp>
      </p:grpSp>
      <p:grpSp>
        <p:nvGrpSpPr>
          <p:cNvPr id="19" name="Group 18" descr="Services are intangible things that consumers buy, like health care or entertainment.">
            <a:extLst>
              <a:ext uri="{FF2B5EF4-FFF2-40B4-BE49-F238E27FC236}">
                <a16:creationId xmlns:a16="http://schemas.microsoft.com/office/drawing/2014/main" id="{62CC02BE-4818-9987-364F-C5C37CD72874}"/>
              </a:ext>
            </a:extLst>
          </p:cNvPr>
          <p:cNvGrpSpPr/>
          <p:nvPr/>
        </p:nvGrpSpPr>
        <p:grpSpPr>
          <a:xfrm>
            <a:off x="2066084" y="4200389"/>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54891D4-9A21-5CD7-AD3B-7529136A1A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 name="TextBox 20">
              <a:extLst>
                <a:ext uri="{FF2B5EF4-FFF2-40B4-BE49-F238E27FC236}">
                  <a16:creationId xmlns:a16="http://schemas.microsoft.com/office/drawing/2014/main" id="{4A0A3EEF-0C53-5263-CF0B-1C22ECB16B0C}"/>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Services</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 are intangible things that consumers buy, like health care or entertainment.  </a:t>
              </a:r>
            </a:p>
          </p:txBody>
        </p:sp>
      </p:grpSp>
    </p:spTree>
    <p:extLst>
      <p:ext uri="{BB962C8B-B14F-4D97-AF65-F5344CB8AC3E}">
        <p14:creationId xmlns:p14="http://schemas.microsoft.com/office/powerpoint/2010/main" val="72171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 name="Title 4">
            <a:extLst>
              <a:ext uri="{FF2B5EF4-FFF2-40B4-BE49-F238E27FC236}">
                <a16:creationId xmlns:a16="http://schemas.microsoft.com/office/drawing/2014/main" id="{4C2994B2-4652-7B01-54FF-4600F7FE0861}"/>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Consumption Expenditure</a:t>
            </a:r>
            <a:r>
              <a:rPr kumimoji="0" lang="en-US" sz="3000" b="0" i="0" u="none" strike="noStrike" kern="0" cap="none" spc="0" normalizeH="0" baseline="-25000" noProof="0" dirty="0">
                <a:ln>
                  <a:noFill/>
                </a:ln>
                <a:solidFill>
                  <a:srgbClr val="000000"/>
                </a:solidFill>
                <a:effectLst/>
                <a:uLnTx/>
                <a:uFillTx/>
                <a:latin typeface="Century Gothic"/>
                <a:ea typeface="Century Gothic"/>
                <a:cs typeface="Century Gothic"/>
                <a:sym typeface="Century Gothic"/>
              </a:rPr>
              <a:t>2</a:t>
            </a:r>
            <a:endParaRPr kumimoji="0" lang="en-US" sz="3200" b="0" i="0" u="none" strike="noStrike" kern="0" cap="none" spc="0" normalizeH="0" baseline="-25000" noProof="0" dirty="0">
              <a:ln>
                <a:noFill/>
              </a:ln>
              <a:solidFill>
                <a:srgbClr val="000000"/>
              </a:solidFill>
              <a:effectLst/>
              <a:uLnTx/>
              <a:uFillTx/>
              <a:latin typeface="Calibri"/>
              <a:ea typeface="Calibri"/>
              <a:cs typeface="Calibri"/>
              <a:sym typeface="Calibri"/>
            </a:endParaRPr>
          </a:p>
        </p:txBody>
      </p:sp>
      <p:cxnSp>
        <p:nvCxnSpPr>
          <p:cNvPr id="4" name="Straight Connector 3">
            <a:extLst>
              <a:ext uri="{FF2B5EF4-FFF2-40B4-BE49-F238E27FC236}">
                <a16:creationId xmlns:a16="http://schemas.microsoft.com/office/drawing/2014/main" id="{001C34F7-25E4-7E96-938C-C22254657240}"/>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 name="Picture 1" descr="A car parked for display">
            <a:extLst>
              <a:ext uri="{FF2B5EF4-FFF2-40B4-BE49-F238E27FC236}">
                <a16:creationId xmlns:a16="http://schemas.microsoft.com/office/drawing/2014/main" id="{B0FABFFA-D34D-4522-97B6-A426555E3271}"/>
              </a:ext>
            </a:extLst>
          </p:cNvPr>
          <p:cNvPicPr>
            <a:picLocks noChangeAspect="1"/>
          </p:cNvPicPr>
          <p:nvPr/>
        </p:nvPicPr>
        <p:blipFill>
          <a:blip r:embed="rId3"/>
          <a:stretch>
            <a:fillRect/>
          </a:stretch>
        </p:blipFill>
        <p:spPr>
          <a:xfrm>
            <a:off x="3465231" y="1373156"/>
            <a:ext cx="5257800" cy="3505200"/>
          </a:xfrm>
          <a:prstGeom prst="rect">
            <a:avLst/>
          </a:prstGeom>
        </p:spPr>
      </p:pic>
      <p:grpSp>
        <p:nvGrpSpPr>
          <p:cNvPr id="5" name="Group 4" descr="A car is an example of a durable good that would be an example of consumer expenditure.">
            <a:extLst>
              <a:ext uri="{FF2B5EF4-FFF2-40B4-BE49-F238E27FC236}">
                <a16:creationId xmlns:a16="http://schemas.microsoft.com/office/drawing/2014/main" id="{F6AA234A-B91D-E23B-F719-A224EFB4D2B8}"/>
              </a:ext>
            </a:extLst>
          </p:cNvPr>
          <p:cNvGrpSpPr/>
          <p:nvPr/>
        </p:nvGrpSpPr>
        <p:grpSpPr>
          <a:xfrm>
            <a:off x="2065054" y="531662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C888DA33-9DDD-BE53-9030-467A7604BB3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512DE80C-C6A4-0368-E6AE-F412BE8834E7}"/>
                </a:ext>
              </a:extLst>
            </p:cNvPr>
            <p:cNvSpPr txBox="1"/>
            <p:nvPr/>
          </p:nvSpPr>
          <p:spPr>
            <a:xfrm>
              <a:off x="542923" y="1781905"/>
              <a:ext cx="7807571" cy="707886"/>
            </a:xfrm>
            <a:prstGeom prst="rect">
              <a:avLst/>
            </a:prstGeom>
            <a:grpFill/>
          </p:spPr>
          <p:txBody>
            <a:bodyPr wrap="square" rtlCol="0" anchor="ctr">
              <a:spAutoFit/>
            </a:bodyPr>
            <a:lstStyle/>
            <a:p>
              <a:pPr marL="10160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A car is an example of a durable good that would be an example of consumer expenditure.</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4300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4">
            <a:extLst>
              <a:ext uri="{FF2B5EF4-FFF2-40B4-BE49-F238E27FC236}">
                <a16:creationId xmlns:a16="http://schemas.microsoft.com/office/drawing/2014/main" id="{89209C7B-B5F6-F4D5-FC23-00863D635425}"/>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Factors that Affect Consumption</a:t>
            </a:r>
            <a:endPar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6ED3B5BF-0464-E5E9-2F3E-E236FEDB7B6B}"/>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For most people, the single most powerful determinant of how much they consume is disposable income, or income after taxes.">
            <a:extLst>
              <a:ext uri="{FF2B5EF4-FFF2-40B4-BE49-F238E27FC236}">
                <a16:creationId xmlns:a16="http://schemas.microsoft.com/office/drawing/2014/main" id="{810C4EB2-2DEB-EFDB-FD89-94AF135ACF21}"/>
              </a:ext>
            </a:extLst>
          </p:cNvPr>
          <p:cNvGrpSpPr/>
          <p:nvPr/>
        </p:nvGrpSpPr>
        <p:grpSpPr>
          <a:xfrm>
            <a:off x="2065394" y="1411024"/>
            <a:ext cx="8058154" cy="806935"/>
            <a:chOff x="542923" y="1736761"/>
            <a:chExt cx="8058154" cy="806935"/>
          </a:xfrm>
          <a:solidFill>
            <a:srgbClr val="627981"/>
          </a:solidFill>
        </p:grpSpPr>
        <p:sp>
          <p:nvSpPr>
            <p:cNvPr id="5" name="Rectangle 4">
              <a:extLst>
                <a:ext uri="{FF2B5EF4-FFF2-40B4-BE49-F238E27FC236}">
                  <a16:creationId xmlns:a16="http://schemas.microsoft.com/office/drawing/2014/main" id="{59E28BA0-F14C-D66B-4CE3-F0BE5C4E11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9C27B4B0-5A5A-ABB9-F3E1-800CB8F1B264}"/>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For most people, the single most powerful determinant of how much they consume is </a:t>
              </a: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disposable income</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 or income after taxes.</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roup 6" descr="Consumer expectations about future income are also important in determining consumption.">
            <a:extLst>
              <a:ext uri="{FF2B5EF4-FFF2-40B4-BE49-F238E27FC236}">
                <a16:creationId xmlns:a16="http://schemas.microsoft.com/office/drawing/2014/main" id="{9089619B-C74A-7D3C-81FF-338EA3966581}"/>
              </a:ext>
            </a:extLst>
          </p:cNvPr>
          <p:cNvGrpSpPr/>
          <p:nvPr/>
        </p:nvGrpSpPr>
        <p:grpSpPr>
          <a:xfrm>
            <a:off x="2064969" y="2304633"/>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0035818B-E665-EB73-C66F-89209AE924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15283214-4EE1-CB9C-8A1B-274B54BDAF3B}"/>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Consumer expectations about future income are also important in determining consumption.</a:t>
              </a:r>
            </a:p>
          </p:txBody>
        </p:sp>
      </p:grpSp>
      <p:grpSp>
        <p:nvGrpSpPr>
          <p:cNvPr id="10" name="Group 9" descr="When households experience a rise in wealth, they may be willing to consume a higher share of their income and save less.">
            <a:extLst>
              <a:ext uri="{FF2B5EF4-FFF2-40B4-BE49-F238E27FC236}">
                <a16:creationId xmlns:a16="http://schemas.microsoft.com/office/drawing/2014/main" id="{B90131EC-BA63-91E2-D7A2-76F3CF2D1819}"/>
              </a:ext>
            </a:extLst>
          </p:cNvPr>
          <p:cNvGrpSpPr/>
          <p:nvPr/>
        </p:nvGrpSpPr>
        <p:grpSpPr>
          <a:xfrm>
            <a:off x="2064969" y="320179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2964C8DB-3B3C-0ADE-3433-1DC3B31B0E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266421E0-F83C-53C9-1FC1-4CB23A964EFB}"/>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When households experience a rise in wealth, they may be willing to consume a higher share of their income and save less.</a:t>
              </a:r>
            </a:p>
          </p:txBody>
        </p:sp>
      </p:grpSp>
      <p:grpSp>
        <p:nvGrpSpPr>
          <p:cNvPr id="19" name="Group 18" descr="When households experience a decrease in wealth, savings may increase, and consumption may decrease.">
            <a:extLst>
              <a:ext uri="{FF2B5EF4-FFF2-40B4-BE49-F238E27FC236}">
                <a16:creationId xmlns:a16="http://schemas.microsoft.com/office/drawing/2014/main" id="{4A267C1D-D4C1-9334-5132-3FAF726266FE}"/>
              </a:ext>
            </a:extLst>
          </p:cNvPr>
          <p:cNvGrpSpPr/>
          <p:nvPr/>
        </p:nvGrpSpPr>
        <p:grpSpPr>
          <a:xfrm>
            <a:off x="2064969" y="4098965"/>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D95355E9-3086-07B0-FFA6-00BD7FD3E6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 name="TextBox 20">
              <a:extLst>
                <a:ext uri="{FF2B5EF4-FFF2-40B4-BE49-F238E27FC236}">
                  <a16:creationId xmlns:a16="http://schemas.microsoft.com/office/drawing/2014/main" id="{4832FB2B-3D62-A21E-F9C1-78BB826BB4E0}"/>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When households experience a decrease in wealth, savings may increase, and consumption may decrease.</a:t>
              </a:r>
            </a:p>
          </p:txBody>
        </p:sp>
      </p:grpSp>
    </p:spTree>
    <p:extLst>
      <p:ext uri="{BB962C8B-B14F-4D97-AF65-F5344CB8AC3E}">
        <p14:creationId xmlns:p14="http://schemas.microsoft.com/office/powerpoint/2010/main" val="112287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4">
            <a:extLst>
              <a:ext uri="{FF2B5EF4-FFF2-40B4-BE49-F238E27FC236}">
                <a16:creationId xmlns:a16="http://schemas.microsoft.com/office/drawing/2014/main" id="{9B6063CC-56E4-7C08-E7F2-C3BA075922AF}"/>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Investment Expenditure</a:t>
            </a:r>
            <a:endPar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08CB7FBE-26DA-26FD-9BD8-97E430EC09E6}"/>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Investment expenditure is spending on four categories of new capital goods: producers’ durable equipment and software, nonresidential structures, changes in inventories, and residential structures.">
            <a:extLst>
              <a:ext uri="{FF2B5EF4-FFF2-40B4-BE49-F238E27FC236}">
                <a16:creationId xmlns:a16="http://schemas.microsoft.com/office/drawing/2014/main" id="{E45F8EA1-D8FF-A2B0-F56C-0F067FEA43CB}"/>
              </a:ext>
            </a:extLst>
          </p:cNvPr>
          <p:cNvGrpSpPr/>
          <p:nvPr/>
        </p:nvGrpSpPr>
        <p:grpSpPr>
          <a:xfrm>
            <a:off x="2065248" y="1272705"/>
            <a:ext cx="8058154" cy="1209360"/>
            <a:chOff x="542923" y="1519215"/>
            <a:chExt cx="8058154" cy="1209360"/>
          </a:xfrm>
          <a:solidFill>
            <a:srgbClr val="627981"/>
          </a:solidFill>
        </p:grpSpPr>
        <p:sp>
          <p:nvSpPr>
            <p:cNvPr id="5" name="Rectangle 4">
              <a:extLst>
                <a:ext uri="{FF2B5EF4-FFF2-40B4-BE49-F238E27FC236}">
                  <a16:creationId xmlns:a16="http://schemas.microsoft.com/office/drawing/2014/main" id="{4951D0BA-67C3-AE96-289E-8E469C4A50A1}"/>
                </a:ext>
              </a:extLst>
            </p:cNvPr>
            <p:cNvSpPr/>
            <p:nvPr/>
          </p:nvSpPr>
          <p:spPr>
            <a:xfrm>
              <a:off x="542923" y="1519215"/>
              <a:ext cx="8058154" cy="1209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2AC3B598-9960-456E-E6E4-A03CCF4F262B}"/>
                </a:ext>
              </a:extLst>
            </p:cNvPr>
            <p:cNvSpPr txBox="1"/>
            <p:nvPr/>
          </p:nvSpPr>
          <p:spPr>
            <a:xfrm>
              <a:off x="542923" y="1628017"/>
              <a:ext cx="7807571" cy="1015663"/>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roup 6" descr="The clearest driver of investment benefits is the expectation of future profits.">
            <a:extLst>
              <a:ext uri="{FF2B5EF4-FFF2-40B4-BE49-F238E27FC236}">
                <a16:creationId xmlns:a16="http://schemas.microsoft.com/office/drawing/2014/main" id="{D9571085-83E6-913D-19B9-900C91F7202A}"/>
              </a:ext>
            </a:extLst>
          </p:cNvPr>
          <p:cNvGrpSpPr/>
          <p:nvPr/>
        </p:nvGrpSpPr>
        <p:grpSpPr>
          <a:xfrm>
            <a:off x="2065248" y="2567442"/>
            <a:ext cx="8058154" cy="1209360"/>
            <a:chOff x="542923" y="1519215"/>
            <a:chExt cx="8058154" cy="1209360"/>
          </a:xfrm>
          <a:solidFill>
            <a:srgbClr val="627981"/>
          </a:solidFill>
        </p:grpSpPr>
        <p:sp>
          <p:nvSpPr>
            <p:cNvPr id="8" name="Rectangle 7">
              <a:extLst>
                <a:ext uri="{FF2B5EF4-FFF2-40B4-BE49-F238E27FC236}">
                  <a16:creationId xmlns:a16="http://schemas.microsoft.com/office/drawing/2014/main" id="{D79AF73D-CC2E-077E-79FD-55E77CE8B523}"/>
                </a:ext>
              </a:extLst>
            </p:cNvPr>
            <p:cNvSpPr/>
            <p:nvPr/>
          </p:nvSpPr>
          <p:spPr>
            <a:xfrm>
              <a:off x="542923" y="1519215"/>
              <a:ext cx="8058154" cy="1209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C86E934D-608C-90FB-1B8C-F0CEF5CFD89D}"/>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The clearest driver of investment benefits is the expectation of future profits.</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0" name="Group 9" descr="Lower interest rates stimulate increased investment from firms, while higher interest rates reduce investment.">
            <a:extLst>
              <a:ext uri="{FF2B5EF4-FFF2-40B4-BE49-F238E27FC236}">
                <a16:creationId xmlns:a16="http://schemas.microsoft.com/office/drawing/2014/main" id="{D8B035EC-413E-B90A-AF34-B6100702975E}"/>
              </a:ext>
            </a:extLst>
          </p:cNvPr>
          <p:cNvGrpSpPr/>
          <p:nvPr/>
        </p:nvGrpSpPr>
        <p:grpSpPr>
          <a:xfrm>
            <a:off x="2064710" y="3862179"/>
            <a:ext cx="8058154" cy="1209360"/>
            <a:chOff x="542923" y="1519215"/>
            <a:chExt cx="8058154" cy="1209360"/>
          </a:xfrm>
          <a:solidFill>
            <a:srgbClr val="627981"/>
          </a:solidFill>
        </p:grpSpPr>
        <p:sp>
          <p:nvSpPr>
            <p:cNvPr id="20" name="Rectangle 19">
              <a:extLst>
                <a:ext uri="{FF2B5EF4-FFF2-40B4-BE49-F238E27FC236}">
                  <a16:creationId xmlns:a16="http://schemas.microsoft.com/office/drawing/2014/main" id="{B6974595-7CAF-044F-CD16-92B9CC506B73}"/>
                </a:ext>
              </a:extLst>
            </p:cNvPr>
            <p:cNvSpPr/>
            <p:nvPr/>
          </p:nvSpPr>
          <p:spPr>
            <a:xfrm>
              <a:off x="542923" y="1519215"/>
              <a:ext cx="8058154" cy="1209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 name="TextBox 20">
              <a:extLst>
                <a:ext uri="{FF2B5EF4-FFF2-40B4-BE49-F238E27FC236}">
                  <a16:creationId xmlns:a16="http://schemas.microsoft.com/office/drawing/2014/main" id="{0E676433-3779-848F-840D-8509E7F9F91C}"/>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Lower interest rates stimulate increased investment from firms, while higher interest rates reduce investment.</a:t>
              </a:r>
            </a:p>
          </p:txBody>
        </p:sp>
      </p:grpSp>
      <p:grpSp>
        <p:nvGrpSpPr>
          <p:cNvPr id="22" name="Group 21" descr="Many factors affect expected profitability, making business investment the most variable of the four components of AD.">
            <a:extLst>
              <a:ext uri="{FF2B5EF4-FFF2-40B4-BE49-F238E27FC236}">
                <a16:creationId xmlns:a16="http://schemas.microsoft.com/office/drawing/2014/main" id="{FDDC18F2-E2F1-5C9E-7143-276D8B3B6D4F}"/>
              </a:ext>
            </a:extLst>
          </p:cNvPr>
          <p:cNvGrpSpPr/>
          <p:nvPr/>
        </p:nvGrpSpPr>
        <p:grpSpPr>
          <a:xfrm>
            <a:off x="2064710" y="5156916"/>
            <a:ext cx="8058154" cy="1209360"/>
            <a:chOff x="542923" y="1519215"/>
            <a:chExt cx="8058154" cy="1209360"/>
          </a:xfrm>
          <a:solidFill>
            <a:srgbClr val="627981"/>
          </a:solidFill>
        </p:grpSpPr>
        <p:sp>
          <p:nvSpPr>
            <p:cNvPr id="23" name="Rectangle 22">
              <a:extLst>
                <a:ext uri="{FF2B5EF4-FFF2-40B4-BE49-F238E27FC236}">
                  <a16:creationId xmlns:a16="http://schemas.microsoft.com/office/drawing/2014/main" id="{347043AD-8CB2-35BF-39DD-8BA0AA0294B7}"/>
                </a:ext>
              </a:extLst>
            </p:cNvPr>
            <p:cNvSpPr/>
            <p:nvPr/>
          </p:nvSpPr>
          <p:spPr>
            <a:xfrm>
              <a:off x="542923" y="1519215"/>
              <a:ext cx="8058154" cy="1209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F1054E2F-8980-E4C8-7A7F-40FB104DF8F5}"/>
                </a:ext>
              </a:extLst>
            </p:cNvPr>
            <p:cNvSpPr txBox="1"/>
            <p:nvPr/>
          </p:nvSpPr>
          <p:spPr>
            <a:xfrm>
              <a:off x="542923" y="1781905"/>
              <a:ext cx="7807571" cy="707886"/>
            </a:xfrm>
            <a:prstGeom prst="rect">
              <a:avLst/>
            </a:prstGeom>
            <a:grpFill/>
          </p:spPr>
          <p:txBody>
            <a:bodyPr wrap="square" rtlCol="0" anchor="ctr">
              <a:spAutoFit/>
            </a:bodyPr>
            <a:lstStyle/>
            <a:p>
              <a:pPr marL="457200" marR="0" lvl="0" indent="-35560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Many factors affect expected profitability, making business investment the most variable of the four components of AD.</a:t>
              </a:r>
            </a:p>
          </p:txBody>
        </p:sp>
      </p:grpSp>
    </p:spTree>
    <p:extLst>
      <p:ext uri="{BB962C8B-B14F-4D97-AF65-F5344CB8AC3E}">
        <p14:creationId xmlns:p14="http://schemas.microsoft.com/office/powerpoint/2010/main" val="429119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4">
            <a:extLst>
              <a:ext uri="{FF2B5EF4-FFF2-40B4-BE49-F238E27FC236}">
                <a16:creationId xmlns:a16="http://schemas.microsoft.com/office/drawing/2014/main" id="{685B28BD-276B-0148-212A-F3BC99D8D92A}"/>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On Your Own</a:t>
            </a:r>
            <a:r>
              <a:rPr kumimoji="0" lang="en-US" sz="3000" b="0" i="0" u="none" strike="noStrike" kern="0" cap="none" spc="0" normalizeH="0" baseline="-25000" noProof="0" dirty="0">
                <a:ln>
                  <a:noFill/>
                </a:ln>
                <a:solidFill>
                  <a:srgbClr val="000000"/>
                </a:solidFill>
                <a:effectLst/>
                <a:uLnTx/>
                <a:uFillTx/>
                <a:latin typeface="Century Gothic"/>
                <a:ea typeface="Century Gothic"/>
                <a:cs typeface="Century Gothic"/>
                <a:sym typeface="Century Gothic"/>
              </a:rPr>
              <a:t>1</a:t>
            </a:r>
            <a:endParaRPr kumimoji="0" lang="en-US" sz="3200" b="0" i="0" u="none" strike="noStrike" kern="0" cap="none" spc="0" normalizeH="0" baseline="-25000" noProof="0" dirty="0">
              <a:ln>
                <a:noFill/>
              </a:ln>
              <a:solidFill>
                <a:srgbClr val="000000"/>
              </a:solidFill>
              <a:effectLst/>
              <a:uLnTx/>
              <a:uFillTx/>
              <a:latin typeface="Calibri"/>
              <a:ea typeface="Calibri"/>
              <a:cs typeface="Calibri"/>
              <a:sym typeface="Calibri"/>
            </a:endParaRPr>
          </a:p>
        </p:txBody>
      </p:sp>
      <p:cxnSp>
        <p:nvCxnSpPr>
          <p:cNvPr id="4" name="Straight Connector 3">
            <a:extLst>
              <a:ext uri="{FF2B5EF4-FFF2-40B4-BE49-F238E27FC236}">
                <a16:creationId xmlns:a16="http://schemas.microsoft.com/office/drawing/2014/main" id="{61EDE292-2F47-0EAE-FB1B-868278550980}"/>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descr="Suppose that a newly elected president is pro-business and promises to reduce regulations and taxes on businesses. Explain how this will most likely affect business investment.">
            <a:extLst>
              <a:ext uri="{FF2B5EF4-FFF2-40B4-BE49-F238E27FC236}">
                <a16:creationId xmlns:a16="http://schemas.microsoft.com/office/drawing/2014/main" id="{6244B298-167B-CB92-0B46-93840A5BA6D7}"/>
              </a:ext>
            </a:extLst>
          </p:cNvPr>
          <p:cNvGrpSpPr/>
          <p:nvPr/>
        </p:nvGrpSpPr>
        <p:grpSpPr>
          <a:xfrm>
            <a:off x="2066894" y="1961653"/>
            <a:ext cx="8058154" cy="1209360"/>
            <a:chOff x="542923" y="1519215"/>
            <a:chExt cx="8058154" cy="1209360"/>
          </a:xfrm>
          <a:solidFill>
            <a:srgbClr val="627981"/>
          </a:solidFill>
        </p:grpSpPr>
        <p:sp>
          <p:nvSpPr>
            <p:cNvPr id="6" name="Rectangle 5">
              <a:extLst>
                <a:ext uri="{FF2B5EF4-FFF2-40B4-BE49-F238E27FC236}">
                  <a16:creationId xmlns:a16="http://schemas.microsoft.com/office/drawing/2014/main" id="{355F2C0C-7C45-1E9D-05A2-E53724960D55}"/>
                </a:ext>
              </a:extLst>
            </p:cNvPr>
            <p:cNvSpPr/>
            <p:nvPr/>
          </p:nvSpPr>
          <p:spPr>
            <a:xfrm>
              <a:off x="542923" y="1519215"/>
              <a:ext cx="8058154" cy="1209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573B2066-20AA-2429-EB99-A89830FED138}"/>
                </a:ext>
              </a:extLst>
            </p:cNvPr>
            <p:cNvSpPr txBox="1"/>
            <p:nvPr/>
          </p:nvSpPr>
          <p:spPr>
            <a:xfrm>
              <a:off x="668214" y="1616063"/>
              <a:ext cx="7807571" cy="1015663"/>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Suppose that a newly elected president is pro-business and promises to reduce regulations and taxes on businesses. Explain how this will most likely affect business investment.</a:t>
              </a:r>
            </a:p>
          </p:txBody>
        </p:sp>
      </p:grpSp>
      <p:pic>
        <p:nvPicPr>
          <p:cNvPr id="3" name="Picture 2" descr="A computer on a desk displaying a graph">
            <a:extLst>
              <a:ext uri="{FF2B5EF4-FFF2-40B4-BE49-F238E27FC236}">
                <a16:creationId xmlns:a16="http://schemas.microsoft.com/office/drawing/2014/main" id="{5726280A-1639-4613-BCD7-AF888B613203}"/>
              </a:ext>
            </a:extLst>
          </p:cNvPr>
          <p:cNvPicPr>
            <a:picLocks noChangeAspect="1"/>
          </p:cNvPicPr>
          <p:nvPr/>
        </p:nvPicPr>
        <p:blipFill>
          <a:blip r:embed="rId3"/>
          <a:stretch>
            <a:fillRect/>
          </a:stretch>
        </p:blipFill>
        <p:spPr>
          <a:xfrm>
            <a:off x="4000963" y="3534292"/>
            <a:ext cx="4190016" cy="2794824"/>
          </a:xfrm>
          <a:prstGeom prst="rect">
            <a:avLst/>
          </a:prstGeom>
        </p:spPr>
      </p:pic>
    </p:spTree>
    <p:extLst>
      <p:ext uri="{BB962C8B-B14F-4D97-AF65-F5344CB8AC3E}">
        <p14:creationId xmlns:p14="http://schemas.microsoft.com/office/powerpoint/2010/main" val="195562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4">
            <a:extLst>
              <a:ext uri="{FF2B5EF4-FFF2-40B4-BE49-F238E27FC236}">
                <a16:creationId xmlns:a16="http://schemas.microsoft.com/office/drawing/2014/main" id="{79EA55D4-A585-3F28-5B59-BFA4DA364D73}"/>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On Your Own</a:t>
            </a:r>
            <a:r>
              <a:rPr kumimoji="0" lang="en-US" sz="3000" b="0" i="0" u="none" strike="noStrike" kern="0" cap="none" spc="0" normalizeH="0" baseline="-25000" noProof="0" dirty="0">
                <a:ln>
                  <a:noFill/>
                </a:ln>
                <a:solidFill>
                  <a:srgbClr val="000000"/>
                </a:solidFill>
                <a:effectLst/>
                <a:uLnTx/>
                <a:uFillTx/>
                <a:latin typeface="Century Gothic"/>
                <a:ea typeface="Century Gothic"/>
                <a:cs typeface="Century Gothic"/>
                <a:sym typeface="Century Gothic"/>
              </a:rPr>
              <a:t>2</a:t>
            </a:r>
            <a:endParaRPr kumimoji="0" lang="en-US" sz="3200" b="0" i="0" u="none" strike="noStrike" kern="0" cap="none" spc="0" normalizeH="0" baseline="-25000" noProof="0" dirty="0">
              <a:ln>
                <a:noFill/>
              </a:ln>
              <a:solidFill>
                <a:srgbClr val="000000"/>
              </a:solidFill>
              <a:effectLst/>
              <a:uLnTx/>
              <a:uFillTx/>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C0A37C05-9E7F-686B-371B-682DCA28349C}"/>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Suppose that a newly elected president is pro-business and promises to reduce regulations and taxes on businesses. Explain how this will most likely affect business investment.&#10;&#10;Lower taxes and fewer regulations will make businesses optimistic that future profits will increase. When business confidence increases, investment spending increases.">
            <a:extLst>
              <a:ext uri="{FF2B5EF4-FFF2-40B4-BE49-F238E27FC236}">
                <a16:creationId xmlns:a16="http://schemas.microsoft.com/office/drawing/2014/main" id="{396073A5-5FAB-7896-74B2-402FEF81E269}"/>
              </a:ext>
            </a:extLst>
          </p:cNvPr>
          <p:cNvGrpSpPr/>
          <p:nvPr/>
        </p:nvGrpSpPr>
        <p:grpSpPr>
          <a:xfrm>
            <a:off x="2066923" y="1772682"/>
            <a:ext cx="8058154" cy="2387241"/>
            <a:chOff x="542923" y="940936"/>
            <a:chExt cx="8058154" cy="2387241"/>
          </a:xfrm>
          <a:solidFill>
            <a:srgbClr val="627981"/>
          </a:solidFill>
        </p:grpSpPr>
        <p:sp>
          <p:nvSpPr>
            <p:cNvPr id="5" name="Rectangle 4">
              <a:extLst>
                <a:ext uri="{FF2B5EF4-FFF2-40B4-BE49-F238E27FC236}">
                  <a16:creationId xmlns:a16="http://schemas.microsoft.com/office/drawing/2014/main" id="{BF61E60B-0EBF-6D60-1A2B-29CFACC4ECED}"/>
                </a:ext>
              </a:extLst>
            </p:cNvPr>
            <p:cNvSpPr/>
            <p:nvPr/>
          </p:nvSpPr>
          <p:spPr>
            <a:xfrm>
              <a:off x="542923" y="940936"/>
              <a:ext cx="8058154" cy="2387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CBE74596-9873-D756-DFAF-7965E63BD8AE}"/>
                </a:ext>
              </a:extLst>
            </p:cNvPr>
            <p:cNvSpPr txBox="1"/>
            <p:nvPr/>
          </p:nvSpPr>
          <p:spPr>
            <a:xfrm>
              <a:off x="668214" y="1000510"/>
              <a:ext cx="7807571" cy="2246769"/>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Suppose that a newly elected president is pro-business and promises to reduce regulations and taxes on businesses. Explain how this will most likely affect business investment.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1"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a:ln>
                    <a:noFill/>
                  </a:ln>
                  <a:solidFill>
                    <a:srgbClr val="FFFFFF"/>
                  </a:solidFill>
                  <a:effectLst/>
                  <a:uLnTx/>
                  <a:uFillTx/>
                  <a:latin typeface="Calibri"/>
                  <a:ea typeface="Calibri"/>
                  <a:cs typeface="Calibri"/>
                  <a:sym typeface="Calibri"/>
                </a:rPr>
                <a:t>Lower taxes and fewer regulations will make businesses optimistic that future profits will increase. When business confidence increases, investment spending increases.</a:t>
              </a:r>
            </a:p>
          </p:txBody>
        </p:sp>
      </p:grpSp>
    </p:spTree>
    <p:extLst>
      <p:ext uri="{BB962C8B-B14F-4D97-AF65-F5344CB8AC3E}">
        <p14:creationId xmlns:p14="http://schemas.microsoft.com/office/powerpoint/2010/main" val="219837432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2ED16F-389A-49E8-A8A9-54E04415773B}">
  <ds:schemaRefs>
    <ds:schemaRef ds:uri="http://schemas.microsoft.com/office/2006/metadata/properties"/>
    <ds:schemaRef ds:uri="http://www.w3.org/XML/1998/namespace"/>
    <ds:schemaRef ds:uri="06d9c582-05c2-476b-83d2-72ab8b1380b2"/>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fdab59f7-c3a7-48e5-acd8-618ce834776e"/>
  </ds:schemaRefs>
</ds:datastoreItem>
</file>

<file path=customXml/itemProps2.xml><?xml version="1.0" encoding="utf-8"?>
<ds:datastoreItem xmlns:ds="http://schemas.openxmlformats.org/officeDocument/2006/customXml" ds:itemID="{BEDA85FF-837C-42BD-908D-73140F527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D2C10A-09C1-45E6-8D03-94E112D4FA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3363</TotalTime>
  <Words>1286</Words>
  <Application>Microsoft Office PowerPoint</Application>
  <PresentationFormat>Widescreen</PresentationFormat>
  <Paragraphs>71</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2_Office Theme</vt:lpstr>
      <vt:lpstr>Aggregate Demand in Keynesian Analysis</vt:lpstr>
      <vt:lpstr>The Keynesian Perspective</vt:lpstr>
      <vt:lpstr>Aggregate Demand</vt:lpstr>
      <vt:lpstr>Consumption Expenditure1</vt:lpstr>
      <vt:lpstr>Consumption Expenditure2</vt:lpstr>
      <vt:lpstr>Factors that Affect Consumption</vt:lpstr>
      <vt:lpstr>Investment Expenditure</vt:lpstr>
      <vt:lpstr>On Your Own1</vt:lpstr>
      <vt:lpstr>On Your Own2</vt:lpstr>
      <vt:lpstr>Government Spending</vt:lpstr>
      <vt:lpstr>Spending on Net Exports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66</cp:revision>
  <dcterms:modified xsi:type="dcterms:W3CDTF">2026-02-02T18:15:24Z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