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8" r:id="rId4"/>
  </p:sldMasterIdLst>
  <p:notesMasterIdLst>
    <p:notesMasterId r:id="rId22"/>
  </p:notesMasterIdLst>
  <p:sldIdLst>
    <p:sldId id="417" r:id="rId5"/>
    <p:sldId id="403" r:id="rId6"/>
    <p:sldId id="418" r:id="rId7"/>
    <p:sldId id="404" r:id="rId8"/>
    <p:sldId id="405" r:id="rId9"/>
    <p:sldId id="406" r:id="rId10"/>
    <p:sldId id="407" r:id="rId11"/>
    <p:sldId id="408" r:id="rId12"/>
    <p:sldId id="409" r:id="rId13"/>
    <p:sldId id="419" r:id="rId14"/>
    <p:sldId id="410" r:id="rId15"/>
    <p:sldId id="411" r:id="rId16"/>
    <p:sldId id="412" r:id="rId17"/>
    <p:sldId id="413" r:id="rId18"/>
    <p:sldId id="414" r:id="rId19"/>
    <p:sldId id="415" r:id="rId20"/>
    <p:sldId id="340" r:id="rId21"/>
  </p:sldIdLst>
  <p:sldSz cx="12192000" cy="6858000"/>
  <p:notesSz cx="6858000" cy="9144000"/>
  <p:embeddedFontLst>
    <p:embeddedFont>
      <p:font typeface="Century Gothic" panose="020B0502020202020204" pitchFamily="34"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1" roundtripDataSignature="AMtx7mgpqKudZmLSWKrr7AFFTErfzhMQc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Edahl" initials="CE" lastIdx="15" clrIdx="0">
    <p:extLst>
      <p:ext uri="{19B8F6BF-5375-455C-9EA6-DF929625EA0E}">
        <p15:presenceInfo xmlns:p15="http://schemas.microsoft.com/office/powerpoint/2012/main" userId="S::cedahl@hawkeslearning.com::f9c8dab7-bc9e-4aed-a3a5-891b49192fba" providerId="AD"/>
      </p:ext>
    </p:extLst>
  </p:cmAuthor>
  <p:cmAuthor id="2" name="Nathan Mirmow" initials="NM" lastIdx="5" clrIdx="1">
    <p:extLst>
      <p:ext uri="{19B8F6BF-5375-455C-9EA6-DF929625EA0E}">
        <p15:presenceInfo xmlns:p15="http://schemas.microsoft.com/office/powerpoint/2012/main" userId="Nathan Mirmow" providerId="None"/>
      </p:ext>
    </p:extLst>
  </p:cmAuthor>
  <p:cmAuthor id="3" name="Caitlin Coleman" initials="CC" lastIdx="6" clrIdx="2">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344E9F-414A-4568-90FE-644ED670109C}" v="4" dt="2026-02-02T18:03:06.6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972" autoAdjust="0"/>
  </p:normalViewPr>
  <p:slideViewPr>
    <p:cSldViewPr snapToGrid="0">
      <p:cViewPr varScale="1">
        <p:scale>
          <a:sx n="66" d="100"/>
          <a:sy n="66" d="100"/>
        </p:scale>
        <p:origin x="122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4.fntdata"/><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3.fntdata"/><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2.fntdata"/><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1.fntdata"/><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delMainMaster">
      <pc:chgData name="Caitlin Coleman" userId="96f87ca1-0e64-4ae8-8d77-98757b85df0b" providerId="ADAL" clId="{DDA6BCD5-DC0D-434C-93A0-51E2BCD25B34}" dt="2026-01-23T17:21:03.203" v="12" actId="20577"/>
      <pc:docMkLst>
        <pc:docMk/>
      </pc:docMkLst>
      <pc:sldChg chg="add">
        <pc:chgData name="Caitlin Coleman" userId="96f87ca1-0e64-4ae8-8d77-98757b85df0b" providerId="ADAL" clId="{DDA6BCD5-DC0D-434C-93A0-51E2BCD25B34}" dt="2026-01-23T17:20:08.525" v="0"/>
        <pc:sldMkLst>
          <pc:docMk/>
          <pc:sldMk cId="1693029773" sldId="340"/>
        </pc:sldMkLst>
      </pc:sldChg>
      <pc:sldChg chg="modSp add mod">
        <pc:chgData name="Caitlin Coleman" userId="96f87ca1-0e64-4ae8-8d77-98757b85df0b" providerId="ADAL" clId="{DDA6BCD5-DC0D-434C-93A0-51E2BCD25B34}" dt="2026-01-23T17:20:18.637" v="2" actId="6549"/>
        <pc:sldMkLst>
          <pc:docMk/>
          <pc:sldMk cId="0" sldId="403"/>
        </pc:sldMkLst>
        <pc:spChg chg="mod">
          <ac:chgData name="Caitlin Coleman" userId="96f87ca1-0e64-4ae8-8d77-98757b85df0b" providerId="ADAL" clId="{DDA6BCD5-DC0D-434C-93A0-51E2BCD25B34}" dt="2026-01-23T17:20:18.637" v="2" actId="6549"/>
          <ac:spMkLst>
            <pc:docMk/>
            <pc:sldMk cId="0" sldId="403"/>
            <ac:spMk id="2" creationId="{C6026690-7CDD-3BE0-7AC3-608A52D9DF7D}"/>
          </ac:spMkLst>
        </pc:spChg>
      </pc:sldChg>
      <pc:sldChg chg="add">
        <pc:chgData name="Caitlin Coleman" userId="96f87ca1-0e64-4ae8-8d77-98757b85df0b" providerId="ADAL" clId="{DDA6BCD5-DC0D-434C-93A0-51E2BCD25B34}" dt="2026-01-23T17:20:08.525" v="0"/>
        <pc:sldMkLst>
          <pc:docMk/>
          <pc:sldMk cId="3568854515" sldId="404"/>
        </pc:sldMkLst>
      </pc:sldChg>
      <pc:sldChg chg="add">
        <pc:chgData name="Caitlin Coleman" userId="96f87ca1-0e64-4ae8-8d77-98757b85df0b" providerId="ADAL" clId="{DDA6BCD5-DC0D-434C-93A0-51E2BCD25B34}" dt="2026-01-23T17:20:08.525" v="0"/>
        <pc:sldMkLst>
          <pc:docMk/>
          <pc:sldMk cId="2682057679" sldId="405"/>
        </pc:sldMkLst>
      </pc:sldChg>
      <pc:sldChg chg="add">
        <pc:chgData name="Caitlin Coleman" userId="96f87ca1-0e64-4ae8-8d77-98757b85df0b" providerId="ADAL" clId="{DDA6BCD5-DC0D-434C-93A0-51E2BCD25B34}" dt="2026-01-23T17:20:08.525" v="0"/>
        <pc:sldMkLst>
          <pc:docMk/>
          <pc:sldMk cId="1891282685" sldId="406"/>
        </pc:sldMkLst>
      </pc:sldChg>
      <pc:sldChg chg="add">
        <pc:chgData name="Caitlin Coleman" userId="96f87ca1-0e64-4ae8-8d77-98757b85df0b" providerId="ADAL" clId="{DDA6BCD5-DC0D-434C-93A0-51E2BCD25B34}" dt="2026-01-23T17:20:08.525" v="0"/>
        <pc:sldMkLst>
          <pc:docMk/>
          <pc:sldMk cId="1156135855" sldId="407"/>
        </pc:sldMkLst>
      </pc:sldChg>
      <pc:sldChg chg="modSp add mod">
        <pc:chgData name="Caitlin Coleman" userId="96f87ca1-0e64-4ae8-8d77-98757b85df0b" providerId="ADAL" clId="{DDA6BCD5-DC0D-434C-93A0-51E2BCD25B34}" dt="2026-01-23T17:20:29.515" v="4" actId="20577"/>
        <pc:sldMkLst>
          <pc:docMk/>
          <pc:sldMk cId="2973741287" sldId="408"/>
        </pc:sldMkLst>
        <pc:spChg chg="mod">
          <ac:chgData name="Caitlin Coleman" userId="96f87ca1-0e64-4ae8-8d77-98757b85df0b" providerId="ADAL" clId="{DDA6BCD5-DC0D-434C-93A0-51E2BCD25B34}" dt="2026-01-23T17:20:29.515" v="4" actId="20577"/>
          <ac:spMkLst>
            <pc:docMk/>
            <pc:sldMk cId="2973741287" sldId="408"/>
            <ac:spMk id="3" creationId="{754D4B5D-20F7-4815-CDFA-FA0785BDAE79}"/>
          </ac:spMkLst>
        </pc:spChg>
      </pc:sldChg>
      <pc:sldChg chg="modSp add mod">
        <pc:chgData name="Caitlin Coleman" userId="96f87ca1-0e64-4ae8-8d77-98757b85df0b" providerId="ADAL" clId="{DDA6BCD5-DC0D-434C-93A0-51E2BCD25B34}" dt="2026-01-23T17:20:34.381" v="6" actId="20577"/>
        <pc:sldMkLst>
          <pc:docMk/>
          <pc:sldMk cId="714495662" sldId="409"/>
        </pc:sldMkLst>
        <pc:spChg chg="mod">
          <ac:chgData name="Caitlin Coleman" userId="96f87ca1-0e64-4ae8-8d77-98757b85df0b" providerId="ADAL" clId="{DDA6BCD5-DC0D-434C-93A0-51E2BCD25B34}" dt="2026-01-23T17:20:34.381" v="6" actId="20577"/>
          <ac:spMkLst>
            <pc:docMk/>
            <pc:sldMk cId="714495662" sldId="409"/>
            <ac:spMk id="4" creationId="{72EA2E24-8CDC-00B7-63FC-9B86087B6F38}"/>
          </ac:spMkLst>
        </pc:spChg>
      </pc:sldChg>
      <pc:sldChg chg="add">
        <pc:chgData name="Caitlin Coleman" userId="96f87ca1-0e64-4ae8-8d77-98757b85df0b" providerId="ADAL" clId="{DDA6BCD5-DC0D-434C-93A0-51E2BCD25B34}" dt="2026-01-23T17:20:08.525" v="0"/>
        <pc:sldMkLst>
          <pc:docMk/>
          <pc:sldMk cId="2515624672" sldId="410"/>
        </pc:sldMkLst>
      </pc:sldChg>
      <pc:sldChg chg="add">
        <pc:chgData name="Caitlin Coleman" userId="96f87ca1-0e64-4ae8-8d77-98757b85df0b" providerId="ADAL" clId="{DDA6BCD5-DC0D-434C-93A0-51E2BCD25B34}" dt="2026-01-23T17:20:08.525" v="0"/>
        <pc:sldMkLst>
          <pc:docMk/>
          <pc:sldMk cId="939443215" sldId="411"/>
        </pc:sldMkLst>
      </pc:sldChg>
      <pc:sldChg chg="add">
        <pc:chgData name="Caitlin Coleman" userId="96f87ca1-0e64-4ae8-8d77-98757b85df0b" providerId="ADAL" clId="{DDA6BCD5-DC0D-434C-93A0-51E2BCD25B34}" dt="2026-01-23T17:20:08.525" v="0"/>
        <pc:sldMkLst>
          <pc:docMk/>
          <pc:sldMk cId="117036322" sldId="412"/>
        </pc:sldMkLst>
      </pc:sldChg>
      <pc:sldChg chg="modSp add mod">
        <pc:chgData name="Caitlin Coleman" userId="96f87ca1-0e64-4ae8-8d77-98757b85df0b" providerId="ADAL" clId="{DDA6BCD5-DC0D-434C-93A0-51E2BCD25B34}" dt="2026-01-23T17:20:50.419" v="8" actId="20577"/>
        <pc:sldMkLst>
          <pc:docMk/>
          <pc:sldMk cId="3095716596" sldId="413"/>
        </pc:sldMkLst>
        <pc:spChg chg="mod">
          <ac:chgData name="Caitlin Coleman" userId="96f87ca1-0e64-4ae8-8d77-98757b85df0b" providerId="ADAL" clId="{DDA6BCD5-DC0D-434C-93A0-51E2BCD25B34}" dt="2026-01-23T17:20:50.419" v="8" actId="20577"/>
          <ac:spMkLst>
            <pc:docMk/>
            <pc:sldMk cId="3095716596" sldId="413"/>
            <ac:spMk id="3" creationId="{21B5290F-74AA-A270-D2E5-1E26DAE2A63C}"/>
          </ac:spMkLst>
        </pc:spChg>
      </pc:sldChg>
      <pc:sldChg chg="modSp add mod">
        <pc:chgData name="Caitlin Coleman" userId="96f87ca1-0e64-4ae8-8d77-98757b85df0b" providerId="ADAL" clId="{DDA6BCD5-DC0D-434C-93A0-51E2BCD25B34}" dt="2026-01-23T17:20:57.419" v="11" actId="20577"/>
        <pc:sldMkLst>
          <pc:docMk/>
          <pc:sldMk cId="1276899412" sldId="414"/>
        </pc:sldMkLst>
        <pc:spChg chg="mod">
          <ac:chgData name="Caitlin Coleman" userId="96f87ca1-0e64-4ae8-8d77-98757b85df0b" providerId="ADAL" clId="{DDA6BCD5-DC0D-434C-93A0-51E2BCD25B34}" dt="2026-01-23T17:20:57.419" v="11" actId="20577"/>
          <ac:spMkLst>
            <pc:docMk/>
            <pc:sldMk cId="1276899412" sldId="414"/>
            <ac:spMk id="3" creationId="{BEC3A91F-9DE8-C9D9-7C51-2663F7CCDACF}"/>
          </ac:spMkLst>
        </pc:spChg>
      </pc:sldChg>
      <pc:sldChg chg="modSp add mod">
        <pc:chgData name="Caitlin Coleman" userId="96f87ca1-0e64-4ae8-8d77-98757b85df0b" providerId="ADAL" clId="{DDA6BCD5-DC0D-434C-93A0-51E2BCD25B34}" dt="2026-01-23T17:21:03.203" v="12" actId="20577"/>
        <pc:sldMkLst>
          <pc:docMk/>
          <pc:sldMk cId="3820714992" sldId="415"/>
        </pc:sldMkLst>
        <pc:spChg chg="mod">
          <ac:chgData name="Caitlin Coleman" userId="96f87ca1-0e64-4ae8-8d77-98757b85df0b" providerId="ADAL" clId="{DDA6BCD5-DC0D-434C-93A0-51E2BCD25B34}" dt="2026-01-23T17:21:03.203" v="12" actId="20577"/>
          <ac:spMkLst>
            <pc:docMk/>
            <pc:sldMk cId="3820714992" sldId="415"/>
            <ac:spMk id="6" creationId="{F89FE2D4-C390-035E-A92F-BE49FDD73300}"/>
          </ac:spMkLst>
        </pc:spChg>
      </pc:sldChg>
      <pc:sldChg chg="add">
        <pc:chgData name="Caitlin Coleman" userId="96f87ca1-0e64-4ae8-8d77-98757b85df0b" providerId="ADAL" clId="{DDA6BCD5-DC0D-434C-93A0-51E2BCD25B34}" dt="2026-01-23T17:20:08.525" v="0"/>
        <pc:sldMkLst>
          <pc:docMk/>
          <pc:sldMk cId="518962317" sldId="417"/>
        </pc:sldMkLst>
      </pc:sldChg>
      <pc:sldChg chg="add">
        <pc:chgData name="Caitlin Coleman" userId="96f87ca1-0e64-4ae8-8d77-98757b85df0b" providerId="ADAL" clId="{DDA6BCD5-DC0D-434C-93A0-51E2BCD25B34}" dt="2026-01-23T17:20:08.525" v="0"/>
        <pc:sldMkLst>
          <pc:docMk/>
          <pc:sldMk cId="2206641087" sldId="418"/>
        </pc:sldMkLst>
      </pc:sldChg>
      <pc:sldChg chg="add">
        <pc:chgData name="Caitlin Coleman" userId="96f87ca1-0e64-4ae8-8d77-98757b85df0b" providerId="ADAL" clId="{DDA6BCD5-DC0D-434C-93A0-51E2BCD25B34}" dt="2026-01-23T17:20:08.525" v="0"/>
        <pc:sldMkLst>
          <pc:docMk/>
          <pc:sldMk cId="3754104156" sldId="41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45308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We can use the AD/AS model to illustrate Say's law and Keynes' law. Consider the SRAS curve's three zones below: the Keynesian zone, the neoclassical zone, and the intermediate zone.</a:t>
            </a:r>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934816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Equilibrium GDP far below potential GDP</a:t>
            </a:r>
          </a:p>
          <a:p>
            <a:pPr marL="0" lvl="0" indent="0" algn="l" rtl="0">
              <a:spcBef>
                <a:spcPts val="0"/>
              </a:spcBef>
              <a:spcAft>
                <a:spcPts val="0"/>
              </a:spcAft>
              <a:buNone/>
            </a:pPr>
            <a:r>
              <a:rPr lang="en-US" dirty="0"/>
              <a:t>Economy is in a recession</a:t>
            </a:r>
          </a:p>
          <a:p>
            <a:pPr marL="0" lvl="0" indent="0" algn="l" rtl="0">
              <a:spcBef>
                <a:spcPts val="0"/>
              </a:spcBef>
              <a:spcAft>
                <a:spcPts val="0"/>
              </a:spcAft>
              <a:buNone/>
            </a:pPr>
            <a:r>
              <a:rPr lang="en-US" dirty="0"/>
              <a:t>Cyclical unemployment high</a:t>
            </a:r>
          </a:p>
          <a:p>
            <a:pPr marL="0" lvl="0" indent="0" algn="l" rtl="0">
              <a:spcBef>
                <a:spcPts val="0"/>
              </a:spcBef>
              <a:spcAft>
                <a:spcPts val="0"/>
              </a:spcAft>
              <a:buNone/>
            </a:pPr>
            <a:r>
              <a:rPr lang="en-US" dirty="0"/>
              <a:t>Aggregate demand shifts impact output level, little impact on price level</a:t>
            </a:r>
          </a:p>
          <a:p>
            <a:pPr marL="0" lvl="0" indent="0" algn="l" rtl="0">
              <a:spcBef>
                <a:spcPts val="0"/>
              </a:spcBef>
              <a:spcAft>
                <a:spcPts val="0"/>
              </a:spcAft>
              <a:buNone/>
            </a:pPr>
            <a:r>
              <a:rPr lang="en-US" dirty="0"/>
              <a:t>Inflationary pressures not a concern</a:t>
            </a:r>
          </a:p>
          <a:p>
            <a:pPr marL="0" lvl="0" indent="0" algn="l" rtl="0">
              <a:spcBef>
                <a:spcPts val="0"/>
              </a:spcBef>
              <a:spcAft>
                <a:spcPts val="0"/>
              </a:spcAft>
              <a:buNone/>
            </a:pPr>
            <a:r>
              <a:rPr lang="en-US" dirty="0"/>
              <a:t>Represents short-run</a:t>
            </a:r>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148086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A shift in the aggregate demand curve to the right causes: output to move closer to GDP, reduction in unemployment, increase in price level, and upward pressure on inflation.</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A shift in the aggregate demand curve to the left causes: output to move further from GDP, increase in unemployment, decrease in price level, and downward pressure on inflation.</a:t>
            </a:r>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179827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Equilibrium GDP near full potential</a:t>
            </a:r>
          </a:p>
          <a:p>
            <a:pPr marL="0" lvl="0" indent="0" algn="l" rtl="0">
              <a:spcBef>
                <a:spcPts val="0"/>
              </a:spcBef>
              <a:spcAft>
                <a:spcPts val="0"/>
              </a:spcAft>
              <a:buNone/>
            </a:pPr>
            <a:r>
              <a:rPr lang="en-US" dirty="0"/>
              <a:t>Cyclical unemployment low</a:t>
            </a:r>
          </a:p>
          <a:p>
            <a:pPr marL="0" lvl="0" indent="0" algn="l" rtl="0">
              <a:spcBef>
                <a:spcPts val="0"/>
              </a:spcBef>
              <a:spcAft>
                <a:spcPts val="0"/>
              </a:spcAft>
              <a:buNone/>
            </a:pPr>
            <a:r>
              <a:rPr lang="en-US" dirty="0"/>
              <a:t>Shifts of aggregate demand have little effect on the level of unemployment</a:t>
            </a:r>
          </a:p>
          <a:p>
            <a:pPr marL="0" lvl="0" indent="0" algn="l" rtl="0">
              <a:spcBef>
                <a:spcPts val="0"/>
              </a:spcBef>
              <a:spcAft>
                <a:spcPts val="0"/>
              </a:spcAft>
              <a:buNone/>
            </a:pPr>
            <a:r>
              <a:rPr lang="en-US" dirty="0"/>
              <a:t>Shifts of aggregate demand create pressures to change the price level</a:t>
            </a:r>
          </a:p>
          <a:p>
            <a:pPr marL="0" lvl="0" indent="0" algn="l" rtl="0">
              <a:spcBef>
                <a:spcPts val="0"/>
              </a:spcBef>
              <a:spcAft>
                <a:spcPts val="0"/>
              </a:spcAft>
              <a:buNone/>
            </a:pPr>
            <a:r>
              <a:rPr lang="en-US" dirty="0"/>
              <a:t>Represents long run</a:t>
            </a:r>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513506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President Trump strongly suggested that the Federal Reserve should lower interest rates even though the economy was operating very close to potential GDP. What impact would a decrease in interest rates have on the macroeconomic goals of low unemployment and low inflation?</a:t>
            </a:r>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674989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President Trump strongly suggested that the Federal Reserve should lower interest rates even though the economy was operating very close to potential GDP. What impact would a decrease in interest rates have on the macroeconomic goals of low unemployment and low inflation?</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A decrease in interest rates usually increases the consumption and investment components of aggregate demand. With the economy near potential GDP (the neoclassical zone), increases in aggregate demand will have little or no effect on output and employment but will increase inflation.</a:t>
            </a:r>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485692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250668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In the last two centuries, macroeconomists have often divided into two groups. Some argue that supply is the most important determinant of the size of the macroeconomy, while demand just tags along. Others argue that demand is the most important factor in the size of the macroeconomy, while supply just tags along.</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56" name="Google Shape;5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Those who advocate that supply creates its own demand subscribe to Say’s Law.</a:t>
            </a:r>
          </a:p>
          <a:p>
            <a:r>
              <a:rPr lang="en-US" dirty="0"/>
              <a:t>Those who advocate that demand creates its own supply subscribe to Keynes’ Law.</a:t>
            </a:r>
          </a:p>
        </p:txBody>
      </p:sp>
    </p:spTree>
    <p:extLst>
      <p:ext uri="{BB962C8B-B14F-4D97-AF65-F5344CB8AC3E}">
        <p14:creationId xmlns:p14="http://schemas.microsoft.com/office/powerpoint/2010/main" val="3597229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Based on the work of French economist Jean-Baptiste Say. The notion that “supply creates its own demand” provides a useful summary of Say’s general point of view. A given value of supply creates an equivalent value of demand somewhere else in the economy. Say was a classical economist, while modern day subscribers to his viewpoints are called neoclassical economists.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56" name="Google Shape;5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37961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200" dirty="0">
                <a:solidFill>
                  <a:schemeClr val="bg1"/>
                </a:solidFill>
                <a:latin typeface="+mn-lt"/>
              </a:rPr>
              <a:t>If supply always creates exactly enough demand, it is hard to understand why recessions and high unemployment should ever occur. </a:t>
            </a:r>
            <a:r>
              <a:rPr lang="en-US" dirty="0"/>
              <a:t>Economic failures during recessions are not counterbalanced by an equivalent number of successes. In the short run, recessions occur when many firms face a lack of demand for their products, regardless of supply. Say’s Law is a good approximation in the long run.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56" name="Google Shape;5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71608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Based on the work of British economist John Maynard Keynes. States that demand creates its own supply. During the Great Depression, unemployment surpassed 20%, and many factories closed even though the workers and machinery were still available. Keynes argued that recessions result from lack of demand, disincentivizing firms’ production of goods and services. </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56" name="Google Shape;5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003477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If demand was the only factor for economic growth, the government could easily control the size of the economy. Economies face limits on what they can produce based on the factors of production. Limits on what an economy can supply do not disappear because of an increase in demand.</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56" name="Google Shape;5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173041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President Trump strongly suggested that the Federal Reserve should lower interest rates even though the economy was operating very close to potential GDP. What impact would a decrease in interest rates have on the macroeconomic goals of low unemployment and low inflation?</a:t>
            </a:r>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58227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President Trump strongly suggested that the Federal Reserve should lower interest rates even though the economy was operating very close to potential GDP. What impact would a decrease in interest rates have on the macroeconomic goals of low unemployment and low inflation?</a:t>
            </a:r>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15880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418619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51533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7443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247881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934551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502328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729460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359438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258046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148569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2315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740393731"/>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19DD4-839A-7334-C3E9-14682DFCC675}"/>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48CCDD23-6293-CA5F-E207-DD0203F9A0BE}"/>
              </a:ex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FF2B5EF4-FFF2-40B4-BE49-F238E27FC236}">
                <a16:creationId xmlns:a16="http://schemas.microsoft.com/office/drawing/2014/main" id="{E9B8A46C-1555-238D-8C5F-75563C4B0200}"/>
              </a:ex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id="{A64E1C4A-75C9-9EB3-BBB9-DA8A3AB1D325}"/>
              </a:ext>
            </a:extLst>
          </p:cNvPr>
          <p:cNvSpPr txBox="1">
            <a:spLocks noGrp="1"/>
          </p:cNvSpPr>
          <p:nvPr>
            <p:ph type="title" idx="4294967295"/>
          </p:nvPr>
        </p:nvSpPr>
        <p:spPr>
          <a:xfrm>
            <a:off x="2093407" y="2239298"/>
            <a:ext cx="7887956"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gn="ctr">
              <a:lnSpc>
                <a:spcPct val="100000"/>
              </a:lnSpc>
              <a:spcBef>
                <a:spcPts val="0"/>
              </a:spcBef>
              <a:buClr>
                <a:srgbClr val="000000"/>
              </a:buClr>
              <a:buSzPts val="6000"/>
            </a:pPr>
            <a:r>
              <a:rPr lang="en-US" sz="5400" dirty="0">
                <a:latin typeface="Century Gothic" panose="020B0502020202020204" pitchFamily="34" charset="0"/>
                <a:ea typeface="Calibri" panose="020F0502020204030204" pitchFamily="34" charset="0"/>
                <a:cs typeface="Times New Roman" panose="02020603050405020304" pitchFamily="18" charset="0"/>
              </a:rPr>
              <a:t>Keynes' Law and Say's Law in the AD/AS Model</a:t>
            </a:r>
            <a:endParaRPr lang="en-US" sz="5400" dirty="0">
              <a:latin typeface="Century Gothic" panose="020B0502020202020204" pitchFamily="34" charset="0"/>
            </a:endParaRPr>
          </a:p>
        </p:txBody>
      </p:sp>
      <p:cxnSp>
        <p:nvCxnSpPr>
          <p:cNvPr id="14" name="Straight Connector 13">
            <a:extLst>
              <a:ext uri="{FF2B5EF4-FFF2-40B4-BE49-F238E27FC236}">
                <a16:creationId xmlns:a16="http://schemas.microsoft.com/office/drawing/2014/main" id="{DCCFD92E-6209-260D-8A74-CB293D8E6348}"/>
              </a:ext>
              <a:ext uri="{C183D7F6-B498-43B3-948B-1728B52AA6E4}">
                <adec:decorative xmlns:adec="http://schemas.microsoft.com/office/drawing/2017/decorative" val="1"/>
              </a:ext>
            </a:extLst>
          </p:cNvPr>
          <p:cNvCxnSpPr/>
          <p:nvPr/>
        </p:nvCxnSpPr>
        <p:spPr>
          <a:xfrm>
            <a:off x="3071447" y="497248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7012F67B-09A5-F15F-81A2-0DE99E18D132}"/>
              </a:ext>
            </a:extLst>
          </p:cNvPr>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518962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2" name="Title 25">
            <a:extLst>
              <a:ext uri="{FF2B5EF4-FFF2-40B4-BE49-F238E27FC236}">
                <a16:creationId xmlns:a16="http://schemas.microsoft.com/office/drawing/2014/main" id="{C7EBC7AA-94F1-EA01-52DE-65EDB202BFBA}"/>
              </a:ext>
            </a:extLst>
          </p:cNvPr>
          <p:cNvSpPr txBox="1">
            <a:spLocks noGrp="1"/>
          </p:cNvSpPr>
          <p:nvPr>
            <p:ph type="title" idx="4294967295"/>
          </p:nvPr>
        </p:nvSpPr>
        <p:spPr>
          <a:xfrm>
            <a:off x="1524002" y="35934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rgbClr val="000000"/>
                </a:solidFill>
                <a:effectLst/>
                <a:uLnTx/>
                <a:uFillTx/>
                <a:latin typeface="Century Gothic"/>
                <a:ea typeface="Century Gothic"/>
                <a:cs typeface="Century Gothic"/>
                <a:sym typeface="Century Gothic"/>
              </a:rPr>
              <a:t>Zones in AD/AS Model</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cxnSp>
        <p:nvCxnSpPr>
          <p:cNvPr id="3" name="Straight Connector 2">
            <a:extLst>
              <a:ext uri="{FF2B5EF4-FFF2-40B4-BE49-F238E27FC236}">
                <a16:creationId xmlns:a16="http://schemas.microsoft.com/office/drawing/2014/main" id="{ED04CEB2-CF1F-85E3-D91A-5191F15BE274}"/>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e can use the AD/AS model to illustrate Say's law and Keynes' law. Consider the SRAS curve's three zones below: the Keynesian zone, the neoclassical zone, and the intermediate zone.">
            <a:extLst>
              <a:ext uri="{FF2B5EF4-FFF2-40B4-BE49-F238E27FC236}">
                <a16:creationId xmlns:a16="http://schemas.microsoft.com/office/drawing/2014/main" id="{3BAA657A-A083-4678-A4E3-153246899F34}"/>
              </a:ext>
            </a:extLst>
          </p:cNvPr>
          <p:cNvGrpSpPr/>
          <p:nvPr/>
        </p:nvGrpSpPr>
        <p:grpSpPr>
          <a:xfrm>
            <a:off x="2066866" y="1243882"/>
            <a:ext cx="8058182" cy="1061889"/>
            <a:chOff x="542895" y="1736761"/>
            <a:chExt cx="8058182" cy="1061889"/>
          </a:xfrm>
          <a:solidFill>
            <a:srgbClr val="627981"/>
          </a:solidFill>
        </p:grpSpPr>
        <p:sp>
          <p:nvSpPr>
            <p:cNvPr id="9" name="Rectangle 8">
              <a:extLst>
                <a:ext uri="{FF2B5EF4-FFF2-40B4-BE49-F238E27FC236}">
                  <a16:creationId xmlns:a16="http://schemas.microsoft.com/office/drawing/2014/main" id="{D198C2D7-2121-4F6D-9595-29A966F4FE8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DD027E9A-7820-467F-AC49-A5DD0072BD1E}"/>
                </a:ext>
              </a:extLst>
            </p:cNvPr>
            <p:cNvSpPr txBox="1"/>
            <p:nvPr/>
          </p:nvSpPr>
          <p:spPr>
            <a:xfrm>
              <a:off x="542895" y="1782987"/>
              <a:ext cx="8058154" cy="1015663"/>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
                  <a:prstClr val="white"/>
                </a:buClr>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can use the AD/AS model to illustrate Say's law and Keynes' law. Consider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curve's three zones below: the Keynesian zone, the neoclassical zone, and the intermediate zone.</a:t>
              </a:r>
            </a:p>
          </p:txBody>
        </p:sp>
      </p:grpSp>
      <p:pic>
        <p:nvPicPr>
          <p:cNvPr id="4" name="Picture 3" descr="A graph of the three zones of the short-run aggregate supply curve.">
            <a:extLst>
              <a:ext uri="{FF2B5EF4-FFF2-40B4-BE49-F238E27FC236}">
                <a16:creationId xmlns:a16="http://schemas.microsoft.com/office/drawing/2014/main" id="{FD2A8BCC-AE5F-43CE-840E-4457A633F48D}"/>
              </a:ext>
            </a:extLst>
          </p:cNvPr>
          <p:cNvPicPr>
            <a:picLocks noChangeAspect="1"/>
          </p:cNvPicPr>
          <p:nvPr/>
        </p:nvPicPr>
        <p:blipFill>
          <a:blip r:embed="rId3"/>
          <a:stretch>
            <a:fillRect/>
          </a:stretch>
        </p:blipFill>
        <p:spPr>
          <a:xfrm>
            <a:off x="3575773" y="2389201"/>
            <a:ext cx="5040453" cy="4326058"/>
          </a:xfrm>
          <a:prstGeom prst="rect">
            <a:avLst/>
          </a:prstGeom>
        </p:spPr>
      </p:pic>
    </p:spTree>
    <p:extLst>
      <p:ext uri="{BB962C8B-B14F-4D97-AF65-F5344CB8AC3E}">
        <p14:creationId xmlns:p14="http://schemas.microsoft.com/office/powerpoint/2010/main" val="3754104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4" name="Title 25">
            <a:extLst>
              <a:ext uri="{FF2B5EF4-FFF2-40B4-BE49-F238E27FC236}">
                <a16:creationId xmlns:a16="http://schemas.microsoft.com/office/drawing/2014/main" id="{215DF8ED-6394-264A-C631-7EAFACE26F16}"/>
              </a:ext>
            </a:extLst>
          </p:cNvPr>
          <p:cNvSpPr txBox="1">
            <a:spLocks noGrp="1"/>
          </p:cNvSpPr>
          <p:nvPr>
            <p:ph type="title" idx="4294967295"/>
          </p:nvPr>
        </p:nvSpPr>
        <p:spPr>
          <a:xfrm>
            <a:off x="1524002" y="35934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chemeClr val="tx1"/>
                </a:solidFill>
                <a:effectLst/>
                <a:uLnTx/>
                <a:uFillTx/>
                <a:latin typeface="Century Gothic"/>
                <a:ea typeface="+mj-ea"/>
                <a:cs typeface="+mj-cs"/>
                <a:sym typeface="Century Gothic"/>
              </a:rPr>
              <a:t>Keynesian Zone</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cxnSp>
        <p:nvCxnSpPr>
          <p:cNvPr id="5" name="Straight Connector 4">
            <a:extLst>
              <a:ext uri="{FF2B5EF4-FFF2-40B4-BE49-F238E27FC236}">
                <a16:creationId xmlns:a16="http://schemas.microsoft.com/office/drawing/2014/main" id="{2246C8D2-0976-7D71-19D1-93A3E2D797A3}"/>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D5669966-B0FB-46A0-8537-418FAAA11439}"/>
              </a:ext>
              <a:ext uri="{C183D7F6-B498-43B3-948B-1728B52AA6E4}">
                <adec:decorative xmlns:adec="http://schemas.microsoft.com/office/drawing/2017/decorative" val="1"/>
              </a:ext>
            </a:extLst>
          </p:cNvPr>
          <p:cNvSpPr/>
          <p:nvPr/>
        </p:nvSpPr>
        <p:spPr>
          <a:xfrm>
            <a:off x="1881188" y="1457695"/>
            <a:ext cx="8429626" cy="4697299"/>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F755C7DE-2729-4F5C-86E0-DCD46FD9A494}"/>
              </a:ext>
            </a:extLst>
          </p:cNvPr>
          <p:cNvSpPr txBox="1"/>
          <p:nvPr/>
        </p:nvSpPr>
        <p:spPr>
          <a:xfrm>
            <a:off x="2100744" y="1728852"/>
            <a:ext cx="7990449" cy="4154984"/>
          </a:xfrm>
          <a:prstGeom prst="rect">
            <a:avLst/>
          </a:prstGeom>
          <a:noFill/>
          <a:ln>
            <a:solidFill>
              <a:srgbClr val="627981"/>
            </a:solidFill>
          </a:ln>
        </p:spPr>
        <p:txBody>
          <a:bodyPr wrap="square" rtlCol="0">
            <a:spAutoFit/>
          </a:bodyPr>
          <a:lstStyle/>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Equilibrium GDP is far below potential GDP.</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Economy is in a recession.</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Cyclical unemployment is high.</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Aggregate demand shifts impact output level but have little impact on price level.</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Inflationary pressures are not a concern.</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Represents the short run</a:t>
            </a:r>
          </a:p>
        </p:txBody>
      </p:sp>
    </p:spTree>
    <p:extLst>
      <p:ext uri="{BB962C8B-B14F-4D97-AF65-F5344CB8AC3E}">
        <p14:creationId xmlns:p14="http://schemas.microsoft.com/office/powerpoint/2010/main" val="2515624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4" name="Title 25">
            <a:extLst>
              <a:ext uri="{FF2B5EF4-FFF2-40B4-BE49-F238E27FC236}">
                <a16:creationId xmlns:a16="http://schemas.microsoft.com/office/drawing/2014/main" id="{5EC9CC16-4150-FFEF-1604-51380133CDAA}"/>
              </a:ext>
            </a:extLst>
          </p:cNvPr>
          <p:cNvSpPr txBox="1">
            <a:spLocks noGrp="1"/>
          </p:cNvSpPr>
          <p:nvPr>
            <p:ph type="title" idx="4294967295"/>
          </p:nvPr>
        </p:nvSpPr>
        <p:spPr>
          <a:xfrm>
            <a:off x="1524002" y="35934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chemeClr val="tx1"/>
                </a:solidFill>
                <a:effectLst/>
                <a:uLnTx/>
                <a:uFillTx/>
                <a:latin typeface="Century Gothic"/>
                <a:ea typeface="+mj-ea"/>
                <a:cs typeface="+mj-cs"/>
                <a:sym typeface="Century Gothic"/>
              </a:rPr>
              <a:t>Intermediate Zone</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cxnSp>
        <p:nvCxnSpPr>
          <p:cNvPr id="5" name="Straight Connector 4">
            <a:extLst>
              <a:ext uri="{FF2B5EF4-FFF2-40B4-BE49-F238E27FC236}">
                <a16:creationId xmlns:a16="http://schemas.microsoft.com/office/drawing/2014/main" id="{45CFC979-778E-04F3-150B-4927158B747D}"/>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D5669966-B0FB-46A0-8537-418FAAA11439}"/>
              </a:ext>
              <a:ext uri="{C183D7F6-B498-43B3-948B-1728B52AA6E4}">
                <adec:decorative xmlns:adec="http://schemas.microsoft.com/office/drawing/2017/decorative" val="1"/>
              </a:ext>
            </a:extLst>
          </p:cNvPr>
          <p:cNvSpPr/>
          <p:nvPr/>
        </p:nvSpPr>
        <p:spPr>
          <a:xfrm>
            <a:off x="1881188" y="1457695"/>
            <a:ext cx="4057496" cy="4864444"/>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F755C7DE-2729-4F5C-86E0-DCD46FD9A494}"/>
              </a:ext>
            </a:extLst>
          </p:cNvPr>
          <p:cNvSpPr txBox="1"/>
          <p:nvPr/>
        </p:nvSpPr>
        <p:spPr>
          <a:xfrm>
            <a:off x="1935265" y="1741471"/>
            <a:ext cx="3949341" cy="4493538"/>
          </a:xfrm>
          <a:prstGeom prst="rect">
            <a:avLst/>
          </a:prstGeom>
          <a:noFill/>
          <a:ln>
            <a:solidFill>
              <a:srgbClr val="627981"/>
            </a:solidFill>
          </a:ln>
        </p:spPr>
        <p:txBody>
          <a:bodyPr wrap="square" rtlCol="0">
            <a:spAutoFit/>
          </a:bodyPr>
          <a:lstStyle/>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A shift in </a:t>
            </a:r>
            <a:r>
              <a:rPr kumimoji="0" lang="en-US" sz="2200" b="0" i="1" u="none" strike="noStrike" kern="0" cap="none" spc="0" normalizeH="0" baseline="0" noProof="0" dirty="0">
                <a:ln>
                  <a:noFill/>
                </a:ln>
                <a:solidFill>
                  <a:prstClr val="white"/>
                </a:solidFill>
                <a:effectLst/>
                <a:uLnTx/>
                <a:uFillTx/>
                <a:latin typeface="Calibri"/>
                <a:ea typeface="Calibri"/>
                <a:cs typeface="Calibri"/>
                <a:sym typeface="Calibri"/>
              </a:rPr>
              <a:t>AD</a:t>
            </a: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 to the right has the following effects:</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Output moves closer to potential GDP.</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Unemployment is reduced.</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The price level is higher.</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There is upward pressure on inflation.</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p:txBody>
      </p:sp>
      <p:sp>
        <p:nvSpPr>
          <p:cNvPr id="6" name="Rectangle 5">
            <a:extLst>
              <a:ext uri="{FF2B5EF4-FFF2-40B4-BE49-F238E27FC236}">
                <a16:creationId xmlns:a16="http://schemas.microsoft.com/office/drawing/2014/main" id="{17DA1D5B-B5C0-4ACD-8F10-5D9FC3B07416}"/>
              </a:ext>
              <a:ext uri="{C183D7F6-B498-43B3-948B-1728B52AA6E4}">
                <adec:decorative xmlns:adec="http://schemas.microsoft.com/office/drawing/2017/decorative" val="1"/>
              </a:ext>
            </a:extLst>
          </p:cNvPr>
          <p:cNvSpPr/>
          <p:nvPr/>
        </p:nvSpPr>
        <p:spPr>
          <a:xfrm>
            <a:off x="6253318" y="1458856"/>
            <a:ext cx="4057496" cy="4864444"/>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F1AC8F6F-7510-4D78-9660-AE219DAC591A}"/>
              </a:ext>
            </a:extLst>
          </p:cNvPr>
          <p:cNvSpPr txBox="1"/>
          <p:nvPr/>
        </p:nvSpPr>
        <p:spPr>
          <a:xfrm>
            <a:off x="6307395" y="1741471"/>
            <a:ext cx="3949341" cy="4493538"/>
          </a:xfrm>
          <a:prstGeom prst="rect">
            <a:avLst/>
          </a:prstGeom>
          <a:noFill/>
          <a:ln>
            <a:solidFill>
              <a:srgbClr val="627981"/>
            </a:solidFill>
          </a:ln>
        </p:spPr>
        <p:txBody>
          <a:bodyPr wrap="square" rtlCol="0">
            <a:spAutoFit/>
          </a:bodyPr>
          <a:lstStyle/>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A shift in </a:t>
            </a:r>
            <a:r>
              <a:rPr kumimoji="0" lang="en-US" sz="2200" b="0" i="1" u="none" strike="noStrike" kern="0" cap="none" spc="0" normalizeH="0" baseline="0" noProof="0" dirty="0">
                <a:ln>
                  <a:noFill/>
                </a:ln>
                <a:solidFill>
                  <a:prstClr val="white"/>
                </a:solidFill>
                <a:effectLst/>
                <a:uLnTx/>
                <a:uFillTx/>
                <a:latin typeface="Calibri"/>
                <a:ea typeface="Calibri"/>
                <a:cs typeface="Calibri"/>
                <a:sym typeface="Calibri"/>
              </a:rPr>
              <a:t>AD</a:t>
            </a: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 to the left has the following effects:</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Output moves further from potential GDP.</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Unemployment increases.</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The price level is lower.</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There is downward pressure on inflation.</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939443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4" name="Title 25">
            <a:extLst>
              <a:ext uri="{FF2B5EF4-FFF2-40B4-BE49-F238E27FC236}">
                <a16:creationId xmlns:a16="http://schemas.microsoft.com/office/drawing/2014/main" id="{A666B416-2E89-43C8-E0C8-84D4334CE7E6}"/>
              </a:ext>
            </a:extLst>
          </p:cNvPr>
          <p:cNvSpPr txBox="1">
            <a:spLocks noGrp="1"/>
          </p:cNvSpPr>
          <p:nvPr>
            <p:ph type="title" idx="4294967295"/>
          </p:nvPr>
        </p:nvSpPr>
        <p:spPr>
          <a:xfrm>
            <a:off x="1524002" y="35934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chemeClr val="tx1"/>
                </a:solidFill>
                <a:effectLst/>
                <a:uLnTx/>
                <a:uFillTx/>
                <a:latin typeface="Century Gothic"/>
                <a:ea typeface="+mj-ea"/>
                <a:cs typeface="+mj-cs"/>
                <a:sym typeface="Century Gothic"/>
              </a:rPr>
              <a:t>Neoclassical Zone</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cxnSp>
        <p:nvCxnSpPr>
          <p:cNvPr id="5" name="Straight Connector 4">
            <a:extLst>
              <a:ext uri="{FF2B5EF4-FFF2-40B4-BE49-F238E27FC236}">
                <a16:creationId xmlns:a16="http://schemas.microsoft.com/office/drawing/2014/main" id="{24094C5E-CAA6-91FA-C07A-16EB5ED3CDC1}"/>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D5669966-B0FB-46A0-8537-418FAAA11439}"/>
              </a:ext>
              <a:ext uri="{C183D7F6-B498-43B3-948B-1728B52AA6E4}">
                <adec:decorative xmlns:adec="http://schemas.microsoft.com/office/drawing/2017/decorative" val="1"/>
              </a:ext>
            </a:extLst>
          </p:cNvPr>
          <p:cNvSpPr/>
          <p:nvPr/>
        </p:nvSpPr>
        <p:spPr>
          <a:xfrm>
            <a:off x="1881188" y="1470944"/>
            <a:ext cx="8429626" cy="4393394"/>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F755C7DE-2729-4F5C-86E0-DCD46FD9A494}"/>
              </a:ext>
            </a:extLst>
          </p:cNvPr>
          <p:cNvSpPr txBox="1"/>
          <p:nvPr/>
        </p:nvSpPr>
        <p:spPr>
          <a:xfrm>
            <a:off x="2100775" y="1731889"/>
            <a:ext cx="7990449" cy="3816429"/>
          </a:xfrm>
          <a:prstGeom prst="rect">
            <a:avLst/>
          </a:prstGeom>
          <a:noFill/>
          <a:ln>
            <a:noFill/>
          </a:ln>
        </p:spPr>
        <p:txBody>
          <a:bodyPr wrap="square" rtlCol="0">
            <a:spAutoFit/>
          </a:bodyPr>
          <a:lstStyle/>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a:ea typeface="+mn-ea"/>
                <a:cs typeface="Calibri"/>
              </a:rPr>
              <a:t>Equilibrium GDP is near full potential.</a:t>
            </a:r>
          </a:p>
          <a:p>
            <a:pPr marL="88900" marR="0" lvl="0" indent="0" algn="l" defTabSz="4572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1200" cap="none" spc="0" normalizeH="0" baseline="0" noProof="0" dirty="0">
              <a:ln>
                <a:noFill/>
              </a:ln>
              <a:solidFill>
                <a:prstClr val="white"/>
              </a:solidFill>
              <a:effectLst/>
              <a:uLnTx/>
              <a:uFillTx/>
              <a:latin typeface="Calibri"/>
              <a:ea typeface="+mn-ea"/>
              <a:cs typeface="Calibri"/>
            </a:endParaRP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a:ea typeface="+mn-ea"/>
                <a:cs typeface="Calibri"/>
              </a:rPr>
              <a:t>Cyclical unemployment is low.</a:t>
            </a:r>
          </a:p>
          <a:p>
            <a:pPr marL="88900" marR="0" lvl="0" indent="0" algn="l" defTabSz="4572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1200" cap="none" spc="0" normalizeH="0" baseline="0" noProof="0" dirty="0">
              <a:ln>
                <a:noFill/>
              </a:ln>
              <a:solidFill>
                <a:prstClr val="white"/>
              </a:solidFill>
              <a:effectLst/>
              <a:uLnTx/>
              <a:uFillTx/>
              <a:latin typeface="Calibri"/>
              <a:ea typeface="+mn-ea"/>
              <a:cs typeface="Calibri"/>
            </a:endParaRP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a:ea typeface="+mn-ea"/>
                <a:cs typeface="Calibri"/>
              </a:rPr>
              <a:t>Shifts of aggregate demand have little effect on the level of unemployment.</a:t>
            </a:r>
          </a:p>
          <a:p>
            <a:pPr marL="88900" marR="0" lvl="0" indent="0" algn="l" defTabSz="4572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1200" cap="none" spc="0" normalizeH="0" baseline="0" noProof="0" dirty="0">
              <a:ln>
                <a:noFill/>
              </a:ln>
              <a:solidFill>
                <a:prstClr val="white"/>
              </a:solidFill>
              <a:effectLst/>
              <a:uLnTx/>
              <a:uFillTx/>
              <a:latin typeface="Calibri"/>
              <a:ea typeface="+mn-ea"/>
              <a:cs typeface="Calibri"/>
            </a:endParaRP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a:ea typeface="+mn-ea"/>
                <a:cs typeface="Calibri"/>
              </a:rPr>
              <a:t>Shifts of aggregate demand create pressures to change the price level.</a:t>
            </a:r>
          </a:p>
          <a:p>
            <a:pPr marL="88900" marR="0" lvl="0" indent="0" algn="l" defTabSz="4572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1200" cap="none" spc="0" normalizeH="0" baseline="0" noProof="0" dirty="0">
              <a:ln>
                <a:noFill/>
              </a:ln>
              <a:solidFill>
                <a:prstClr val="white"/>
              </a:solidFill>
              <a:effectLst/>
              <a:uLnTx/>
              <a:uFillTx/>
              <a:latin typeface="Calibri"/>
              <a:ea typeface="+mn-ea"/>
              <a:cs typeface="Calibri"/>
            </a:endParaRP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a:ea typeface="+mn-ea"/>
                <a:cs typeface="Calibri"/>
              </a:rPr>
              <a:t>Represents the long run</a:t>
            </a:r>
          </a:p>
        </p:txBody>
      </p:sp>
    </p:spTree>
    <p:extLst>
      <p:ext uri="{BB962C8B-B14F-4D97-AF65-F5344CB8AC3E}">
        <p14:creationId xmlns:p14="http://schemas.microsoft.com/office/powerpoint/2010/main" val="117036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3" name="Title 25">
            <a:extLst>
              <a:ext uri="{FF2B5EF4-FFF2-40B4-BE49-F238E27FC236}">
                <a16:creationId xmlns:a16="http://schemas.microsoft.com/office/drawing/2014/main" id="{21B5290F-74AA-A270-D2E5-1E26DAE2A63C}"/>
              </a:ext>
            </a:extLst>
          </p:cNvPr>
          <p:cNvSpPr txBox="1">
            <a:spLocks noGrp="1"/>
          </p:cNvSpPr>
          <p:nvPr>
            <p:ph type="title" idx="4294967295"/>
          </p:nvPr>
        </p:nvSpPr>
        <p:spPr>
          <a:xfrm>
            <a:off x="1524002" y="35934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chemeClr val="tx1"/>
                </a:solidFill>
                <a:effectLst/>
                <a:uLnTx/>
                <a:uFillTx/>
                <a:latin typeface="Century Gothic"/>
                <a:ea typeface="+mj-ea"/>
                <a:cs typeface="+mj-cs"/>
                <a:sym typeface="Century Gothic"/>
              </a:rPr>
              <a:t>On Your Own</a:t>
            </a:r>
            <a:r>
              <a:rPr kumimoji="0" lang="en-US" sz="3000" b="0" i="0" u="none" strike="noStrike" kern="1200" cap="none" spc="0" normalizeH="0" baseline="-25000" noProof="0" dirty="0">
                <a:ln>
                  <a:noFill/>
                </a:ln>
                <a:solidFill>
                  <a:schemeClr val="tx1"/>
                </a:solidFill>
                <a:effectLst/>
                <a:uLnTx/>
                <a:uFillTx/>
                <a:latin typeface="Century Gothic"/>
                <a:ea typeface="+mj-ea"/>
                <a:cs typeface="+mj-cs"/>
                <a:sym typeface="Century Gothic"/>
              </a:rPr>
              <a:t>3</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cxnSp>
        <p:nvCxnSpPr>
          <p:cNvPr id="5" name="Straight Connector 4">
            <a:extLst>
              <a:ext uri="{FF2B5EF4-FFF2-40B4-BE49-F238E27FC236}">
                <a16:creationId xmlns:a16="http://schemas.microsoft.com/office/drawing/2014/main" id="{AF06CCCA-7AF1-0896-0803-8E96EC322212}"/>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D5669966-B0FB-46A0-8537-418FAAA11439}"/>
              </a:ext>
            </a:extLst>
          </p:cNvPr>
          <p:cNvSpPr/>
          <p:nvPr/>
        </p:nvSpPr>
        <p:spPr>
          <a:xfrm>
            <a:off x="1881188" y="1457696"/>
            <a:ext cx="8429626" cy="1971301"/>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Before the pandemic, President Trump strongly suggested that the Federal Reserve should lower interest rates even though the economy was operating very close to potential GDP. What impact would a decrease in interest rates have on the macroeconomic goals of low unemployment and low inflation?</a:t>
            </a:r>
          </a:p>
        </p:txBody>
      </p:sp>
      <p:pic>
        <p:nvPicPr>
          <p:cNvPr id="4" name="Picture 3" descr="A picture of President Donald Trump in front of an American flag">
            <a:extLst>
              <a:ext uri="{FF2B5EF4-FFF2-40B4-BE49-F238E27FC236}">
                <a16:creationId xmlns:a16="http://schemas.microsoft.com/office/drawing/2014/main" id="{6EADDA89-7907-4281-AB66-9B55AE7F45EC}"/>
              </a:ext>
            </a:extLst>
          </p:cNvPr>
          <p:cNvPicPr>
            <a:picLocks noChangeAspect="1"/>
          </p:cNvPicPr>
          <p:nvPr/>
        </p:nvPicPr>
        <p:blipFill>
          <a:blip r:embed="rId3"/>
          <a:stretch>
            <a:fillRect/>
          </a:stretch>
        </p:blipFill>
        <p:spPr>
          <a:xfrm>
            <a:off x="1937816" y="3697627"/>
            <a:ext cx="8316367" cy="2867413"/>
          </a:xfrm>
          <a:prstGeom prst="rect">
            <a:avLst/>
          </a:prstGeom>
        </p:spPr>
      </p:pic>
    </p:spTree>
    <p:extLst>
      <p:ext uri="{BB962C8B-B14F-4D97-AF65-F5344CB8AC3E}">
        <p14:creationId xmlns:p14="http://schemas.microsoft.com/office/powerpoint/2010/main" val="3095716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3" name="Title 25">
            <a:extLst>
              <a:ext uri="{FF2B5EF4-FFF2-40B4-BE49-F238E27FC236}">
                <a16:creationId xmlns:a16="http://schemas.microsoft.com/office/drawing/2014/main" id="{BEC3A91F-9DE8-C9D9-7C51-2663F7CCDACF}"/>
              </a:ext>
            </a:extLst>
          </p:cNvPr>
          <p:cNvSpPr txBox="1">
            <a:spLocks noGrp="1"/>
          </p:cNvSpPr>
          <p:nvPr>
            <p:ph type="title" idx="4294967295"/>
          </p:nvPr>
        </p:nvSpPr>
        <p:spPr>
          <a:xfrm>
            <a:off x="1524002" y="35934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chemeClr val="tx1"/>
                </a:solidFill>
                <a:effectLst/>
                <a:uLnTx/>
                <a:uFillTx/>
                <a:latin typeface="Century Gothic"/>
                <a:ea typeface="+mj-ea"/>
                <a:cs typeface="+mj-cs"/>
                <a:sym typeface="Century Gothic"/>
              </a:rPr>
              <a:t>On Your Own</a:t>
            </a:r>
            <a:r>
              <a:rPr kumimoji="0" lang="en-US" sz="3000" b="0" i="0" u="none" strike="noStrike" kern="1200" cap="none" spc="0" normalizeH="0" baseline="-25000" noProof="0" dirty="0">
                <a:ln>
                  <a:noFill/>
                </a:ln>
                <a:solidFill>
                  <a:schemeClr val="tx1"/>
                </a:solidFill>
                <a:effectLst/>
                <a:uLnTx/>
                <a:uFillTx/>
                <a:latin typeface="Century Gothic"/>
                <a:ea typeface="+mj-ea"/>
                <a:cs typeface="+mj-cs"/>
                <a:sym typeface="Century Gothic"/>
              </a:rPr>
              <a:t>4</a:t>
            </a:r>
            <a:endParaRPr kumimoji="0" lang="en-US" sz="3200" b="0" i="0" u="none" strike="noStrike" kern="1200" cap="none" spc="0" normalizeH="0" baseline="-25000" noProof="0" dirty="0">
              <a:ln>
                <a:noFill/>
              </a:ln>
              <a:solidFill>
                <a:schemeClr val="tx1"/>
              </a:solidFill>
              <a:effectLst/>
              <a:uLnTx/>
              <a:uFillTx/>
              <a:latin typeface="+mj-lt"/>
              <a:ea typeface="+mj-ea"/>
              <a:cs typeface="+mj-cs"/>
            </a:endParaRPr>
          </a:p>
        </p:txBody>
      </p:sp>
      <p:cxnSp>
        <p:nvCxnSpPr>
          <p:cNvPr id="4" name="Straight Connector 3">
            <a:extLst>
              <a:ext uri="{FF2B5EF4-FFF2-40B4-BE49-F238E27FC236}">
                <a16:creationId xmlns:a16="http://schemas.microsoft.com/office/drawing/2014/main" id="{48FED18C-673A-5D34-0DEA-3F7601D9517F}"/>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D5669966-B0FB-46A0-8537-418FAAA11439}"/>
              </a:ext>
            </a:extLst>
          </p:cNvPr>
          <p:cNvSpPr/>
          <p:nvPr/>
        </p:nvSpPr>
        <p:spPr>
          <a:xfrm>
            <a:off x="1881188" y="1457696"/>
            <a:ext cx="8429626" cy="3524208"/>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Before the pandemic, President Trump strongly suggested that the Federal Reserve should lower interest rates even though the economy was operating very close to potential GDP. What impact would a decrease in interest rates have on the macroeconomic goals of low unemployment and low inflation?</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 decrease in interest rates usually increases the consumption and investment components of aggregate demand. With the economy near potential GDP (the neoclassical zone), increases in aggregate demand will have little or no effect on output and employment but will increase inflation.</a:t>
            </a:r>
          </a:p>
        </p:txBody>
      </p:sp>
    </p:spTree>
    <p:extLst>
      <p:ext uri="{BB962C8B-B14F-4D97-AF65-F5344CB8AC3E}">
        <p14:creationId xmlns:p14="http://schemas.microsoft.com/office/powerpoint/2010/main" val="12768994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 name="Title 25">
            <a:extLst>
              <a:ext uri="{FF2B5EF4-FFF2-40B4-BE49-F238E27FC236}">
                <a16:creationId xmlns:a16="http://schemas.microsoft.com/office/drawing/2014/main" id="{F89FE2D4-C390-035E-A92F-BE49FDD73300}"/>
              </a:ext>
            </a:extLst>
          </p:cNvPr>
          <p:cNvSpPr txBox="1">
            <a:spLocks noGrp="1"/>
          </p:cNvSpPr>
          <p:nvPr>
            <p:ph type="title" idx="4294967295"/>
          </p:nvPr>
        </p:nvSpPr>
        <p:spPr>
          <a:xfrm>
            <a:off x="1524002" y="35934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chemeClr val="tx1"/>
                </a:solidFill>
                <a:effectLst/>
                <a:uLnTx/>
                <a:uFillTx/>
                <a:latin typeface="Century Gothic"/>
                <a:ea typeface="+mj-ea"/>
                <a:cs typeface="+mj-cs"/>
                <a:sym typeface="Century Gothic"/>
              </a:rPr>
              <a:t>Summary</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cxnSp>
        <p:nvCxnSpPr>
          <p:cNvPr id="7" name="Straight Connector 6">
            <a:extLst>
              <a:ext uri="{FF2B5EF4-FFF2-40B4-BE49-F238E27FC236}">
                <a16:creationId xmlns:a16="http://schemas.microsoft.com/office/drawing/2014/main" id="{5C714D4A-1288-4904-8788-5D77B995FDB2}"/>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D5669966-B0FB-46A0-8537-418FAAA11439}"/>
              </a:ext>
              <a:ext uri="{C183D7F6-B498-43B3-948B-1728B52AA6E4}">
                <adec:decorative xmlns:adec="http://schemas.microsoft.com/office/drawing/2017/decorative" val="1"/>
              </a:ext>
            </a:extLst>
          </p:cNvPr>
          <p:cNvSpPr/>
          <p:nvPr/>
        </p:nvSpPr>
        <p:spPr>
          <a:xfrm>
            <a:off x="1881188" y="1457695"/>
            <a:ext cx="8429626" cy="4715217"/>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F755C7DE-2729-4F5C-86E0-DCD46FD9A494}"/>
              </a:ext>
            </a:extLst>
          </p:cNvPr>
          <p:cNvSpPr txBox="1"/>
          <p:nvPr/>
        </p:nvSpPr>
        <p:spPr>
          <a:xfrm>
            <a:off x="2100775" y="1907088"/>
            <a:ext cx="7990449" cy="3816429"/>
          </a:xfrm>
          <a:prstGeom prst="rect">
            <a:avLst/>
          </a:prstGeom>
          <a:noFill/>
          <a:ln>
            <a:solidFill>
              <a:srgbClr val="627981"/>
            </a:solidFill>
          </a:ln>
        </p:spPr>
        <p:txBody>
          <a:bodyPr wrap="square" rtlCol="0">
            <a:spAutoFit/>
          </a:bodyPr>
          <a:lstStyle/>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Neoclassical economists emphasize Say’s Law, which states that supply creates its own demand.</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Keynesian economists emphasize Keynes’ Law, which states that demand creates its own supply.</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A balanced perspective including aspects from both laws represents real world economic growth well.</a:t>
            </a:r>
          </a:p>
          <a:p>
            <a:pPr marL="88900" marR="0" lvl="0"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The AD/AS model can be used to incorporate both laws by dividing the </a:t>
            </a:r>
            <a:r>
              <a:rPr kumimoji="0" lang="en-US" sz="2200" b="0" i="1" u="none" strike="noStrike" kern="0" cap="none" spc="0" normalizeH="0" baseline="0" noProof="0" dirty="0">
                <a:ln>
                  <a:noFill/>
                </a:ln>
                <a:solidFill>
                  <a:prstClr val="white"/>
                </a:solidFill>
                <a:effectLst/>
                <a:uLnTx/>
                <a:uFillTx/>
                <a:latin typeface="Calibri"/>
                <a:ea typeface="Calibri"/>
                <a:cs typeface="Calibri"/>
                <a:sym typeface="Calibri"/>
              </a:rPr>
              <a:t>SRAS</a:t>
            </a:r>
            <a:r>
              <a:rPr kumimoji="0" lang="en-US" sz="2200" b="0" i="0" u="none" strike="noStrike" kern="0" cap="none" spc="0" normalizeH="0" baseline="0" noProof="0" dirty="0">
                <a:ln>
                  <a:noFill/>
                </a:ln>
                <a:solidFill>
                  <a:prstClr val="white"/>
                </a:solidFill>
                <a:effectLst/>
                <a:uLnTx/>
                <a:uFillTx/>
                <a:latin typeface="Calibri"/>
                <a:ea typeface="Calibri"/>
                <a:cs typeface="Calibri"/>
                <a:sym typeface="Calibri"/>
              </a:rPr>
              <a:t> curve into three distinct zones.</a:t>
            </a:r>
          </a:p>
        </p:txBody>
      </p:sp>
    </p:spTree>
    <p:extLst>
      <p:ext uri="{BB962C8B-B14F-4D97-AF65-F5344CB8AC3E}">
        <p14:creationId xmlns:p14="http://schemas.microsoft.com/office/powerpoint/2010/main" val="3820714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2" name="Title 25">
            <a:extLst>
              <a:ext uri="{FF2B5EF4-FFF2-40B4-BE49-F238E27FC236}">
                <a16:creationId xmlns:a16="http://schemas.microsoft.com/office/drawing/2014/main" id="{C6026690-7CDD-3BE0-7AC3-608A52D9DF7D}"/>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3" name="Straight Connector 2">
            <a:extLst>
              <a:ext uri="{FF2B5EF4-FFF2-40B4-BE49-F238E27FC236}">
                <a16:creationId xmlns:a16="http://schemas.microsoft.com/office/drawing/2014/main" id="{AEFA27C6-E17F-60AD-4925-4945225DF058}"/>
              </a:ext>
              <a:ext uri="{C183D7F6-B498-43B3-948B-1728B52AA6E4}">
                <adec:decorative xmlns:adec="http://schemas.microsoft.com/office/drawing/2017/decorative" val="1"/>
              </a:ext>
            </a:extLst>
          </p:cNvPr>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In the last two centuries, macroeconomists have often divided into two groups.">
            <a:extLst>
              <a:ext uri="{FF2B5EF4-FFF2-40B4-BE49-F238E27FC236}">
                <a16:creationId xmlns:a16="http://schemas.microsoft.com/office/drawing/2014/main" id="{A0EEFF12-326D-4767-B4CB-485E9DC3804E}"/>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D3AF1FB-895D-48AF-9423-418956B299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9A1BE808-74D6-4328-93AC-00ECC089E45D}"/>
                </a:ext>
              </a:extLst>
            </p:cNvPr>
            <p:cNvSpPr txBox="1"/>
            <p:nvPr/>
          </p:nvSpPr>
          <p:spPr>
            <a:xfrm>
              <a:off x="633045" y="1790320"/>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last two centuries, macroeconomists have often divided into two groups.</a:t>
              </a:r>
            </a:p>
          </p:txBody>
        </p:sp>
      </p:grpSp>
      <p:grpSp>
        <p:nvGrpSpPr>
          <p:cNvPr id="19" name="Group 18" descr="Some argue that supply is the most important determinant of the size of the macroeconomy, while demand just tags along.">
            <a:extLst>
              <a:ext uri="{FF2B5EF4-FFF2-40B4-BE49-F238E27FC236}">
                <a16:creationId xmlns:a16="http://schemas.microsoft.com/office/drawing/2014/main" id="{4EEF0C25-B08E-4B22-81B1-0817AB9EB7B0}"/>
              </a:ext>
            </a:extLst>
          </p:cNvPr>
          <p:cNvGrpSpPr/>
          <p:nvPr/>
        </p:nvGrpSpPr>
        <p:grpSpPr>
          <a:xfrm>
            <a:off x="2066922" y="247090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E3D9A634-45E4-447F-B87B-4F0BF7B08C0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AE1BB5C4-81FB-4196-8DE1-3E7F1F853E4C}"/>
                </a:ext>
              </a:extLst>
            </p:cNvPr>
            <p:cNvSpPr txBox="1"/>
            <p:nvPr/>
          </p:nvSpPr>
          <p:spPr>
            <a:xfrm>
              <a:off x="633045" y="1790320"/>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Some argue that supply is the most important determinant of the size of the macroeconomy, while demand just tags along.</a:t>
              </a:r>
            </a:p>
          </p:txBody>
        </p:sp>
      </p:grpSp>
      <p:grpSp>
        <p:nvGrpSpPr>
          <p:cNvPr id="22" name="Group 21" descr="Others argue that demand is the most important factor in the size of the macroeconomy, while supply just tags along.">
            <a:extLst>
              <a:ext uri="{FF2B5EF4-FFF2-40B4-BE49-F238E27FC236}">
                <a16:creationId xmlns:a16="http://schemas.microsoft.com/office/drawing/2014/main" id="{889ECAB8-4EC7-47D3-B450-269BB1641BE5}"/>
              </a:ext>
            </a:extLst>
          </p:cNvPr>
          <p:cNvGrpSpPr/>
          <p:nvPr/>
        </p:nvGrpSpPr>
        <p:grpSpPr>
          <a:xfrm>
            <a:off x="2066922" y="3362633"/>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8BB209BB-7C41-4BFA-A132-498533C650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523AA65D-63A6-4D11-A064-2EEBF35BB71C}"/>
                </a:ext>
              </a:extLst>
            </p:cNvPr>
            <p:cNvSpPr txBox="1"/>
            <p:nvPr/>
          </p:nvSpPr>
          <p:spPr>
            <a:xfrm>
              <a:off x="633045" y="1790320"/>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Others argue that demand is the most important factor in the size of the macroeconomy, while supply just tags along.</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2" y="35934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Macroeconomic Schools of Thought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C183D7F6-B498-43B3-948B-1728B52AA6E4}">
                <adec:decorative xmlns:adec="http://schemas.microsoft.com/office/drawing/2017/decorative" val="1"/>
              </a:ext>
            </a:extLst>
          </p:cNvPr>
          <p:cNvSpPr/>
          <p:nvPr/>
        </p:nvSpPr>
        <p:spPr>
          <a:xfrm>
            <a:off x="2291769" y="1612191"/>
            <a:ext cx="3763002" cy="32520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C183D7F6-B498-43B3-948B-1728B52AA6E4}">
                <adec:decorative xmlns:adec="http://schemas.microsoft.com/office/drawing/2017/decorative" val="1"/>
              </a:ext>
            </a:extLst>
          </p:cNvPr>
          <p:cNvSpPr/>
          <p:nvPr/>
        </p:nvSpPr>
        <p:spPr>
          <a:xfrm>
            <a:off x="6137229" y="1612191"/>
            <a:ext cx="3763002" cy="32520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072C68A0-5B72-455B-946E-159FB8922019}"/>
              </a:ext>
            </a:extLst>
          </p:cNvPr>
          <p:cNvSpPr txBox="1"/>
          <p:nvPr/>
        </p:nvSpPr>
        <p:spPr>
          <a:xfrm>
            <a:off x="2822771" y="1773906"/>
            <a:ext cx="2700997" cy="58477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0" i="0" u="sng"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Supply Side</a:t>
            </a:r>
          </a:p>
        </p:txBody>
      </p:sp>
      <p:sp>
        <p:nvSpPr>
          <p:cNvPr id="6" name="TextBox 5">
            <a:extLst>
              <a:ext uri="{FF2B5EF4-FFF2-40B4-BE49-F238E27FC236}">
                <a16:creationId xmlns:a16="http://schemas.microsoft.com/office/drawing/2014/main" id="{DCCBA12C-9BC5-4EF4-A8E8-6ED1179F25F1}"/>
              </a:ext>
            </a:extLst>
          </p:cNvPr>
          <p:cNvSpPr txBox="1"/>
          <p:nvPr/>
        </p:nvSpPr>
        <p:spPr>
          <a:xfrm>
            <a:off x="2367651" y="2513169"/>
            <a:ext cx="3309566" cy="1631216"/>
          </a:xfrm>
          <a:prstGeom prst="rect">
            <a:avLst/>
          </a:prstGeom>
          <a:noFill/>
        </p:spPr>
        <p:txBody>
          <a:bodyPr wrap="square" rtlCol="0">
            <a:spAutoFit/>
          </a:bodyPr>
          <a:lstStyle/>
          <a:p>
            <a:pPr marL="457200" marR="0" lvl="0" indent="-355600" algn="l" defTabSz="457200" rtl="0" eaLnBrk="1" fontAlgn="auto" latinLnBrk="0" hangingPunct="1">
              <a:lnSpc>
                <a:spcPct val="100000"/>
              </a:lnSpc>
              <a:spcBef>
                <a:spcPts val="0"/>
              </a:spcBef>
              <a:spcAft>
                <a:spcPts val="0"/>
              </a:spcAft>
              <a:buClr>
                <a:prstClr val="white"/>
              </a:buClr>
              <a:buSzPts val="2000"/>
              <a:buFont typeface="Calibri"/>
              <a:buChar char="●"/>
              <a:tabLst/>
              <a:defRPr/>
            </a:pPr>
            <a:r>
              <a:rPr kumimoji="0" lang="en-US" sz="2000" b="0" i="0" u="none" strike="noStrike" kern="1200" cap="none" spc="0" normalizeH="0" baseline="0" noProof="0" dirty="0">
                <a:ln>
                  <a:noFill/>
                </a:ln>
                <a:solidFill>
                  <a:prstClr val="white"/>
                </a:solidFill>
                <a:effectLst/>
                <a:uLnTx/>
                <a:uFillTx/>
                <a:latin typeface="Calibri"/>
                <a:ea typeface="+mn-ea"/>
                <a:cs typeface="Calibri"/>
              </a:rPr>
              <a:t>Supply dictates size of macroeconomy</a:t>
            </a:r>
          </a:p>
          <a:p>
            <a:pPr marL="101600" marR="0" lvl="0" indent="0" algn="l" defTabSz="457200" rtl="0" eaLnBrk="1" fontAlgn="auto" latinLnBrk="0" hangingPunct="1">
              <a:lnSpc>
                <a:spcPct val="100000"/>
              </a:lnSpc>
              <a:spcBef>
                <a:spcPts val="0"/>
              </a:spcBef>
              <a:spcAft>
                <a:spcPts val="0"/>
              </a:spcAft>
              <a:buClr>
                <a:prstClr val="white"/>
              </a:buClr>
              <a:buSzPts val="2000"/>
              <a:buFontTx/>
              <a:buNone/>
              <a:tabLst/>
              <a:defRPr/>
            </a:pPr>
            <a:endParaRPr kumimoji="0" lang="en-US" sz="2000" b="0" i="0" u="none" strike="noStrike" kern="1200" cap="none" spc="0" normalizeH="0" baseline="0" noProof="0" dirty="0">
              <a:ln>
                <a:noFill/>
              </a:ln>
              <a:solidFill>
                <a:prstClr val="white"/>
              </a:solidFill>
              <a:effectLst/>
              <a:uLnTx/>
              <a:uFillTx/>
              <a:latin typeface="Calibri"/>
              <a:ea typeface="+mn-ea"/>
              <a:cs typeface="Calibri"/>
            </a:endParaRPr>
          </a:p>
          <a:p>
            <a:pPr marL="457200" marR="0" lvl="0" indent="-355600" algn="l" defTabSz="457200" rtl="0" eaLnBrk="1" fontAlgn="auto" latinLnBrk="0" hangingPunct="1">
              <a:lnSpc>
                <a:spcPct val="100000"/>
              </a:lnSpc>
              <a:spcBef>
                <a:spcPts val="0"/>
              </a:spcBef>
              <a:spcAft>
                <a:spcPts val="0"/>
              </a:spcAft>
              <a:buClr>
                <a:prstClr val="white"/>
              </a:buClr>
              <a:buSzPts val="2000"/>
              <a:buFont typeface="Calibri"/>
              <a:buChar char="●"/>
              <a:tabLst/>
              <a:defRPr/>
            </a:pPr>
            <a:r>
              <a:rPr kumimoji="0" lang="en-US" sz="2000" b="0" i="0" u="none" strike="noStrike" kern="1200" cap="none" spc="0" normalizeH="0" baseline="0" noProof="0" dirty="0">
                <a:ln>
                  <a:noFill/>
                </a:ln>
                <a:solidFill>
                  <a:prstClr val="white"/>
                </a:solidFill>
                <a:effectLst/>
                <a:uLnTx/>
                <a:uFillTx/>
                <a:latin typeface="Calibri"/>
                <a:ea typeface="+mn-ea"/>
                <a:cs typeface="Calibri"/>
              </a:rPr>
              <a:t>Say’s Law: Supply creates its own demand</a:t>
            </a:r>
          </a:p>
        </p:txBody>
      </p:sp>
      <p:sp>
        <p:nvSpPr>
          <p:cNvPr id="22" name="Oval 21"/>
          <p:cNvSpPr/>
          <p:nvPr/>
        </p:nvSpPr>
        <p:spPr>
          <a:xfrm>
            <a:off x="5753098" y="2810013"/>
            <a:ext cx="677616" cy="729753"/>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&amp;</a:t>
            </a:r>
            <a:endParaRPr kumimoji="0" lang="en-US" sz="4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788C5F01-D6B8-4C36-8542-715273EDD54F}"/>
              </a:ext>
            </a:extLst>
          </p:cNvPr>
          <p:cNvSpPr txBox="1"/>
          <p:nvPr/>
        </p:nvSpPr>
        <p:spPr>
          <a:xfrm>
            <a:off x="6668232" y="1745177"/>
            <a:ext cx="2700997" cy="58477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0" i="0" u="sng"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Demand Side</a:t>
            </a:r>
          </a:p>
        </p:txBody>
      </p:sp>
      <p:sp>
        <p:nvSpPr>
          <p:cNvPr id="7" name="TextBox 6">
            <a:extLst>
              <a:ext uri="{FF2B5EF4-FFF2-40B4-BE49-F238E27FC236}">
                <a16:creationId xmlns:a16="http://schemas.microsoft.com/office/drawing/2014/main" id="{2D3A0BF0-9F1C-489D-A22E-9C02FE046C9B}"/>
              </a:ext>
            </a:extLst>
          </p:cNvPr>
          <p:cNvSpPr txBox="1"/>
          <p:nvPr/>
        </p:nvSpPr>
        <p:spPr>
          <a:xfrm>
            <a:off x="6430714" y="2523433"/>
            <a:ext cx="3309566" cy="1631216"/>
          </a:xfrm>
          <a:prstGeom prst="rect">
            <a:avLst/>
          </a:prstGeom>
          <a:noFill/>
        </p:spPr>
        <p:txBody>
          <a:bodyPr wrap="square" rtlCol="0">
            <a:spAutoFit/>
          </a:bodyPr>
          <a:lstStyle/>
          <a:p>
            <a:pPr marL="457200" marR="0" lvl="0" indent="-355600" algn="l" defTabSz="457200" rtl="0" eaLnBrk="1" fontAlgn="auto" latinLnBrk="0" hangingPunct="1">
              <a:lnSpc>
                <a:spcPct val="100000"/>
              </a:lnSpc>
              <a:spcBef>
                <a:spcPts val="0"/>
              </a:spcBef>
              <a:spcAft>
                <a:spcPts val="0"/>
              </a:spcAft>
              <a:buClr>
                <a:prstClr val="white"/>
              </a:buClr>
              <a:buSzPts val="2000"/>
              <a:buFont typeface="Calibri"/>
              <a:buChar char="●"/>
              <a:tabLst/>
              <a:defRPr/>
            </a:pPr>
            <a:r>
              <a:rPr kumimoji="0" lang="en-US" sz="2000" b="0" i="0" u="none" strike="noStrike" kern="1200" cap="none" spc="0" normalizeH="0" baseline="0" noProof="0" dirty="0">
                <a:ln>
                  <a:noFill/>
                </a:ln>
                <a:solidFill>
                  <a:prstClr val="white"/>
                </a:solidFill>
                <a:effectLst/>
                <a:uLnTx/>
                <a:uFillTx/>
                <a:latin typeface="Calibri"/>
                <a:ea typeface="+mn-ea"/>
                <a:cs typeface="Calibri"/>
              </a:rPr>
              <a:t>Demand dictates size of the macroeconomy</a:t>
            </a:r>
          </a:p>
          <a:p>
            <a:pPr marL="101600" marR="0" lvl="0" indent="0" algn="l" defTabSz="457200" rtl="0" eaLnBrk="1" fontAlgn="auto" latinLnBrk="0" hangingPunct="1">
              <a:lnSpc>
                <a:spcPct val="100000"/>
              </a:lnSpc>
              <a:spcBef>
                <a:spcPts val="0"/>
              </a:spcBef>
              <a:spcAft>
                <a:spcPts val="0"/>
              </a:spcAft>
              <a:buClr>
                <a:prstClr val="white"/>
              </a:buClr>
              <a:buSzPts val="2000"/>
              <a:buFontTx/>
              <a:buNone/>
              <a:tabLst/>
              <a:defRPr/>
            </a:pPr>
            <a:endParaRPr kumimoji="0" lang="en-US" sz="2000" b="0" i="0" u="none" strike="noStrike" kern="1200" cap="none" spc="0" normalizeH="0" baseline="0" noProof="0" dirty="0">
              <a:ln>
                <a:noFill/>
              </a:ln>
              <a:solidFill>
                <a:prstClr val="white"/>
              </a:solidFill>
              <a:effectLst/>
              <a:uLnTx/>
              <a:uFillTx/>
              <a:latin typeface="Calibri"/>
              <a:ea typeface="+mn-ea"/>
              <a:cs typeface="Calibri"/>
            </a:endParaRPr>
          </a:p>
          <a:p>
            <a:pPr marL="457200" marR="0" lvl="0" indent="-355600" algn="l" defTabSz="457200" rtl="0" eaLnBrk="1" fontAlgn="auto" latinLnBrk="0" hangingPunct="1">
              <a:lnSpc>
                <a:spcPct val="100000"/>
              </a:lnSpc>
              <a:spcBef>
                <a:spcPts val="0"/>
              </a:spcBef>
              <a:spcAft>
                <a:spcPts val="0"/>
              </a:spcAft>
              <a:buClr>
                <a:prstClr val="white"/>
              </a:buClr>
              <a:buSzPts val="2000"/>
              <a:buFont typeface="Calibri"/>
              <a:buChar char="●"/>
              <a:tabLst/>
              <a:defRPr/>
            </a:pPr>
            <a:r>
              <a:rPr kumimoji="0" lang="en-US" sz="2000" b="0" i="0" u="none" strike="noStrike" kern="1200" cap="none" spc="0" normalizeH="0" baseline="0" noProof="0" dirty="0">
                <a:ln>
                  <a:noFill/>
                </a:ln>
                <a:solidFill>
                  <a:prstClr val="white"/>
                </a:solidFill>
                <a:effectLst/>
                <a:uLnTx/>
                <a:uFillTx/>
                <a:latin typeface="Calibri"/>
                <a:ea typeface="+mn-ea"/>
                <a:cs typeface="Calibri"/>
              </a:rPr>
              <a:t>Keynes’ Law: Demand creates its own supply</a:t>
            </a:r>
          </a:p>
        </p:txBody>
      </p:sp>
    </p:spTree>
    <p:extLst>
      <p:ext uri="{BB962C8B-B14F-4D97-AF65-F5344CB8AC3E}">
        <p14:creationId xmlns:p14="http://schemas.microsoft.com/office/powerpoint/2010/main" val="2206641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2" name="Title 25">
            <a:extLst>
              <a:ext uri="{FF2B5EF4-FFF2-40B4-BE49-F238E27FC236}">
                <a16:creationId xmlns:a16="http://schemas.microsoft.com/office/drawing/2014/main" id="{63F38694-318C-336F-8149-D2E1933726B1}"/>
              </a:ext>
            </a:extLst>
          </p:cNvPr>
          <p:cNvSpPr txBox="1">
            <a:spLocks noGrp="1"/>
          </p:cNvSpPr>
          <p:nvPr>
            <p:ph type="title" idx="4294967295"/>
          </p:nvPr>
        </p:nvSpPr>
        <p:spPr>
          <a:xfrm>
            <a:off x="1524002" y="35934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rgbClr val="000000"/>
                </a:solidFill>
                <a:effectLst/>
                <a:uLnTx/>
                <a:uFillTx/>
                <a:latin typeface="Century Gothic"/>
                <a:ea typeface="Century Gothic"/>
                <a:cs typeface="Century Gothic"/>
                <a:sym typeface="Century Gothic"/>
              </a:rPr>
              <a:t>Say’s Law</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cxnSp>
        <p:nvCxnSpPr>
          <p:cNvPr id="3" name="Straight Connector 2">
            <a:extLst>
              <a:ext uri="{FF2B5EF4-FFF2-40B4-BE49-F238E27FC236}">
                <a16:creationId xmlns:a16="http://schemas.microsoft.com/office/drawing/2014/main" id="{214A10FC-033F-484E-3395-ECC72D63D309}"/>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Based on the work of French economist Jean-Baptiste Say.">
            <a:extLst>
              <a:ext uri="{FF2B5EF4-FFF2-40B4-BE49-F238E27FC236}">
                <a16:creationId xmlns:a16="http://schemas.microsoft.com/office/drawing/2014/main" id="{A0EEFF12-326D-4767-B4CB-485E9DC3804E}"/>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D3AF1FB-895D-48AF-9423-418956B299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9A1BE808-74D6-4328-93AC-00ECC089E45D}"/>
                </a:ext>
              </a:extLst>
            </p:cNvPr>
            <p:cNvSpPr txBox="1"/>
            <p:nvPr/>
          </p:nvSpPr>
          <p:spPr>
            <a:xfrm>
              <a:off x="633045" y="1966276"/>
              <a:ext cx="7968032"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Based on the work of French economist Jean-Baptiste Say.</a:t>
              </a:r>
            </a:p>
          </p:txBody>
        </p:sp>
      </p:grpSp>
      <p:grpSp>
        <p:nvGrpSpPr>
          <p:cNvPr id="19" name="Group 18" descr="The notion that “supply creates its own demand” provides a useful summary of Say’s general point of view.">
            <a:extLst>
              <a:ext uri="{FF2B5EF4-FFF2-40B4-BE49-F238E27FC236}">
                <a16:creationId xmlns:a16="http://schemas.microsoft.com/office/drawing/2014/main" id="{4EEF0C25-B08E-4B22-81B1-0817AB9EB7B0}"/>
              </a:ext>
            </a:extLst>
          </p:cNvPr>
          <p:cNvGrpSpPr/>
          <p:nvPr/>
        </p:nvGrpSpPr>
        <p:grpSpPr>
          <a:xfrm>
            <a:off x="2066922" y="245513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E3D9A634-45E4-447F-B87B-4F0BF7B08C0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AE1BB5C4-81FB-4196-8DE1-3E7F1F853E4C}"/>
                </a:ext>
              </a:extLst>
            </p:cNvPr>
            <p:cNvSpPr txBox="1"/>
            <p:nvPr/>
          </p:nvSpPr>
          <p:spPr>
            <a:xfrm>
              <a:off x="633045" y="1790320"/>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notion that “supply creates its own demand” provides a useful summary of Say’s general point of view.</a:t>
              </a:r>
            </a:p>
          </p:txBody>
        </p:sp>
      </p:grpSp>
      <p:grpSp>
        <p:nvGrpSpPr>
          <p:cNvPr id="22" name="Group 21" descr="A given value of supply creates an equivalent value of demand somewhere else in the economy.">
            <a:extLst>
              <a:ext uri="{FF2B5EF4-FFF2-40B4-BE49-F238E27FC236}">
                <a16:creationId xmlns:a16="http://schemas.microsoft.com/office/drawing/2014/main" id="{889ECAB8-4EC7-47D3-B450-269BB1641BE5}"/>
              </a:ext>
            </a:extLst>
          </p:cNvPr>
          <p:cNvGrpSpPr/>
          <p:nvPr/>
        </p:nvGrpSpPr>
        <p:grpSpPr>
          <a:xfrm>
            <a:off x="2066922" y="3346867"/>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8BB209BB-7C41-4BFA-A132-498533C650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523AA65D-63A6-4D11-A064-2EEBF35BB71C}"/>
                </a:ext>
              </a:extLst>
            </p:cNvPr>
            <p:cNvSpPr txBox="1"/>
            <p:nvPr/>
          </p:nvSpPr>
          <p:spPr>
            <a:xfrm>
              <a:off x="633045" y="1790320"/>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given value of supply creates an equivalent value of demand somewhere else in the economy.</a:t>
              </a:r>
            </a:p>
          </p:txBody>
        </p:sp>
      </p:grpSp>
      <p:grpSp>
        <p:nvGrpSpPr>
          <p:cNvPr id="18" name="Group 17" descr="Say was a classical economist, while modern day subscribers to his viewpoints are called neoclassical economists.">
            <a:extLst>
              <a:ext uri="{FF2B5EF4-FFF2-40B4-BE49-F238E27FC236}">
                <a16:creationId xmlns:a16="http://schemas.microsoft.com/office/drawing/2014/main" id="{3AD7A69C-5232-4F58-9C71-A3093F7B44CD}"/>
              </a:ext>
            </a:extLst>
          </p:cNvPr>
          <p:cNvGrpSpPr/>
          <p:nvPr/>
        </p:nvGrpSpPr>
        <p:grpSpPr>
          <a:xfrm>
            <a:off x="2066894" y="4229418"/>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DAAABD0-34C1-4DEF-84A7-DDB40F8E7D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TextBox 25">
              <a:extLst>
                <a:ext uri="{FF2B5EF4-FFF2-40B4-BE49-F238E27FC236}">
                  <a16:creationId xmlns:a16="http://schemas.microsoft.com/office/drawing/2014/main" id="{6C19BF2C-5061-4FE9-9F1E-DF80F6D59885}"/>
                </a:ext>
              </a:extLst>
            </p:cNvPr>
            <p:cNvSpPr txBox="1"/>
            <p:nvPr/>
          </p:nvSpPr>
          <p:spPr>
            <a:xfrm>
              <a:off x="633045" y="1790320"/>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Say was a classical economist, while modern day subscribers to his viewpoints are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neoclassical economists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3568854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2" name="Title 25">
            <a:extLst>
              <a:ext uri="{FF2B5EF4-FFF2-40B4-BE49-F238E27FC236}">
                <a16:creationId xmlns:a16="http://schemas.microsoft.com/office/drawing/2014/main" id="{60472788-8E6C-3FF6-C282-3C889889A7B6}"/>
              </a:ext>
            </a:extLst>
          </p:cNvPr>
          <p:cNvSpPr txBox="1">
            <a:spLocks noGrp="1"/>
          </p:cNvSpPr>
          <p:nvPr>
            <p:ph type="title" idx="4294967295"/>
          </p:nvPr>
        </p:nvSpPr>
        <p:spPr>
          <a:xfrm>
            <a:off x="1524002" y="35934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rgbClr val="000000"/>
                </a:solidFill>
                <a:effectLst/>
                <a:uLnTx/>
                <a:uFillTx/>
                <a:latin typeface="Century Gothic"/>
                <a:ea typeface="Century Gothic"/>
                <a:cs typeface="Century Gothic"/>
                <a:sym typeface="Century Gothic"/>
              </a:rPr>
              <a:t>Say’s Law Drawbacks</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cxnSp>
        <p:nvCxnSpPr>
          <p:cNvPr id="3" name="Straight Connector 2">
            <a:extLst>
              <a:ext uri="{FF2B5EF4-FFF2-40B4-BE49-F238E27FC236}">
                <a16:creationId xmlns:a16="http://schemas.microsoft.com/office/drawing/2014/main" id="{7B856F7C-72ED-4E0E-ED6F-5089B63A41B8}"/>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If supply always creates exactly enough demand, it is hard to understand why recessions and high unemployment should ever occur.">
            <a:extLst>
              <a:ext uri="{FF2B5EF4-FFF2-40B4-BE49-F238E27FC236}">
                <a16:creationId xmlns:a16="http://schemas.microsoft.com/office/drawing/2014/main" id="{A0EEFF12-326D-4767-B4CB-485E9DC3804E}"/>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D3AF1FB-895D-48AF-9423-418956B299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9A1BE808-74D6-4328-93AC-00ECC089E45D}"/>
                </a:ext>
              </a:extLst>
            </p:cNvPr>
            <p:cNvSpPr txBox="1"/>
            <p:nvPr/>
          </p:nvSpPr>
          <p:spPr>
            <a:xfrm>
              <a:off x="633017" y="1804462"/>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supply always creates exactly enough demand, it is hard to understand why recessions and high unemployment should ever occur.</a:t>
              </a:r>
            </a:p>
          </p:txBody>
        </p:sp>
      </p:grpSp>
      <p:grpSp>
        <p:nvGrpSpPr>
          <p:cNvPr id="19" name="Group 18" descr="Economic failures during recessions are not counterbalanced by an equivalent number of successes.">
            <a:extLst>
              <a:ext uri="{FF2B5EF4-FFF2-40B4-BE49-F238E27FC236}">
                <a16:creationId xmlns:a16="http://schemas.microsoft.com/office/drawing/2014/main" id="{4EEF0C25-B08E-4B22-81B1-0817AB9EB7B0}"/>
              </a:ext>
            </a:extLst>
          </p:cNvPr>
          <p:cNvGrpSpPr/>
          <p:nvPr/>
        </p:nvGrpSpPr>
        <p:grpSpPr>
          <a:xfrm>
            <a:off x="2066922" y="245513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E3D9A634-45E4-447F-B87B-4F0BF7B08C0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AE1BB5C4-81FB-4196-8DE1-3E7F1F853E4C}"/>
                </a:ext>
              </a:extLst>
            </p:cNvPr>
            <p:cNvSpPr txBox="1"/>
            <p:nvPr/>
          </p:nvSpPr>
          <p:spPr>
            <a:xfrm>
              <a:off x="633045" y="1790320"/>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Economic failures during recessions are not counterbalanced by an equivalent number of successes.</a:t>
              </a:r>
            </a:p>
          </p:txBody>
        </p:sp>
      </p:grpSp>
      <p:grpSp>
        <p:nvGrpSpPr>
          <p:cNvPr id="22" name="Group 21" descr="In the short run, recessions occur when many firms face a lack of demand for their products, regardless of supply.">
            <a:extLst>
              <a:ext uri="{FF2B5EF4-FFF2-40B4-BE49-F238E27FC236}">
                <a16:creationId xmlns:a16="http://schemas.microsoft.com/office/drawing/2014/main" id="{889ECAB8-4EC7-47D3-B450-269BB1641BE5}"/>
              </a:ext>
            </a:extLst>
          </p:cNvPr>
          <p:cNvGrpSpPr/>
          <p:nvPr/>
        </p:nvGrpSpPr>
        <p:grpSpPr>
          <a:xfrm>
            <a:off x="2066922" y="3346867"/>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8BB209BB-7C41-4BFA-A132-498533C650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523AA65D-63A6-4D11-A064-2EEBF35BB71C}"/>
                </a:ext>
              </a:extLst>
            </p:cNvPr>
            <p:cNvSpPr txBox="1"/>
            <p:nvPr/>
          </p:nvSpPr>
          <p:spPr>
            <a:xfrm>
              <a:off x="633045" y="1790320"/>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short run, recessions occur when many firms face a lack of demand for their products, regardless of supply.</a:t>
              </a:r>
            </a:p>
          </p:txBody>
        </p:sp>
      </p:grpSp>
      <p:grpSp>
        <p:nvGrpSpPr>
          <p:cNvPr id="18" name="Group 17" descr="Say’s Law is a good approximation in the long run.">
            <a:extLst>
              <a:ext uri="{FF2B5EF4-FFF2-40B4-BE49-F238E27FC236}">
                <a16:creationId xmlns:a16="http://schemas.microsoft.com/office/drawing/2014/main" id="{3AD7A69C-5232-4F58-9C71-A3093F7B44CD}"/>
              </a:ext>
            </a:extLst>
          </p:cNvPr>
          <p:cNvGrpSpPr/>
          <p:nvPr/>
        </p:nvGrpSpPr>
        <p:grpSpPr>
          <a:xfrm>
            <a:off x="2066894" y="4229418"/>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DAAABD0-34C1-4DEF-84A7-DDB40F8E7D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TextBox 25">
              <a:extLst>
                <a:ext uri="{FF2B5EF4-FFF2-40B4-BE49-F238E27FC236}">
                  <a16:creationId xmlns:a16="http://schemas.microsoft.com/office/drawing/2014/main" id="{6C19BF2C-5061-4FE9-9F1E-DF80F6D59885}"/>
                </a:ext>
              </a:extLst>
            </p:cNvPr>
            <p:cNvSpPr txBox="1"/>
            <p:nvPr/>
          </p:nvSpPr>
          <p:spPr>
            <a:xfrm>
              <a:off x="633045" y="1899273"/>
              <a:ext cx="7968032"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Say’s Law is a good approximation in the long run.</a:t>
              </a:r>
            </a:p>
          </p:txBody>
        </p:sp>
      </p:grpSp>
    </p:spTree>
    <p:extLst>
      <p:ext uri="{BB962C8B-B14F-4D97-AF65-F5344CB8AC3E}">
        <p14:creationId xmlns:p14="http://schemas.microsoft.com/office/powerpoint/2010/main" val="2682057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2" name="Title 25">
            <a:extLst>
              <a:ext uri="{FF2B5EF4-FFF2-40B4-BE49-F238E27FC236}">
                <a16:creationId xmlns:a16="http://schemas.microsoft.com/office/drawing/2014/main" id="{FC688AE5-ADC9-469A-02E9-4969DABF1028}"/>
              </a:ext>
            </a:extLst>
          </p:cNvPr>
          <p:cNvSpPr txBox="1">
            <a:spLocks noGrp="1"/>
          </p:cNvSpPr>
          <p:nvPr>
            <p:ph type="title" idx="4294967295"/>
          </p:nvPr>
        </p:nvSpPr>
        <p:spPr>
          <a:xfrm>
            <a:off x="1524002" y="35934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chemeClr val="tx1"/>
                </a:solidFill>
                <a:effectLst/>
                <a:uLnTx/>
                <a:uFillTx/>
                <a:latin typeface="Century Gothic"/>
                <a:ea typeface="Century Gothic"/>
                <a:cs typeface="Century Gothic"/>
                <a:sym typeface="Century Gothic"/>
              </a:rPr>
              <a:t>Keynes’</a:t>
            </a:r>
            <a:r>
              <a:rPr kumimoji="0" lang="en-US" sz="3000" b="0" i="0" u="none" strike="noStrike" kern="1200" cap="none" spc="0" normalizeH="0" baseline="0" noProof="0" dirty="0">
                <a:ln>
                  <a:noFill/>
                </a:ln>
                <a:solidFill>
                  <a:srgbClr val="000000"/>
                </a:solidFill>
                <a:effectLst/>
                <a:uLnTx/>
                <a:uFillTx/>
                <a:latin typeface="Century Gothic"/>
                <a:ea typeface="Century Gothic"/>
                <a:cs typeface="Century Gothic"/>
                <a:sym typeface="Century Gothic"/>
              </a:rPr>
              <a:t> Law</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cxnSp>
        <p:nvCxnSpPr>
          <p:cNvPr id="3" name="Straight Connector 2">
            <a:extLst>
              <a:ext uri="{FF2B5EF4-FFF2-40B4-BE49-F238E27FC236}">
                <a16:creationId xmlns:a16="http://schemas.microsoft.com/office/drawing/2014/main" id="{93D37D7C-586C-537E-4C77-7641974AFA33}"/>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Based on the work of British economist John Maynard Keynes">
            <a:extLst>
              <a:ext uri="{FF2B5EF4-FFF2-40B4-BE49-F238E27FC236}">
                <a16:creationId xmlns:a16="http://schemas.microsoft.com/office/drawing/2014/main" id="{A0EEFF12-326D-4767-B4CB-485E9DC3804E}"/>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D3AF1FB-895D-48AF-9423-418956B299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9A1BE808-74D6-4328-93AC-00ECC089E45D}"/>
                </a:ext>
              </a:extLst>
            </p:cNvPr>
            <p:cNvSpPr txBox="1"/>
            <p:nvPr/>
          </p:nvSpPr>
          <p:spPr>
            <a:xfrm>
              <a:off x="633017" y="1940173"/>
              <a:ext cx="7968032"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Based on the work of British economist John Maynard Keynes</a:t>
              </a:r>
            </a:p>
          </p:txBody>
        </p:sp>
      </p:grpSp>
      <p:grpSp>
        <p:nvGrpSpPr>
          <p:cNvPr id="19" name="Group 18" descr="States that demand creates its own supply">
            <a:extLst>
              <a:ext uri="{FF2B5EF4-FFF2-40B4-BE49-F238E27FC236}">
                <a16:creationId xmlns:a16="http://schemas.microsoft.com/office/drawing/2014/main" id="{4EEF0C25-B08E-4B22-81B1-0817AB9EB7B0}"/>
              </a:ext>
            </a:extLst>
          </p:cNvPr>
          <p:cNvGrpSpPr/>
          <p:nvPr/>
        </p:nvGrpSpPr>
        <p:grpSpPr>
          <a:xfrm>
            <a:off x="2066922" y="245513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E3D9A634-45E4-447F-B87B-4F0BF7B08C0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AE1BB5C4-81FB-4196-8DE1-3E7F1F853E4C}"/>
                </a:ext>
              </a:extLst>
            </p:cNvPr>
            <p:cNvSpPr txBox="1"/>
            <p:nvPr/>
          </p:nvSpPr>
          <p:spPr>
            <a:xfrm>
              <a:off x="633017" y="1936167"/>
              <a:ext cx="7968032"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States that demand creates its own supply</a:t>
              </a:r>
            </a:p>
          </p:txBody>
        </p:sp>
      </p:grpSp>
      <p:grpSp>
        <p:nvGrpSpPr>
          <p:cNvPr id="22" name="Group 21" descr="During the Great Depression, unemployment surpassed 20%, and many factories closed even though the workers and machinery were still available.">
            <a:extLst>
              <a:ext uri="{FF2B5EF4-FFF2-40B4-BE49-F238E27FC236}">
                <a16:creationId xmlns:a16="http://schemas.microsoft.com/office/drawing/2014/main" id="{889ECAB8-4EC7-47D3-B450-269BB1641BE5}"/>
              </a:ext>
            </a:extLst>
          </p:cNvPr>
          <p:cNvGrpSpPr/>
          <p:nvPr/>
        </p:nvGrpSpPr>
        <p:grpSpPr>
          <a:xfrm>
            <a:off x="2066922" y="3346867"/>
            <a:ext cx="8058154" cy="1069222"/>
            <a:chOff x="542923" y="1736761"/>
            <a:chExt cx="8058154" cy="1069222"/>
          </a:xfrm>
          <a:solidFill>
            <a:srgbClr val="627981"/>
          </a:solidFill>
        </p:grpSpPr>
        <p:sp>
          <p:nvSpPr>
            <p:cNvPr id="23" name="Rectangle 22">
              <a:extLst>
                <a:ext uri="{FF2B5EF4-FFF2-40B4-BE49-F238E27FC236}">
                  <a16:creationId xmlns:a16="http://schemas.microsoft.com/office/drawing/2014/main" id="{8BB209BB-7C41-4BFA-A132-498533C650C2}"/>
                </a:ext>
              </a:extLst>
            </p:cNvPr>
            <p:cNvSpPr/>
            <p:nvPr/>
          </p:nvSpPr>
          <p:spPr>
            <a:xfrm>
              <a:off x="542923" y="1736761"/>
              <a:ext cx="8058154" cy="106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523AA65D-63A6-4D11-A064-2EEBF35BB71C}"/>
                </a:ext>
              </a:extLst>
            </p:cNvPr>
            <p:cNvSpPr txBox="1"/>
            <p:nvPr/>
          </p:nvSpPr>
          <p:spPr>
            <a:xfrm>
              <a:off x="633017" y="1781437"/>
              <a:ext cx="7968032"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During the Great Depression, unemployment surpassed 20%, and many factories closed even though the workers and machinery were still available.</a:t>
              </a:r>
            </a:p>
          </p:txBody>
        </p:sp>
      </p:grpSp>
      <p:grpSp>
        <p:nvGrpSpPr>
          <p:cNvPr id="18" name="Group 17" descr="Keynes argued that recessions result from lack of demand, disincentivizing firms’ production of goods and services.">
            <a:extLst>
              <a:ext uri="{FF2B5EF4-FFF2-40B4-BE49-F238E27FC236}">
                <a16:creationId xmlns:a16="http://schemas.microsoft.com/office/drawing/2014/main" id="{3AD7A69C-5232-4F58-9C71-A3093F7B44CD}"/>
              </a:ext>
            </a:extLst>
          </p:cNvPr>
          <p:cNvGrpSpPr/>
          <p:nvPr/>
        </p:nvGrpSpPr>
        <p:grpSpPr>
          <a:xfrm>
            <a:off x="2066894" y="4500885"/>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DAAABD0-34C1-4DEF-84A7-DDB40F8E7D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TextBox 25">
              <a:extLst>
                <a:ext uri="{FF2B5EF4-FFF2-40B4-BE49-F238E27FC236}">
                  <a16:creationId xmlns:a16="http://schemas.microsoft.com/office/drawing/2014/main" id="{6C19BF2C-5061-4FE9-9F1E-DF80F6D59885}"/>
                </a:ext>
              </a:extLst>
            </p:cNvPr>
            <p:cNvSpPr txBox="1"/>
            <p:nvPr/>
          </p:nvSpPr>
          <p:spPr>
            <a:xfrm>
              <a:off x="633045" y="1786285"/>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Keynes argued that recessions result from lack of demand, disincentivizing firms’ production of goods and services. </a:t>
              </a:r>
            </a:p>
          </p:txBody>
        </p:sp>
      </p:grpSp>
    </p:spTree>
    <p:extLst>
      <p:ext uri="{BB962C8B-B14F-4D97-AF65-F5344CB8AC3E}">
        <p14:creationId xmlns:p14="http://schemas.microsoft.com/office/powerpoint/2010/main" val="189128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2" name="Title 25">
            <a:extLst>
              <a:ext uri="{FF2B5EF4-FFF2-40B4-BE49-F238E27FC236}">
                <a16:creationId xmlns:a16="http://schemas.microsoft.com/office/drawing/2014/main" id="{72F68FF0-C18B-47CA-8B49-4809AFD19A01}"/>
              </a:ext>
            </a:extLst>
          </p:cNvPr>
          <p:cNvSpPr txBox="1">
            <a:spLocks noGrp="1"/>
          </p:cNvSpPr>
          <p:nvPr>
            <p:ph type="title" idx="4294967295"/>
          </p:nvPr>
        </p:nvSpPr>
        <p:spPr>
          <a:xfrm>
            <a:off x="1524002" y="35934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chemeClr val="tx1"/>
                </a:solidFill>
                <a:effectLst/>
                <a:uLnTx/>
                <a:uFillTx/>
                <a:latin typeface="Century Gothic"/>
                <a:ea typeface="Century Gothic"/>
                <a:cs typeface="Century Gothic"/>
                <a:sym typeface="Century Gothic"/>
              </a:rPr>
              <a:t>Keynes’</a:t>
            </a:r>
            <a:r>
              <a:rPr kumimoji="0" lang="en-US" sz="3000" b="0" i="0" u="none" strike="noStrike" kern="1200" cap="none" spc="0" normalizeH="0" baseline="0" noProof="0" dirty="0">
                <a:ln>
                  <a:noFill/>
                </a:ln>
                <a:solidFill>
                  <a:srgbClr val="000000"/>
                </a:solidFill>
                <a:effectLst/>
                <a:uLnTx/>
                <a:uFillTx/>
                <a:latin typeface="Century Gothic"/>
                <a:ea typeface="Century Gothic"/>
                <a:cs typeface="Century Gothic"/>
                <a:sym typeface="Century Gothic"/>
              </a:rPr>
              <a:t> Law Drawbacks</a:t>
            </a:r>
            <a:endParaRPr kumimoji="0" lang="en-US" sz="3200" b="0" i="0" u="none" strike="noStrike" kern="1200" cap="none" spc="0" normalizeH="0" baseline="0" noProof="0" dirty="0">
              <a:ln>
                <a:noFill/>
              </a:ln>
              <a:solidFill>
                <a:schemeClr val="tx1"/>
              </a:solidFill>
              <a:effectLst/>
              <a:uLnTx/>
              <a:uFillTx/>
              <a:latin typeface="+mj-lt"/>
              <a:ea typeface="+mj-ea"/>
              <a:cs typeface="+mj-cs"/>
            </a:endParaRPr>
          </a:p>
        </p:txBody>
      </p:sp>
      <p:cxnSp>
        <p:nvCxnSpPr>
          <p:cNvPr id="3" name="Straight Connector 2">
            <a:extLst>
              <a:ext uri="{FF2B5EF4-FFF2-40B4-BE49-F238E27FC236}">
                <a16:creationId xmlns:a16="http://schemas.microsoft.com/office/drawing/2014/main" id="{F8896EBB-7E14-9909-E984-F3E73A9A0FA8}"/>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If demand was the only factor for economic growth, the government could easily control the size of the economy.">
            <a:extLst>
              <a:ext uri="{FF2B5EF4-FFF2-40B4-BE49-F238E27FC236}">
                <a16:creationId xmlns:a16="http://schemas.microsoft.com/office/drawing/2014/main" id="{A0EEFF12-326D-4767-B4CB-485E9DC3804E}"/>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D3AF1FB-895D-48AF-9423-418956B299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9A1BE808-74D6-4328-93AC-00ECC089E45D}"/>
                </a:ext>
              </a:extLst>
            </p:cNvPr>
            <p:cNvSpPr txBox="1"/>
            <p:nvPr/>
          </p:nvSpPr>
          <p:spPr>
            <a:xfrm>
              <a:off x="633017" y="1782987"/>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demand was the only factor for economic growth, the government could easily control the size of the economy.</a:t>
              </a:r>
            </a:p>
          </p:txBody>
        </p:sp>
      </p:grpSp>
      <p:grpSp>
        <p:nvGrpSpPr>
          <p:cNvPr id="19" name="Group 18" descr="Economies face limits on what they can produce based on the factors of production.">
            <a:extLst>
              <a:ext uri="{FF2B5EF4-FFF2-40B4-BE49-F238E27FC236}">
                <a16:creationId xmlns:a16="http://schemas.microsoft.com/office/drawing/2014/main" id="{4EEF0C25-B08E-4B22-81B1-0817AB9EB7B0}"/>
              </a:ext>
            </a:extLst>
          </p:cNvPr>
          <p:cNvGrpSpPr/>
          <p:nvPr/>
        </p:nvGrpSpPr>
        <p:grpSpPr>
          <a:xfrm>
            <a:off x="2066922" y="245513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E3D9A634-45E4-447F-B87B-4F0BF7B08C0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AE1BB5C4-81FB-4196-8DE1-3E7F1F853E4C}"/>
                </a:ext>
              </a:extLst>
            </p:cNvPr>
            <p:cNvSpPr txBox="1"/>
            <p:nvPr/>
          </p:nvSpPr>
          <p:spPr>
            <a:xfrm>
              <a:off x="633017" y="1786286"/>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Economies face limits on what they can produce based on the factors of production.</a:t>
              </a:r>
            </a:p>
          </p:txBody>
        </p:sp>
      </p:grpSp>
      <p:grpSp>
        <p:nvGrpSpPr>
          <p:cNvPr id="22" name="Group 21" descr="Limits on what an economy can supply do not disappear because of an increase in demand.">
            <a:extLst>
              <a:ext uri="{FF2B5EF4-FFF2-40B4-BE49-F238E27FC236}">
                <a16:creationId xmlns:a16="http://schemas.microsoft.com/office/drawing/2014/main" id="{889ECAB8-4EC7-47D3-B450-269BB1641BE5}"/>
              </a:ext>
            </a:extLst>
          </p:cNvPr>
          <p:cNvGrpSpPr/>
          <p:nvPr/>
        </p:nvGrpSpPr>
        <p:grpSpPr>
          <a:xfrm>
            <a:off x="2066922" y="3346867"/>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8BB209BB-7C41-4BFA-A132-498533C650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523AA65D-63A6-4D11-A064-2EEBF35BB71C}"/>
                </a:ext>
              </a:extLst>
            </p:cNvPr>
            <p:cNvSpPr txBox="1"/>
            <p:nvPr/>
          </p:nvSpPr>
          <p:spPr>
            <a:xfrm>
              <a:off x="633017" y="1781437"/>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
                  <a:prstClr val="white"/>
                </a:buClr>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Limits on what an economy can supply do not disappear because of an increase in demand.</a:t>
              </a:r>
            </a:p>
          </p:txBody>
        </p:sp>
      </p:grpSp>
    </p:spTree>
    <p:extLst>
      <p:ext uri="{BB962C8B-B14F-4D97-AF65-F5344CB8AC3E}">
        <p14:creationId xmlns:p14="http://schemas.microsoft.com/office/powerpoint/2010/main" val="1156135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3" name="Title 25">
            <a:extLst>
              <a:ext uri="{FF2B5EF4-FFF2-40B4-BE49-F238E27FC236}">
                <a16:creationId xmlns:a16="http://schemas.microsoft.com/office/drawing/2014/main" id="{754D4B5D-20F7-4815-CDFA-FA0785BDAE79}"/>
              </a:ext>
            </a:extLst>
          </p:cNvPr>
          <p:cNvSpPr txBox="1">
            <a:spLocks noGrp="1"/>
          </p:cNvSpPr>
          <p:nvPr>
            <p:ph type="title" idx="4294967295"/>
          </p:nvPr>
        </p:nvSpPr>
        <p:spPr>
          <a:xfrm>
            <a:off x="1524002" y="35934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chemeClr val="tx1"/>
                </a:solidFill>
                <a:effectLst/>
                <a:uLnTx/>
                <a:uFillTx/>
                <a:latin typeface="Century Gothic"/>
                <a:ea typeface="+mj-ea"/>
                <a:cs typeface="+mj-cs"/>
                <a:sym typeface="Century Gothic"/>
              </a:rPr>
              <a:t>On Your Own</a:t>
            </a:r>
            <a:r>
              <a:rPr kumimoji="0" lang="en-US" sz="3000" b="0" i="0" u="none" strike="noStrike" kern="1200" cap="none" spc="0" normalizeH="0" baseline="-25000" noProof="0" dirty="0">
                <a:ln>
                  <a:noFill/>
                </a:ln>
                <a:solidFill>
                  <a:schemeClr val="tx1"/>
                </a:solidFill>
                <a:effectLst/>
                <a:uLnTx/>
                <a:uFillTx/>
                <a:latin typeface="Century Gothic"/>
                <a:ea typeface="+mj-ea"/>
                <a:cs typeface="+mj-cs"/>
                <a:sym typeface="Century Gothic"/>
              </a:rPr>
              <a:t>1</a:t>
            </a:r>
            <a:endParaRPr kumimoji="0" lang="en-US" sz="3200" b="0" i="0" u="none" strike="noStrike" kern="1200" cap="none" spc="0" normalizeH="0" baseline="-25000" noProof="0" dirty="0">
              <a:ln>
                <a:noFill/>
              </a:ln>
              <a:solidFill>
                <a:schemeClr val="tx1"/>
              </a:solidFill>
              <a:effectLst/>
              <a:uLnTx/>
              <a:uFillTx/>
              <a:latin typeface="+mj-lt"/>
              <a:ea typeface="+mj-ea"/>
              <a:cs typeface="+mj-cs"/>
            </a:endParaRPr>
          </a:p>
        </p:txBody>
      </p:sp>
      <p:cxnSp>
        <p:nvCxnSpPr>
          <p:cNvPr id="4" name="Straight Connector 3">
            <a:extLst>
              <a:ext uri="{FF2B5EF4-FFF2-40B4-BE49-F238E27FC236}">
                <a16:creationId xmlns:a16="http://schemas.microsoft.com/office/drawing/2014/main" id="{FD27D3B4-8F36-8025-5A69-58F495062830}"/>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D5669966-B0FB-46A0-8537-418FAAA11439}"/>
              </a:ext>
            </a:extLst>
          </p:cNvPr>
          <p:cNvSpPr/>
          <p:nvPr/>
        </p:nvSpPr>
        <p:spPr>
          <a:xfrm>
            <a:off x="1881188" y="1457696"/>
            <a:ext cx="8429626" cy="3934109"/>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Determine whether each of the following statements is true or false.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focus of Say’s law is the long run.</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3" indent="-342900" algn="ctr"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True</a:t>
            </a:r>
          </a:p>
          <a:p>
            <a:pPr marL="342900" marR="0" lvl="2" indent="-342900" algn="ctr"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False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focus of Keynes’ law is the long run.</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1" indent="-342900" algn="ctr"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True</a:t>
            </a:r>
          </a:p>
          <a:p>
            <a:pPr marL="342900" marR="0" lvl="0" indent="-342900" algn="ctr"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False</a:t>
            </a:r>
          </a:p>
        </p:txBody>
      </p:sp>
    </p:spTree>
    <p:extLst>
      <p:ext uri="{BB962C8B-B14F-4D97-AF65-F5344CB8AC3E}">
        <p14:creationId xmlns:p14="http://schemas.microsoft.com/office/powerpoint/2010/main" val="2973741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4" name="Title 25">
            <a:extLst>
              <a:ext uri="{FF2B5EF4-FFF2-40B4-BE49-F238E27FC236}">
                <a16:creationId xmlns:a16="http://schemas.microsoft.com/office/drawing/2014/main" id="{72EA2E24-8CDC-00B7-63FC-9B86087B6F38}"/>
              </a:ext>
            </a:extLst>
          </p:cNvPr>
          <p:cNvSpPr txBox="1">
            <a:spLocks noGrp="1"/>
          </p:cNvSpPr>
          <p:nvPr>
            <p:ph type="title" idx="4294967295"/>
          </p:nvPr>
        </p:nvSpPr>
        <p:spPr>
          <a:xfrm>
            <a:off x="1524002" y="35934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
                <a:srgbClr val="000000"/>
              </a:buClr>
              <a:buSzPts val="3000"/>
              <a:buFontTx/>
              <a:buNone/>
              <a:tabLst/>
              <a:defRPr/>
            </a:pPr>
            <a:r>
              <a:rPr kumimoji="0" lang="en-US" sz="3000" b="0" i="0" u="none" strike="noStrike" kern="1200" cap="none" spc="0" normalizeH="0" baseline="0" noProof="0" dirty="0">
                <a:ln>
                  <a:noFill/>
                </a:ln>
                <a:solidFill>
                  <a:schemeClr val="tx1"/>
                </a:solidFill>
                <a:effectLst/>
                <a:uLnTx/>
                <a:uFillTx/>
                <a:latin typeface="Century Gothic"/>
                <a:ea typeface="+mj-ea"/>
                <a:cs typeface="+mj-cs"/>
                <a:sym typeface="Century Gothic"/>
              </a:rPr>
              <a:t>On Your Own</a:t>
            </a:r>
            <a:r>
              <a:rPr kumimoji="0" lang="en-US" sz="3000" b="0" i="0" u="none" strike="noStrike" kern="1200" cap="none" spc="0" normalizeH="0" baseline="-25000" noProof="0" dirty="0">
                <a:ln>
                  <a:noFill/>
                </a:ln>
                <a:solidFill>
                  <a:schemeClr val="tx1"/>
                </a:solidFill>
                <a:effectLst/>
                <a:uLnTx/>
                <a:uFillTx/>
                <a:latin typeface="Century Gothic"/>
                <a:ea typeface="+mj-ea"/>
                <a:cs typeface="+mj-cs"/>
                <a:sym typeface="Century Gothic"/>
              </a:rPr>
              <a:t>2</a:t>
            </a:r>
            <a:endParaRPr kumimoji="0" lang="en-US" sz="3200" b="0" i="0" u="none" strike="noStrike" kern="1200" cap="none" spc="0" normalizeH="0" baseline="-25000" noProof="0" dirty="0">
              <a:ln>
                <a:noFill/>
              </a:ln>
              <a:solidFill>
                <a:schemeClr val="tx1"/>
              </a:solidFill>
              <a:effectLst/>
              <a:uLnTx/>
              <a:uFillTx/>
              <a:latin typeface="+mj-lt"/>
              <a:ea typeface="+mj-ea"/>
              <a:cs typeface="+mj-cs"/>
            </a:endParaRPr>
          </a:p>
        </p:txBody>
      </p:sp>
      <p:cxnSp>
        <p:nvCxnSpPr>
          <p:cNvPr id="5" name="Straight Connector 4">
            <a:extLst>
              <a:ext uri="{FF2B5EF4-FFF2-40B4-BE49-F238E27FC236}">
                <a16:creationId xmlns:a16="http://schemas.microsoft.com/office/drawing/2014/main" id="{4C5FE9F8-7DB0-EFD2-FAA9-B8AE15BBE6C4}"/>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Picture 6" descr="Determine whether each of the following statements is true or false. The focus of Say’s law is the long run. This statement is true. The focus of Keynes’ law is the long run. This statement is false.">
            <a:extLst>
              <a:ext uri="{FF2B5EF4-FFF2-40B4-BE49-F238E27FC236}">
                <a16:creationId xmlns:a16="http://schemas.microsoft.com/office/drawing/2014/main" id="{3F9EC4B9-4C41-C31B-7ED2-8EE0255EF01E}"/>
              </a:ext>
            </a:extLst>
          </p:cNvPr>
          <p:cNvPicPr>
            <a:picLocks noChangeAspect="1"/>
          </p:cNvPicPr>
          <p:nvPr/>
        </p:nvPicPr>
        <p:blipFill>
          <a:blip r:embed="rId3"/>
          <a:stretch>
            <a:fillRect/>
          </a:stretch>
        </p:blipFill>
        <p:spPr>
          <a:xfrm>
            <a:off x="1881187" y="1461789"/>
            <a:ext cx="8429624" cy="3954515"/>
          </a:xfrm>
          <a:prstGeom prst="rect">
            <a:avLst/>
          </a:prstGeom>
        </p:spPr>
      </p:pic>
    </p:spTree>
    <p:extLst>
      <p:ext uri="{BB962C8B-B14F-4D97-AF65-F5344CB8AC3E}">
        <p14:creationId xmlns:p14="http://schemas.microsoft.com/office/powerpoint/2010/main" val="714495662"/>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936C0B3-9160-4104-ACDA-1FDA50697FB7}">
  <ds:schemaRefs>
    <ds:schemaRef ds:uri="http://schemas.microsoft.com/sharepoint/v3/contenttype/forms"/>
  </ds:schemaRefs>
</ds:datastoreItem>
</file>

<file path=customXml/itemProps2.xml><?xml version="1.0" encoding="utf-8"?>
<ds:datastoreItem xmlns:ds="http://schemas.openxmlformats.org/officeDocument/2006/customXml" ds:itemID="{31F7732C-855A-400D-BD43-220D445DD7E2}">
  <ds:schemaRefs>
    <ds:schemaRef ds:uri="http://purl.org/dc/dcmitype/"/>
    <ds:schemaRef ds:uri="http://schemas.microsoft.com/office/infopath/2007/PartnerControls"/>
    <ds:schemaRef ds:uri="http://www.w3.org/XML/1998/namespace"/>
    <ds:schemaRef ds:uri="http://purl.org/dc/terms/"/>
    <ds:schemaRef ds:uri="fdab59f7-c3a7-48e5-acd8-618ce834776e"/>
    <ds:schemaRef ds:uri="06d9c582-05c2-476b-83d2-72ab8b1380b2"/>
    <ds:schemaRef ds:uri="http://schemas.microsoft.com/office/2006/documentManagement/types"/>
    <ds:schemaRef ds:uri="http://purl.org/dc/elements/1.1/"/>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1EFDA8C4-1719-496E-9DD6-E91D985660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3014</TotalTime>
  <Words>1571</Words>
  <Application>Microsoft Office PowerPoint</Application>
  <PresentationFormat>Widescreen</PresentationFormat>
  <Paragraphs>160</Paragraphs>
  <Slides>17</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Wingdings</vt:lpstr>
      <vt:lpstr>Calibri Light</vt:lpstr>
      <vt:lpstr>Century Gothic</vt:lpstr>
      <vt:lpstr>1_Office Theme</vt:lpstr>
      <vt:lpstr>Keynes' Law and Say's Law in the AD/AS Model</vt:lpstr>
      <vt:lpstr>Introduction</vt:lpstr>
      <vt:lpstr>Macroeconomic Schools of Thought</vt:lpstr>
      <vt:lpstr>Say’s Law</vt:lpstr>
      <vt:lpstr>Say’s Law Drawbacks</vt:lpstr>
      <vt:lpstr>Keynes’ Law</vt:lpstr>
      <vt:lpstr>Keynes’ Law Drawbacks</vt:lpstr>
      <vt:lpstr>On Your Own1</vt:lpstr>
      <vt:lpstr>On Your Own2</vt:lpstr>
      <vt:lpstr>Zones in AD/AS Model</vt:lpstr>
      <vt:lpstr>Keynesian Zone</vt:lpstr>
      <vt:lpstr>Intermediate Zone</vt:lpstr>
      <vt:lpstr>Neoclassical Zone</vt:lpstr>
      <vt:lpstr>On Your Own3</vt:lpstr>
      <vt:lpstr>On Your Own4</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57</cp:revision>
  <dcterms:modified xsi:type="dcterms:W3CDTF">2026-02-02T18:03:08Z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