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4"/>
  </p:sldMasterIdLst>
  <p:notesMasterIdLst>
    <p:notesMasterId r:id="rId14"/>
  </p:notesMasterIdLst>
  <p:sldIdLst>
    <p:sldId id="416" r:id="rId5"/>
    <p:sldId id="417" r:id="rId6"/>
    <p:sldId id="418" r:id="rId7"/>
    <p:sldId id="399" r:id="rId8"/>
    <p:sldId id="400" r:id="rId9"/>
    <p:sldId id="419" r:id="rId10"/>
    <p:sldId id="420" r:id="rId11"/>
    <p:sldId id="401" r:id="rId12"/>
    <p:sldId id="340" r:id="rId13"/>
  </p:sldIdLst>
  <p:sldSz cx="12192000" cy="6858000"/>
  <p:notesSz cx="6858000" cy="9144000"/>
  <p:embeddedFontLst>
    <p:embeddedFont>
      <p:font typeface="Century Gothic" panose="020B050202020202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6"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1C0CA9-8E73-4735-B157-C51C29D1F9F0}" v="5" dt="2026-02-02T18:01:58.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013" autoAdjust="0"/>
  </p:normalViewPr>
  <p:slideViewPr>
    <p:cSldViewPr snapToGrid="0">
      <p:cViewPr varScale="1">
        <p:scale>
          <a:sx n="68" d="100"/>
          <a:sy n="68" d="100"/>
        </p:scale>
        <p:origin x="11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4.fntdata"/><Relationship Id="rId3" Type="http://schemas.openxmlformats.org/officeDocument/2006/relationships/customXml" Target="../customXml/item3.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3.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6.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delMainMaster">
      <pc:chgData name="Caitlin Coleman" userId="96f87ca1-0e64-4ae8-8d77-98757b85df0b" providerId="ADAL" clId="{DDA6BCD5-DC0D-434C-93A0-51E2BCD25B34}" dt="2026-01-23T17:19:33.191" v="5" actId="6549"/>
      <pc:docMkLst>
        <pc:docMk/>
      </pc:docMkLst>
      <pc:sldChg chg="add">
        <pc:chgData name="Caitlin Coleman" userId="96f87ca1-0e64-4ae8-8d77-98757b85df0b" providerId="ADAL" clId="{DDA6BCD5-DC0D-434C-93A0-51E2BCD25B34}" dt="2026-01-23T17:19:10.782" v="1"/>
        <pc:sldMkLst>
          <pc:docMk/>
          <pc:sldMk cId="1693029773" sldId="340"/>
        </pc:sldMkLst>
      </pc:sldChg>
      <pc:sldChg chg="add">
        <pc:chgData name="Caitlin Coleman" userId="96f87ca1-0e64-4ae8-8d77-98757b85df0b" providerId="ADAL" clId="{DDA6BCD5-DC0D-434C-93A0-51E2BCD25B34}" dt="2026-01-23T17:19:00.973" v="0"/>
        <pc:sldMkLst>
          <pc:docMk/>
          <pc:sldMk cId="1134080753" sldId="399"/>
        </pc:sldMkLst>
      </pc:sldChg>
      <pc:sldChg chg="add">
        <pc:chgData name="Caitlin Coleman" userId="96f87ca1-0e64-4ae8-8d77-98757b85df0b" providerId="ADAL" clId="{DDA6BCD5-DC0D-434C-93A0-51E2BCD25B34}" dt="2026-01-23T17:19:00.973" v="0"/>
        <pc:sldMkLst>
          <pc:docMk/>
          <pc:sldMk cId="389766686" sldId="400"/>
        </pc:sldMkLst>
      </pc:sldChg>
      <pc:sldChg chg="modSp add mod">
        <pc:chgData name="Caitlin Coleman" userId="96f87ca1-0e64-4ae8-8d77-98757b85df0b" providerId="ADAL" clId="{DDA6BCD5-DC0D-434C-93A0-51E2BCD25B34}" dt="2026-01-23T17:19:33.191" v="5" actId="6549"/>
        <pc:sldMkLst>
          <pc:docMk/>
          <pc:sldMk cId="1990895877" sldId="401"/>
        </pc:sldMkLst>
        <pc:spChg chg="mod">
          <ac:chgData name="Caitlin Coleman" userId="96f87ca1-0e64-4ae8-8d77-98757b85df0b" providerId="ADAL" clId="{DDA6BCD5-DC0D-434C-93A0-51E2BCD25B34}" dt="2026-01-23T17:19:33.191" v="5" actId="6549"/>
          <ac:spMkLst>
            <pc:docMk/>
            <pc:sldMk cId="1990895877" sldId="401"/>
            <ac:spMk id="26" creationId="{00000000-0000-0000-0000-000000000000}"/>
          </ac:spMkLst>
        </pc:spChg>
      </pc:sldChg>
      <pc:sldChg chg="add">
        <pc:chgData name="Caitlin Coleman" userId="96f87ca1-0e64-4ae8-8d77-98757b85df0b" providerId="ADAL" clId="{DDA6BCD5-DC0D-434C-93A0-51E2BCD25B34}" dt="2026-01-23T17:19:00.973" v="0"/>
        <pc:sldMkLst>
          <pc:docMk/>
          <pc:sldMk cId="910015535" sldId="416"/>
        </pc:sldMkLst>
      </pc:sldChg>
      <pc:sldChg chg="modSp add mod">
        <pc:chgData name="Caitlin Coleman" userId="96f87ca1-0e64-4ae8-8d77-98757b85df0b" providerId="ADAL" clId="{DDA6BCD5-DC0D-434C-93A0-51E2BCD25B34}" dt="2026-01-23T17:19:20.228" v="3" actId="20577"/>
        <pc:sldMkLst>
          <pc:docMk/>
          <pc:sldMk cId="0" sldId="417"/>
        </pc:sldMkLst>
        <pc:spChg chg="mod">
          <ac:chgData name="Caitlin Coleman" userId="96f87ca1-0e64-4ae8-8d77-98757b85df0b" providerId="ADAL" clId="{DDA6BCD5-DC0D-434C-93A0-51E2BCD25B34}" dt="2026-01-23T17:19:20.228" v="3" actId="20577"/>
          <ac:spMkLst>
            <pc:docMk/>
            <pc:sldMk cId="0" sldId="417"/>
            <ac:spMk id="2" creationId="{D8BC8BDA-8AF6-100A-4C09-6656A3F79014}"/>
          </ac:spMkLst>
        </pc:spChg>
      </pc:sldChg>
      <pc:sldChg chg="modSp add mod">
        <pc:chgData name="Caitlin Coleman" userId="96f87ca1-0e64-4ae8-8d77-98757b85df0b" providerId="ADAL" clId="{DDA6BCD5-DC0D-434C-93A0-51E2BCD25B34}" dt="2026-01-23T17:19:24.112" v="4" actId="20577"/>
        <pc:sldMkLst>
          <pc:docMk/>
          <pc:sldMk cId="0" sldId="418"/>
        </pc:sldMkLst>
        <pc:spChg chg="mod">
          <ac:chgData name="Caitlin Coleman" userId="96f87ca1-0e64-4ae8-8d77-98757b85df0b" providerId="ADAL" clId="{DDA6BCD5-DC0D-434C-93A0-51E2BCD25B34}" dt="2026-01-23T17:19:24.112" v="4" actId="20577"/>
          <ac:spMkLst>
            <pc:docMk/>
            <pc:sldMk cId="0" sldId="418"/>
            <ac:spMk id="2" creationId="{CE1AB52D-A9B1-BEB5-4339-25A40C0A0EE8}"/>
          </ac:spMkLst>
        </pc:spChg>
      </pc:sldChg>
      <pc:sldChg chg="add">
        <pc:chgData name="Caitlin Coleman" userId="96f87ca1-0e64-4ae8-8d77-98757b85df0b" providerId="ADAL" clId="{DDA6BCD5-DC0D-434C-93A0-51E2BCD25B34}" dt="2026-01-23T17:19:00.973" v="0"/>
        <pc:sldMkLst>
          <pc:docMk/>
          <pc:sldMk cId="4105569234" sldId="419"/>
        </pc:sldMkLst>
      </pc:sldChg>
      <pc:sldChg chg="add">
        <pc:chgData name="Caitlin Coleman" userId="96f87ca1-0e64-4ae8-8d77-98757b85df0b" providerId="ADAL" clId="{DDA6BCD5-DC0D-434C-93A0-51E2BCD25B34}" dt="2026-01-23T17:19:00.973" v="0"/>
        <pc:sldMkLst>
          <pc:docMk/>
          <pc:sldMk cId="3364693731" sldId="42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02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aggregate demand/aggregate supply (AD/AS) model can convey multiple interlocking relationships among three macroeconomic goals: growth, low unemployment, and low inflation. Moreover, the AD/AS framework is flexible enough to accommodate both the Keynes' law approach, which focuses on aggregate demand and the short run, and the Say's law approach, which focuses on aggregate supply and the long run. In the context of the AD/AS model, the three macroeconomic goals arise in ways that are sometimes indirect or incomplete. In this lesson, we will consider how the AD/AS model illustrates the goals of economic growth, low unemployment, and low inflation.</a:t>
            </a: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Long-run economic growth is represented by a rightward shift in the aggregate supply curve. Long-run aggregate supply, or potential GDP, shifts over time as well. The factors that determine speed of economic growth do not directly appear in the diagram.</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Short-run variations in unemployment (cyclical unemployment) are caused by the business cycle as the economy expands and contracts. Over the long run, in the United States, the unemployment rate typically hovers around 5% when the economy in healthy. In many of the national economies across Europe, the unemployment rate in recent decades has only dropped to about 10%, even in good economic years. We call this baseline level of unemployment that occurs year in and year out the natural rate of unemployment.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4487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Recession occurs when the equilibrium level of real GDP is well below potential GDP (LRAS). During recessions, cyclical unemployment is higher, while natural unemployment remains unchanged in the long run. The AD curve shifts rightward as the economy recovers.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0400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Higher inflation rates have typically occurred either during or just after economic booms. During the 20th century, the biggest spurts of inflation in the U.S. economy followed the wartime booms of WWI and WWII. Rates of inflation generally decline during recessions. As an extreme example, inflation actually became negative—a situation called "deflation"—during the Great Depression.</a:t>
            </a:r>
          </a:p>
          <a:p>
            <a:pPr marL="0" lvl="0" indent="0" algn="l" rtl="0">
              <a:spcBef>
                <a:spcPts val="0"/>
              </a:spcBef>
              <a:spcAft>
                <a:spcPts val="0"/>
              </a:spcAft>
              <a:buNone/>
            </a:pPr>
            <a:r>
              <a:rPr lang="en-US" dirty="0"/>
              <a:t>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1072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When a shift in AD happens in the area of the SRAS curve that is near potential GDP, it will lead to a higher price level and pressure for a higher price level and inflation. A shift in AS will lead to a lower real GDP and pressure for a higher price level and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1195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964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0165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013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64497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87307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09129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63958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57304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05169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551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38183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72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67384210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32ACB-458E-F4CE-BAFC-79BCAACD062C}"/>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EE84791C-0229-450A-DD4E-2C1DED06FAE1}"/>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0547094F-8E70-DCB7-160A-366F6BF074EF}"/>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BAB21F8D-A246-BE7C-20B9-975E4876A85D}"/>
              </a:ext>
            </a:extLst>
          </p:cNvPr>
          <p:cNvSpPr txBox="1">
            <a:spLocks noGrp="1"/>
          </p:cNvSpPr>
          <p:nvPr>
            <p:ph type="title" idx="4294967295"/>
          </p:nvPr>
        </p:nvSpPr>
        <p:spPr>
          <a:xfrm>
            <a:off x="211015" y="2202621"/>
            <a:ext cx="11696281"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srgbClr val="000000"/>
              </a:buClr>
              <a:buSzPts val="6000"/>
            </a:pPr>
            <a:r>
              <a:rPr lang="en-US" sz="5400" dirty="0">
                <a:solidFill>
                  <a:srgbClr val="000000"/>
                </a:solidFill>
                <a:latin typeface="Century Gothic"/>
                <a:ea typeface="Century Gothic"/>
                <a:cs typeface="Century Gothic"/>
                <a:sym typeface="Century Gothic"/>
              </a:rPr>
              <a:t>How the AD/AS Model Incorporates Growth, Unemployment, and Inflation</a:t>
            </a:r>
            <a:endParaRPr lang="en-US" sz="5400" dirty="0"/>
          </a:p>
        </p:txBody>
      </p:sp>
      <p:cxnSp>
        <p:nvCxnSpPr>
          <p:cNvPr id="14" name="Straight Connector 13">
            <a:extLst>
              <a:ext uri="{FF2B5EF4-FFF2-40B4-BE49-F238E27FC236}">
                <a16:creationId xmlns:a16="http://schemas.microsoft.com/office/drawing/2014/main" id="{DDBD8441-D24C-DE96-E0A8-B8F6861AEEEA}"/>
              </a:ext>
              <a:ext uri="{C183D7F6-B498-43B3-948B-1728B52AA6E4}">
                <adec:decorative xmlns:adec="http://schemas.microsoft.com/office/drawing/2017/decorative" val="1"/>
              </a:ext>
            </a:extLst>
          </p:cNvPr>
          <p:cNvCxnSpPr/>
          <p:nvPr/>
        </p:nvCxnSpPr>
        <p:spPr>
          <a:xfrm>
            <a:off x="3071447" y="49724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F8E4EC8-9083-3B88-94D6-5E83B7A73B25}"/>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91001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D8BC8BDA-8AF6-100A-4C09-6656A3F7901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A514062C-3A9E-E3CD-E42D-A385053C4535}"/>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AD/AS model conveys the interlocking relationships among three macroeconomic goals: growth, low unemployment, and low inflation.">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AD/AS model conveys the interlocking relationships among three macroeconomic goals: growth, low unemployment, and low inflation.</a:t>
              </a:r>
            </a:p>
          </p:txBody>
        </p:sp>
      </p:grpSp>
      <p:grpSp>
        <p:nvGrpSpPr>
          <p:cNvPr id="10" name="Group 9" descr="The AD/AS framework is flexible enough to accommodate both the Keynes' law approach and the Say’s law approach.">
            <a:extLst>
              <a:ext uri="{FF2B5EF4-FFF2-40B4-BE49-F238E27FC236}">
                <a16:creationId xmlns:a16="http://schemas.microsoft.com/office/drawing/2014/main" id="{2786C733-EE9B-4092-AB49-48259D7D4E3F}"/>
              </a:ext>
            </a:extLst>
          </p:cNvPr>
          <p:cNvGrpSpPr/>
          <p:nvPr/>
        </p:nvGrpSpPr>
        <p:grpSpPr>
          <a:xfrm>
            <a:off x="2066922" y="2483613"/>
            <a:ext cx="8058154" cy="806935"/>
            <a:chOff x="542923" y="1736760"/>
            <a:chExt cx="8058154" cy="1322278"/>
          </a:xfrm>
          <a:solidFill>
            <a:srgbClr val="627981"/>
          </a:solidFill>
        </p:grpSpPr>
        <p:sp>
          <p:nvSpPr>
            <p:cNvPr id="11" name="Rectangle 10">
              <a:extLst>
                <a:ext uri="{FF2B5EF4-FFF2-40B4-BE49-F238E27FC236}">
                  <a16:creationId xmlns:a16="http://schemas.microsoft.com/office/drawing/2014/main" id="{C75F9D97-2C5E-4CB0-9344-BFA6D57E1807}"/>
                </a:ext>
              </a:extLst>
            </p:cNvPr>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21901F9-A545-442C-85BB-7E46C4E19FB8}"/>
                </a:ext>
              </a:extLst>
            </p:cNvPr>
            <p:cNvSpPr txBox="1"/>
            <p:nvPr/>
          </p:nvSpPr>
          <p:spPr>
            <a:xfrm>
              <a:off x="633045" y="1759532"/>
              <a:ext cx="7807571" cy="115997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AD/AS framework is flexible enough to accommodate both the Keynes' law approach and the Say's law approach.</a:t>
              </a:r>
            </a:p>
          </p:txBody>
        </p:sp>
      </p:grpSp>
      <p:grpSp>
        <p:nvGrpSpPr>
          <p:cNvPr id="13" name="Group 12" descr="In the context of the AD/AS model, the three macroeconomic goals arise in ways that are sometimes indirect or incomplete.">
            <a:extLst>
              <a:ext uri="{FF2B5EF4-FFF2-40B4-BE49-F238E27FC236}">
                <a16:creationId xmlns:a16="http://schemas.microsoft.com/office/drawing/2014/main" id="{05FD3F36-8833-43C7-9227-EEC039AD4972}"/>
              </a:ext>
            </a:extLst>
          </p:cNvPr>
          <p:cNvGrpSpPr/>
          <p:nvPr/>
        </p:nvGrpSpPr>
        <p:grpSpPr>
          <a:xfrm>
            <a:off x="2066923" y="3385130"/>
            <a:ext cx="8058154" cy="806934"/>
            <a:chOff x="542923" y="1736761"/>
            <a:chExt cx="8058154" cy="1054216"/>
          </a:xfrm>
          <a:solidFill>
            <a:srgbClr val="627981"/>
          </a:solidFill>
        </p:grpSpPr>
        <p:sp>
          <p:nvSpPr>
            <p:cNvPr id="14" name="Rectangle 13">
              <a:extLst>
                <a:ext uri="{FF2B5EF4-FFF2-40B4-BE49-F238E27FC236}">
                  <a16:creationId xmlns:a16="http://schemas.microsoft.com/office/drawing/2014/main" id="{5D5F09EE-BE17-4AE0-AA97-FE1C43A19500}"/>
                </a:ext>
              </a:extLst>
            </p:cNvPr>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AD8F794F-D4DA-4AA4-8E33-4B3F75101ADC}"/>
                </a:ext>
              </a:extLst>
            </p:cNvPr>
            <p:cNvSpPr txBox="1"/>
            <p:nvPr/>
          </p:nvSpPr>
          <p:spPr>
            <a:xfrm>
              <a:off x="633044" y="1756038"/>
              <a:ext cx="7807571" cy="92481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context of the AD/AS model, the three macroeconomic goals arise in ways that are sometimes indirect or incomplete.</a:t>
              </a:r>
            </a:p>
          </p:txBody>
        </p:sp>
      </p:grpSp>
      <p:grpSp>
        <p:nvGrpSpPr>
          <p:cNvPr id="16" name="Group 15" descr="In this lesson, we will consider how the AD/AS model illustrates the goals of economic growth, low unemployment, and low inflation.">
            <a:extLst>
              <a:ext uri="{FF2B5EF4-FFF2-40B4-BE49-F238E27FC236}">
                <a16:creationId xmlns:a16="http://schemas.microsoft.com/office/drawing/2014/main" id="{E819DD7C-49C1-4146-A11A-4CE91745022F}"/>
              </a:ext>
            </a:extLst>
          </p:cNvPr>
          <p:cNvGrpSpPr/>
          <p:nvPr/>
        </p:nvGrpSpPr>
        <p:grpSpPr>
          <a:xfrm>
            <a:off x="2066922" y="42797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630E9AD-3E98-443B-BB9F-3E87BF00D7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7FC483-728C-45C7-BBFC-814515D0D3C9}"/>
                </a:ext>
              </a:extLst>
            </p:cNvPr>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lesson, we will consider how the AD/AS model illustrates the goals of economic growth, low unemployment, and low inflation.</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Title 25">
            <a:extLst>
              <a:ext uri="{FF2B5EF4-FFF2-40B4-BE49-F238E27FC236}">
                <a16:creationId xmlns:a16="http://schemas.microsoft.com/office/drawing/2014/main" id="{CE1AB52D-A9B1-BEB5-4339-25A40C0A0EE8}"/>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AD/AS Model</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3036960F-B5C4-C986-01CC-3215B5184A64}"/>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E13C59C3-88D4-4D8B-B927-4B4BE1412456}"/>
              </a:ext>
              <a:ext uri="{C183D7F6-B498-43B3-948B-1728B52AA6E4}">
                <adec:decorative xmlns:adec="http://schemas.microsoft.com/office/drawing/2017/decorative" val="1"/>
              </a:ext>
            </a:extLst>
          </p:cNvPr>
          <p:cNvSpPr/>
          <p:nvPr/>
        </p:nvSpPr>
        <p:spPr>
          <a:xfrm>
            <a:off x="1881188" y="1503179"/>
            <a:ext cx="3727132" cy="4043511"/>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A5A22DE-1D2D-483B-A7C2-A66EA77C9FB2}"/>
              </a:ext>
            </a:extLst>
          </p:cNvPr>
          <p:cNvSpPr txBox="1"/>
          <p:nvPr/>
        </p:nvSpPr>
        <p:spPr>
          <a:xfrm>
            <a:off x="1881188" y="1704882"/>
            <a:ext cx="3575523" cy="363176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Long-run economic growth is represented by a rightward shift in the aggregate supply curve.</a:t>
            </a:r>
          </a:p>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Long-run aggregate supply, or potential GDP, shifts over time as well.</a:t>
            </a:r>
          </a:p>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The factors that determine the speed of economic growth do not appear directly in the diagram.</a:t>
            </a:r>
          </a:p>
        </p:txBody>
      </p:sp>
      <p:pic>
        <p:nvPicPr>
          <p:cNvPr id="3" name="Picture 2" descr="Graph showing how productivity growth leads to shifts in the short run aggregate supply curve and the long run aggregate supply curve.">
            <a:extLst>
              <a:ext uri="{FF2B5EF4-FFF2-40B4-BE49-F238E27FC236}">
                <a16:creationId xmlns:a16="http://schemas.microsoft.com/office/drawing/2014/main" id="{3C2B20AD-A6FB-4803-9E28-F0F33FAB41E4}"/>
              </a:ext>
            </a:extLst>
          </p:cNvPr>
          <p:cNvPicPr>
            <a:picLocks noChangeAspect="1"/>
          </p:cNvPicPr>
          <p:nvPr/>
        </p:nvPicPr>
        <p:blipFill>
          <a:blip r:embed="rId3"/>
          <a:stretch>
            <a:fillRect/>
          </a:stretch>
        </p:blipFill>
        <p:spPr>
          <a:xfrm>
            <a:off x="6096000" y="1395744"/>
            <a:ext cx="4770951" cy="495827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5C432F4B-93F6-912F-EFE5-38FA943450C7}"/>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Unemployment in the AD/AS Diagram</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BC90C6CE-6D7C-9019-B0B5-661F23A6A775}"/>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Short-run variations in unemployment (cyclical unemployment) are caused by the business cycle as the economy expands and contracts.">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Short-run variations in unemployment (cyclical unemployment) are caused by the business cycle as the economy expands and contracts.</a:t>
              </a:r>
            </a:p>
          </p:txBody>
        </p:sp>
      </p:grpSp>
      <p:grpSp>
        <p:nvGrpSpPr>
          <p:cNvPr id="10" name="Group 9" descr="Over the long run, in the United States, the unemployment rate typically hovers around 5% when the economy is healthy.">
            <a:extLst>
              <a:ext uri="{FF2B5EF4-FFF2-40B4-BE49-F238E27FC236}">
                <a16:creationId xmlns:a16="http://schemas.microsoft.com/office/drawing/2014/main" id="{2786C733-EE9B-4092-AB49-48259D7D4E3F}"/>
              </a:ext>
            </a:extLst>
          </p:cNvPr>
          <p:cNvGrpSpPr/>
          <p:nvPr/>
        </p:nvGrpSpPr>
        <p:grpSpPr>
          <a:xfrm>
            <a:off x="2066922" y="2483613"/>
            <a:ext cx="8058154" cy="806935"/>
            <a:chOff x="542923" y="1736760"/>
            <a:chExt cx="8058154" cy="1322278"/>
          </a:xfrm>
          <a:solidFill>
            <a:srgbClr val="627981"/>
          </a:solidFill>
        </p:grpSpPr>
        <p:sp>
          <p:nvSpPr>
            <p:cNvPr id="11" name="Rectangle 10">
              <a:extLst>
                <a:ext uri="{FF2B5EF4-FFF2-40B4-BE49-F238E27FC236}">
                  <a16:creationId xmlns:a16="http://schemas.microsoft.com/office/drawing/2014/main" id="{C75F9D97-2C5E-4CB0-9344-BFA6D57E1807}"/>
                </a:ext>
              </a:extLst>
            </p:cNvPr>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21901F9-A545-442C-85BB-7E46C4E19FB8}"/>
                </a:ext>
              </a:extLst>
            </p:cNvPr>
            <p:cNvSpPr txBox="1"/>
            <p:nvPr/>
          </p:nvSpPr>
          <p:spPr>
            <a:xfrm>
              <a:off x="633045" y="1809478"/>
              <a:ext cx="7807571" cy="115997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Over the long run, in the United States, the unemployment rate typically hovers around 5% when the economy is healthy.</a:t>
              </a:r>
            </a:p>
          </p:txBody>
        </p:sp>
      </p:grpSp>
      <p:grpSp>
        <p:nvGrpSpPr>
          <p:cNvPr id="13" name="Group 12" descr="In many of the national economies across Europe, the unemployment rate in recent decades has only dropped to about 10%, even in good economic years.">
            <a:extLst>
              <a:ext uri="{FF2B5EF4-FFF2-40B4-BE49-F238E27FC236}">
                <a16:creationId xmlns:a16="http://schemas.microsoft.com/office/drawing/2014/main" id="{05FD3F36-8833-43C7-9227-EEC039AD4972}"/>
              </a:ext>
            </a:extLst>
          </p:cNvPr>
          <p:cNvGrpSpPr/>
          <p:nvPr/>
        </p:nvGrpSpPr>
        <p:grpSpPr>
          <a:xfrm>
            <a:off x="2066923" y="3385130"/>
            <a:ext cx="8058154" cy="1060898"/>
            <a:chOff x="542923" y="1736761"/>
            <a:chExt cx="8058154" cy="1386006"/>
          </a:xfrm>
          <a:solidFill>
            <a:srgbClr val="627981"/>
          </a:solidFill>
        </p:grpSpPr>
        <p:sp>
          <p:nvSpPr>
            <p:cNvPr id="14" name="Rectangle 13">
              <a:extLst>
                <a:ext uri="{FF2B5EF4-FFF2-40B4-BE49-F238E27FC236}">
                  <a16:creationId xmlns:a16="http://schemas.microsoft.com/office/drawing/2014/main" id="{5D5F09EE-BE17-4AE0-AA97-FE1C43A19500}"/>
                </a:ext>
              </a:extLst>
            </p:cNvPr>
            <p:cNvSpPr/>
            <p:nvPr/>
          </p:nvSpPr>
          <p:spPr>
            <a:xfrm>
              <a:off x="542923" y="1736761"/>
              <a:ext cx="8058154" cy="13860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AD8F794F-D4DA-4AA4-8E33-4B3F75101ADC}"/>
                </a:ext>
              </a:extLst>
            </p:cNvPr>
            <p:cNvSpPr txBox="1"/>
            <p:nvPr/>
          </p:nvSpPr>
          <p:spPr>
            <a:xfrm>
              <a:off x="633044" y="1795858"/>
              <a:ext cx="7807571" cy="13269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many of the national economies across Europe, the unemployment rate in recent decades has only dropped to about 10%, even in good economic years.</a:t>
              </a:r>
            </a:p>
          </p:txBody>
        </p:sp>
      </p:grpSp>
      <p:grpSp>
        <p:nvGrpSpPr>
          <p:cNvPr id="16" name="Group 15" descr="We call this baseline level of unemployment that occurs year in and year out the natural rate of unemployment.">
            <a:extLst>
              <a:ext uri="{FF2B5EF4-FFF2-40B4-BE49-F238E27FC236}">
                <a16:creationId xmlns:a16="http://schemas.microsoft.com/office/drawing/2014/main" id="{E819DD7C-49C1-4146-A11A-4CE91745022F}"/>
              </a:ext>
            </a:extLst>
          </p:cNvPr>
          <p:cNvGrpSpPr/>
          <p:nvPr/>
        </p:nvGrpSpPr>
        <p:grpSpPr>
          <a:xfrm>
            <a:off x="2066922" y="454061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630E9AD-3E98-443B-BB9F-3E87BF00D7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7FC483-728C-45C7-BBFC-814515D0D3C9}"/>
                </a:ext>
              </a:extLst>
            </p:cNvPr>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this baseline level of unemployment that occurs year in and year out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natural rate of unemployment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13408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3" name="Title 25">
            <a:extLst>
              <a:ext uri="{FF2B5EF4-FFF2-40B4-BE49-F238E27FC236}">
                <a16:creationId xmlns:a16="http://schemas.microsoft.com/office/drawing/2014/main" id="{8842D6BA-B4F9-BF4C-F45E-86A4CFC743A1}"/>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AD/AS Model Fluctuations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BB1602FC-FAC5-BF8E-9141-F82DDAF7350E}"/>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E13C59C3-88D4-4D8B-B927-4B4BE1412456}"/>
              </a:ext>
              <a:ext uri="{C183D7F6-B498-43B3-948B-1728B52AA6E4}">
                <adec:decorative xmlns:adec="http://schemas.microsoft.com/office/drawing/2017/decorative" val="1"/>
              </a:ext>
            </a:extLst>
          </p:cNvPr>
          <p:cNvSpPr/>
          <p:nvPr/>
        </p:nvSpPr>
        <p:spPr>
          <a:xfrm>
            <a:off x="1881197" y="1663065"/>
            <a:ext cx="3727132" cy="434659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A5A22DE-1D2D-483B-A7C2-A66EA77C9FB2}"/>
              </a:ext>
            </a:extLst>
          </p:cNvPr>
          <p:cNvSpPr txBox="1"/>
          <p:nvPr/>
        </p:nvSpPr>
        <p:spPr>
          <a:xfrm>
            <a:off x="1881194" y="1866649"/>
            <a:ext cx="3727126" cy="363176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Recession occurs when the equilibrium level of real GDP is well below potential GDP (</a:t>
            </a:r>
            <a:r>
              <a:rPr kumimoji="0" lang="en-US" sz="2000" b="0" i="1"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LRAS</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a:t>
            </a:r>
          </a:p>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During recessions, cyclical unemployment is higher, while natural unemployment remains unchanged in the long run.</a:t>
            </a:r>
          </a:p>
          <a:p>
            <a:pPr marL="342900" marR="0" lvl="0" indent="-342900" algn="l" defTabSz="457200" rtl="0" eaLnBrk="1" fontAlgn="auto" latinLnBrk="0" hangingPunct="1">
              <a:lnSpc>
                <a:spcPct val="100000"/>
              </a:lnSpc>
              <a:spcBef>
                <a:spcPts val="0"/>
              </a:spcBef>
              <a:spcAft>
                <a:spcPts val="600"/>
              </a:spcAft>
              <a:buClr>
                <a:prstClr val="white"/>
              </a:buClr>
              <a:buSzTx/>
              <a:buFont typeface="Calibri" panose="020F050202020403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The </a:t>
            </a:r>
            <a:r>
              <a:rPr kumimoji="0" lang="en-US" sz="2000" b="0" i="1"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AD</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curve shifts rightward as the economy recovers.</a:t>
            </a:r>
          </a:p>
        </p:txBody>
      </p:sp>
      <p:pic>
        <p:nvPicPr>
          <p:cNvPr id="6" name="Picture 5" descr="An aggregate demand/aggregate supply diagram where aggregate demand shifts to the right and the equilibrium gets closer to potential GDP.">
            <a:extLst>
              <a:ext uri="{FF2B5EF4-FFF2-40B4-BE49-F238E27FC236}">
                <a16:creationId xmlns:a16="http://schemas.microsoft.com/office/drawing/2014/main" id="{52DFFE5E-DDC5-4FFC-97C0-72ED35F20A80}"/>
              </a:ext>
            </a:extLst>
          </p:cNvPr>
          <p:cNvPicPr>
            <a:picLocks noChangeAspect="1"/>
          </p:cNvPicPr>
          <p:nvPr/>
        </p:nvPicPr>
        <p:blipFill>
          <a:blip r:embed="rId3"/>
          <a:stretch>
            <a:fillRect/>
          </a:stretch>
        </p:blipFill>
        <p:spPr>
          <a:xfrm>
            <a:off x="5978107" y="1494767"/>
            <a:ext cx="5008127" cy="5016244"/>
          </a:xfrm>
          <a:prstGeom prst="rect">
            <a:avLst/>
          </a:prstGeom>
        </p:spPr>
      </p:pic>
    </p:spTree>
    <p:extLst>
      <p:ext uri="{BB962C8B-B14F-4D97-AF65-F5344CB8AC3E}">
        <p14:creationId xmlns:p14="http://schemas.microsoft.com/office/powerpoint/2010/main" val="389766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94071A1F-0503-2D12-EE4F-D32C951D6007}"/>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Inflation in the AD/AS Model</a:t>
            </a:r>
          </a:p>
        </p:txBody>
      </p:sp>
      <p:cxnSp>
        <p:nvCxnSpPr>
          <p:cNvPr id="3" name="Straight Connector 2">
            <a:extLst>
              <a:ext uri="{FF2B5EF4-FFF2-40B4-BE49-F238E27FC236}">
                <a16:creationId xmlns:a16="http://schemas.microsoft.com/office/drawing/2014/main" id="{9AC4C2C3-9388-64E6-F223-5634991D2C46}"/>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Higher inflation rates have typically occurred either during or just after economic booms.">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Higher inflation rates have typically occurred either during or just after economic booms.</a:t>
              </a:r>
            </a:p>
          </p:txBody>
        </p:sp>
      </p:grpSp>
      <p:grpSp>
        <p:nvGrpSpPr>
          <p:cNvPr id="10" name="Group 9" descr="During the 20th century, the biggest spurts of inflation in the U.S. economy followed the wartime booms of WWI and WWII.">
            <a:extLst>
              <a:ext uri="{FF2B5EF4-FFF2-40B4-BE49-F238E27FC236}">
                <a16:creationId xmlns:a16="http://schemas.microsoft.com/office/drawing/2014/main" id="{2786C733-EE9B-4092-AB49-48259D7D4E3F}"/>
              </a:ext>
            </a:extLst>
          </p:cNvPr>
          <p:cNvGrpSpPr/>
          <p:nvPr/>
        </p:nvGrpSpPr>
        <p:grpSpPr>
          <a:xfrm>
            <a:off x="2066922" y="2483613"/>
            <a:ext cx="8058154" cy="806935"/>
            <a:chOff x="542923" y="1736760"/>
            <a:chExt cx="8058154" cy="1322278"/>
          </a:xfrm>
          <a:solidFill>
            <a:srgbClr val="627981"/>
          </a:solidFill>
        </p:grpSpPr>
        <p:sp>
          <p:nvSpPr>
            <p:cNvPr id="11" name="Rectangle 10">
              <a:extLst>
                <a:ext uri="{FF2B5EF4-FFF2-40B4-BE49-F238E27FC236}">
                  <a16:creationId xmlns:a16="http://schemas.microsoft.com/office/drawing/2014/main" id="{C75F9D97-2C5E-4CB0-9344-BFA6D57E1807}"/>
                </a:ext>
              </a:extLst>
            </p:cNvPr>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21901F9-A545-442C-85BB-7E46C4E19FB8}"/>
                </a:ext>
              </a:extLst>
            </p:cNvPr>
            <p:cNvSpPr txBox="1"/>
            <p:nvPr/>
          </p:nvSpPr>
          <p:spPr>
            <a:xfrm>
              <a:off x="633045" y="1809478"/>
              <a:ext cx="7807571" cy="115997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During the 20th century, the biggest spurts of inflation in the U.S. economy followed the wartime booms of WWI and WWII.</a:t>
              </a:r>
            </a:p>
          </p:txBody>
        </p:sp>
      </p:grpSp>
      <p:grpSp>
        <p:nvGrpSpPr>
          <p:cNvPr id="13" name="Group 12" descr="Rates of inflation generally decline during recessions.">
            <a:extLst>
              <a:ext uri="{FF2B5EF4-FFF2-40B4-BE49-F238E27FC236}">
                <a16:creationId xmlns:a16="http://schemas.microsoft.com/office/drawing/2014/main" id="{05FD3F36-8833-43C7-9227-EEC039AD4972}"/>
              </a:ext>
            </a:extLst>
          </p:cNvPr>
          <p:cNvGrpSpPr/>
          <p:nvPr/>
        </p:nvGrpSpPr>
        <p:grpSpPr>
          <a:xfrm>
            <a:off x="2066923" y="3385130"/>
            <a:ext cx="8058154" cy="806934"/>
            <a:chOff x="542923" y="1736761"/>
            <a:chExt cx="8058154" cy="1054216"/>
          </a:xfrm>
          <a:solidFill>
            <a:srgbClr val="627981"/>
          </a:solidFill>
        </p:grpSpPr>
        <p:sp>
          <p:nvSpPr>
            <p:cNvPr id="14" name="Rectangle 13">
              <a:extLst>
                <a:ext uri="{FF2B5EF4-FFF2-40B4-BE49-F238E27FC236}">
                  <a16:creationId xmlns:a16="http://schemas.microsoft.com/office/drawing/2014/main" id="{5D5F09EE-BE17-4AE0-AA97-FE1C43A19500}"/>
                </a:ext>
              </a:extLst>
            </p:cNvPr>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AD8F794F-D4DA-4AA4-8E33-4B3F75101ADC}"/>
                </a:ext>
              </a:extLst>
            </p:cNvPr>
            <p:cNvSpPr txBox="1"/>
            <p:nvPr/>
          </p:nvSpPr>
          <p:spPr>
            <a:xfrm>
              <a:off x="633044" y="1997986"/>
              <a:ext cx="7807571" cy="52272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Rates of inflation generally decline during recessions. </a:t>
              </a:r>
            </a:p>
          </p:txBody>
        </p:sp>
      </p:grpSp>
      <p:grpSp>
        <p:nvGrpSpPr>
          <p:cNvPr id="16" name="Group 15" descr="As an extreme example, inflation actually became negative—a situation called &quot;deflation&quot;—during the Great Depression.">
            <a:extLst>
              <a:ext uri="{FF2B5EF4-FFF2-40B4-BE49-F238E27FC236}">
                <a16:creationId xmlns:a16="http://schemas.microsoft.com/office/drawing/2014/main" id="{E819DD7C-49C1-4146-A11A-4CE91745022F}"/>
              </a:ext>
            </a:extLst>
          </p:cNvPr>
          <p:cNvGrpSpPr/>
          <p:nvPr/>
        </p:nvGrpSpPr>
        <p:grpSpPr>
          <a:xfrm>
            <a:off x="2066922" y="42797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630E9AD-3E98-443B-BB9F-3E87BF00D7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87FC483-728C-45C7-BBFC-814515D0D3C9}"/>
                </a:ext>
              </a:extLst>
            </p:cNvPr>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an extreme example, inflation actually became negative—a situation called "deflation"—during the Great Depression.</a:t>
              </a:r>
            </a:p>
          </p:txBody>
        </p:sp>
      </p:grpSp>
    </p:spTree>
    <p:extLst>
      <p:ext uri="{BB962C8B-B14F-4D97-AF65-F5344CB8AC3E}">
        <p14:creationId xmlns:p14="http://schemas.microsoft.com/office/powerpoint/2010/main" val="4105569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Title 25">
            <a:extLst>
              <a:ext uri="{FF2B5EF4-FFF2-40B4-BE49-F238E27FC236}">
                <a16:creationId xmlns:a16="http://schemas.microsoft.com/office/drawing/2014/main" id="{BB1C6308-90A0-E66F-78AD-13CF82823B7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AD/AS Model Inflationary Pressures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C5DF49A6-0F93-1A43-DA65-49B20DDC4DDF}"/>
              </a:ex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1825C8A-264E-4E20-ACBC-08EF731DD90B}"/>
              </a:ext>
            </a:extLst>
          </p:cNvPr>
          <p:cNvSpPr txBox="1"/>
          <p:nvPr/>
        </p:nvSpPr>
        <p:spPr>
          <a:xfrm>
            <a:off x="2111955" y="1316437"/>
            <a:ext cx="7968032" cy="1323439"/>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shift in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happens in the area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that is near potential GDP, it will lead to a higher price level and pressure for a higher price level and inflation. A shift in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will lead to a lower real GDP and pressure for a higher price level and inflation.</a:t>
            </a:r>
          </a:p>
        </p:txBody>
      </p:sp>
      <p:pic>
        <p:nvPicPr>
          <p:cNvPr id="4" name="Picture 3" descr="Two side-by-side graphs that show inflationary pressure from shifts in AD and AS, respectively.">
            <a:extLst>
              <a:ext uri="{FF2B5EF4-FFF2-40B4-BE49-F238E27FC236}">
                <a16:creationId xmlns:a16="http://schemas.microsoft.com/office/drawing/2014/main" id="{CC9840F5-59AC-48AF-BC4D-79E6550D526B}"/>
              </a:ext>
            </a:extLst>
          </p:cNvPr>
          <p:cNvPicPr>
            <a:picLocks noChangeAspect="1"/>
          </p:cNvPicPr>
          <p:nvPr/>
        </p:nvPicPr>
        <p:blipFill>
          <a:blip r:embed="rId3"/>
          <a:stretch>
            <a:fillRect/>
          </a:stretch>
        </p:blipFill>
        <p:spPr>
          <a:xfrm>
            <a:off x="2722128" y="2802897"/>
            <a:ext cx="6747686" cy="3925164"/>
          </a:xfrm>
          <a:prstGeom prst="rect">
            <a:avLst/>
          </a:prstGeom>
        </p:spPr>
      </p:pic>
    </p:spTree>
    <p:extLst>
      <p:ext uri="{BB962C8B-B14F-4D97-AF65-F5344CB8AC3E}">
        <p14:creationId xmlns:p14="http://schemas.microsoft.com/office/powerpoint/2010/main" val="3364693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The AD/AS model conveys the relationship between growth, unemployment, and inflation.&#10;&#10;Economic growth and recession are conveyed through shifts in the aggregate supply curves.&#10;&#10;Cyclical unemployment fluctuates with the trend of business cycles, but natural unemployment remains relatively unchanged.&#10;&#10;The AD/AS framework shows pressures for inflation to rise or fall when the movement from one equilibrium to another causes the price level to rise or fall.">
            <a:extLst>
              <a:ext uri="{FF2B5EF4-FFF2-40B4-BE49-F238E27FC236}">
                <a16:creationId xmlns:a16="http://schemas.microsoft.com/office/drawing/2014/main" id="{6987A5F5-3450-8EBE-58DF-AD14830D4759}"/>
              </a:ext>
            </a:extLst>
          </p:cNvPr>
          <p:cNvGrpSpPr/>
          <p:nvPr/>
        </p:nvGrpSpPr>
        <p:grpSpPr>
          <a:xfrm>
            <a:off x="1342505" y="1533492"/>
            <a:ext cx="9514113" cy="4233946"/>
            <a:chOff x="542923" y="1736758"/>
            <a:chExt cx="8058154" cy="8003581"/>
          </a:xfrm>
          <a:solidFill>
            <a:srgbClr val="627981"/>
          </a:solidFill>
        </p:grpSpPr>
        <p:sp>
          <p:nvSpPr>
            <p:cNvPr id="5" name="Rectangle 4">
              <a:extLst>
                <a:ext uri="{FF2B5EF4-FFF2-40B4-BE49-F238E27FC236}">
                  <a16:creationId xmlns:a16="http://schemas.microsoft.com/office/drawing/2014/main" id="{B0B4C025-E3FD-DF6F-7653-3E6A77745194}"/>
                </a:ext>
              </a:extLst>
            </p:cNvPr>
            <p:cNvSpPr/>
            <p:nvPr/>
          </p:nvSpPr>
          <p:spPr>
            <a:xfrm>
              <a:off x="542923" y="1736758"/>
              <a:ext cx="8058154" cy="80035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CAF3538E-F65A-3B7D-479F-5D19D34ED48F}"/>
                </a:ext>
              </a:extLst>
            </p:cNvPr>
            <p:cNvSpPr txBox="1"/>
            <p:nvPr/>
          </p:nvSpPr>
          <p:spPr>
            <a:xfrm>
              <a:off x="633043" y="1806430"/>
              <a:ext cx="7807571" cy="6350827"/>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AD/AS model conveys the relationship between growth, unemployment, and inflation.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Economic growth and recession are conveyed through shifts in the aggregate supply curves.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Cyclical unemployment fluctuates with the trend of business cycles, but natural unemployment remains relatively unchanged.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AD/AS framework shows pressures for inflation to rise or fall when the movement from one equilibrium to another causes the price level to rise or fall.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p:txBody>
        </p:sp>
      </p:grpSp>
    </p:spTree>
    <p:extLst>
      <p:ext uri="{BB962C8B-B14F-4D97-AF65-F5344CB8AC3E}">
        <p14:creationId xmlns:p14="http://schemas.microsoft.com/office/powerpoint/2010/main" val="1990895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09A4DB-B617-4B0F-92C9-2E3E5F51BCC1}">
  <ds:schemaRef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fdab59f7-c3a7-48e5-acd8-618ce834776e"/>
    <ds:schemaRef ds:uri="http://purl.org/dc/elements/1.1/"/>
    <ds:schemaRef ds:uri="http://www.w3.org/XML/1998/namespace"/>
    <ds:schemaRef ds:uri="06d9c582-05c2-476b-83d2-72ab8b1380b2"/>
    <ds:schemaRef ds:uri="http://purl.org/dc/dcmitype/"/>
    <ds:schemaRef ds:uri="http://purl.org/dc/terms/"/>
  </ds:schemaRefs>
</ds:datastoreItem>
</file>

<file path=customXml/itemProps2.xml><?xml version="1.0" encoding="utf-8"?>
<ds:datastoreItem xmlns:ds="http://schemas.openxmlformats.org/officeDocument/2006/customXml" ds:itemID="{6EF78FCB-32F9-4523-8992-2325FCC684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2DB269-9D74-420E-A77C-7C051E72BC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911</TotalTime>
  <Words>972</Words>
  <Application>Microsoft Office PowerPoint</Application>
  <PresentationFormat>Widescreen</PresentationFormat>
  <Paragraphs>54</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 Light</vt:lpstr>
      <vt:lpstr>Century Gothic</vt:lpstr>
      <vt:lpstr>Arial</vt:lpstr>
      <vt:lpstr>Calibri</vt:lpstr>
      <vt:lpstr>1_Office Theme</vt:lpstr>
      <vt:lpstr>How the AD/AS Model Incorporates Growth, Unemployment, and Inflation</vt:lpstr>
      <vt:lpstr>Introduction</vt:lpstr>
      <vt:lpstr>AD/AS Model</vt:lpstr>
      <vt:lpstr>Unemployment in the AD/AS Diagram</vt:lpstr>
      <vt:lpstr>AD/AS Model Fluctuations</vt:lpstr>
      <vt:lpstr>Inflation in the AD/AS Model</vt:lpstr>
      <vt:lpstr>AD/AS Model Inflationary Pressures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51</cp:revision>
  <dcterms:modified xsi:type="dcterms:W3CDTF">2026-02-02T18:02:07Z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