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6"/>
  </p:notesMasterIdLst>
  <p:sldIdLst>
    <p:sldId id="391" r:id="rId5"/>
    <p:sldId id="392" r:id="rId6"/>
    <p:sldId id="393" r:id="rId7"/>
    <p:sldId id="394" r:id="rId8"/>
    <p:sldId id="395" r:id="rId9"/>
    <p:sldId id="396" r:id="rId10"/>
    <p:sldId id="397" r:id="rId11"/>
    <p:sldId id="398" r:id="rId12"/>
    <p:sldId id="399" r:id="rId13"/>
    <p:sldId id="400" r:id="rId14"/>
    <p:sldId id="40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89EFB0-ACA4-4964-8666-8B9605F2EBBC}" v="5" dt="2026-02-02T18:01:01.2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755" autoAdjust="0"/>
  </p:normalViewPr>
  <p:slideViewPr>
    <p:cSldViewPr snapToGrid="0">
      <p:cViewPr varScale="1">
        <p:scale>
          <a:sx n="69" d="100"/>
          <a:sy n="69" d="100"/>
        </p:scale>
        <p:origin x="907"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3T17:18:13.785" v="11" actId="20577"/>
      <pc:docMkLst>
        <pc:docMk/>
      </pc:docMkLst>
      <pc:sldChg chg="add">
        <pc:chgData name="Caitlin Coleman" userId="96f87ca1-0e64-4ae8-8d77-98757b85df0b" providerId="ADAL" clId="{DDA6BCD5-DC0D-434C-93A0-51E2BCD25B34}" dt="2026-01-23T17:16:58.687" v="0"/>
        <pc:sldMkLst>
          <pc:docMk/>
          <pc:sldMk cId="3261411238" sldId="391"/>
        </pc:sldMkLst>
      </pc:sldChg>
      <pc:sldChg chg="modSp add mod">
        <pc:chgData name="Caitlin Coleman" userId="96f87ca1-0e64-4ae8-8d77-98757b85df0b" providerId="ADAL" clId="{DDA6BCD5-DC0D-434C-93A0-51E2BCD25B34}" dt="2026-01-23T17:17:32.999" v="4" actId="20577"/>
        <pc:sldMkLst>
          <pc:docMk/>
          <pc:sldMk cId="3570508207" sldId="392"/>
        </pc:sldMkLst>
        <pc:spChg chg="mod">
          <ac:chgData name="Caitlin Coleman" userId="96f87ca1-0e64-4ae8-8d77-98757b85df0b" providerId="ADAL" clId="{DDA6BCD5-DC0D-434C-93A0-51E2BCD25B34}" dt="2026-01-23T17:17:32.999" v="4" actId="20577"/>
          <ac:spMkLst>
            <pc:docMk/>
            <pc:sldMk cId="3570508207" sldId="392"/>
            <ac:spMk id="26" creationId="{00000000-0000-0000-0000-000000000000}"/>
          </ac:spMkLst>
        </pc:spChg>
      </pc:sldChg>
      <pc:sldChg chg="modSp add mod">
        <pc:chgData name="Caitlin Coleman" userId="96f87ca1-0e64-4ae8-8d77-98757b85df0b" providerId="ADAL" clId="{DDA6BCD5-DC0D-434C-93A0-51E2BCD25B34}" dt="2026-01-23T17:17:38.087" v="6" actId="20577"/>
        <pc:sldMkLst>
          <pc:docMk/>
          <pc:sldMk cId="377192154" sldId="393"/>
        </pc:sldMkLst>
        <pc:spChg chg="mod">
          <ac:chgData name="Caitlin Coleman" userId="96f87ca1-0e64-4ae8-8d77-98757b85df0b" providerId="ADAL" clId="{DDA6BCD5-DC0D-434C-93A0-51E2BCD25B34}" dt="2026-01-23T17:17:38.087" v="6" actId="20577"/>
          <ac:spMkLst>
            <pc:docMk/>
            <pc:sldMk cId="377192154" sldId="393"/>
            <ac:spMk id="26" creationId="{00000000-0000-0000-0000-000000000000}"/>
          </ac:spMkLst>
        </pc:spChg>
      </pc:sldChg>
      <pc:sldChg chg="add">
        <pc:chgData name="Caitlin Coleman" userId="96f87ca1-0e64-4ae8-8d77-98757b85df0b" providerId="ADAL" clId="{DDA6BCD5-DC0D-434C-93A0-51E2BCD25B34}" dt="2026-01-23T17:16:58.687" v="0"/>
        <pc:sldMkLst>
          <pc:docMk/>
          <pc:sldMk cId="3371955316" sldId="394"/>
        </pc:sldMkLst>
      </pc:sldChg>
      <pc:sldChg chg="add">
        <pc:chgData name="Caitlin Coleman" userId="96f87ca1-0e64-4ae8-8d77-98757b85df0b" providerId="ADAL" clId="{DDA6BCD5-DC0D-434C-93A0-51E2BCD25B34}" dt="2026-01-23T17:16:58.687" v="0"/>
        <pc:sldMkLst>
          <pc:docMk/>
          <pc:sldMk cId="455090203" sldId="395"/>
        </pc:sldMkLst>
      </pc:sldChg>
      <pc:sldChg chg="add">
        <pc:chgData name="Caitlin Coleman" userId="96f87ca1-0e64-4ae8-8d77-98757b85df0b" providerId="ADAL" clId="{DDA6BCD5-DC0D-434C-93A0-51E2BCD25B34}" dt="2026-01-23T17:16:58.687" v="0"/>
        <pc:sldMkLst>
          <pc:docMk/>
          <pc:sldMk cId="4103547082" sldId="396"/>
        </pc:sldMkLst>
      </pc:sldChg>
      <pc:sldChg chg="add">
        <pc:chgData name="Caitlin Coleman" userId="96f87ca1-0e64-4ae8-8d77-98757b85df0b" providerId="ADAL" clId="{DDA6BCD5-DC0D-434C-93A0-51E2BCD25B34}" dt="2026-01-23T17:16:58.687" v="0"/>
        <pc:sldMkLst>
          <pc:docMk/>
          <pc:sldMk cId="877053142" sldId="397"/>
        </pc:sldMkLst>
      </pc:sldChg>
      <pc:sldChg chg="modSp add mod">
        <pc:chgData name="Caitlin Coleman" userId="96f87ca1-0e64-4ae8-8d77-98757b85df0b" providerId="ADAL" clId="{DDA6BCD5-DC0D-434C-93A0-51E2BCD25B34}" dt="2026-01-23T17:18:03.870" v="8" actId="20577"/>
        <pc:sldMkLst>
          <pc:docMk/>
          <pc:sldMk cId="4282120373" sldId="398"/>
        </pc:sldMkLst>
        <pc:spChg chg="mod">
          <ac:chgData name="Caitlin Coleman" userId="96f87ca1-0e64-4ae8-8d77-98757b85df0b" providerId="ADAL" clId="{DDA6BCD5-DC0D-434C-93A0-51E2BCD25B34}" dt="2026-01-23T17:18:03.870" v="8" actId="20577"/>
          <ac:spMkLst>
            <pc:docMk/>
            <pc:sldMk cId="4282120373" sldId="398"/>
            <ac:spMk id="7" creationId="{34AC28C8-A51F-4E44-A256-05237E9FC15F}"/>
          </ac:spMkLst>
        </pc:spChg>
      </pc:sldChg>
      <pc:sldChg chg="modSp add mod">
        <pc:chgData name="Caitlin Coleman" userId="96f87ca1-0e64-4ae8-8d77-98757b85df0b" providerId="ADAL" clId="{DDA6BCD5-DC0D-434C-93A0-51E2BCD25B34}" dt="2026-01-23T17:18:09.615" v="10" actId="20577"/>
        <pc:sldMkLst>
          <pc:docMk/>
          <pc:sldMk cId="609377446" sldId="399"/>
        </pc:sldMkLst>
        <pc:spChg chg="mod">
          <ac:chgData name="Caitlin Coleman" userId="96f87ca1-0e64-4ae8-8d77-98757b85df0b" providerId="ADAL" clId="{DDA6BCD5-DC0D-434C-93A0-51E2BCD25B34}" dt="2026-01-23T17:18:09.615" v="10" actId="20577"/>
          <ac:spMkLst>
            <pc:docMk/>
            <pc:sldMk cId="609377446" sldId="399"/>
            <ac:spMk id="26" creationId="{00000000-0000-0000-0000-000000000000}"/>
          </ac:spMkLst>
        </pc:spChg>
      </pc:sldChg>
      <pc:sldChg chg="modSp add mod">
        <pc:chgData name="Caitlin Coleman" userId="96f87ca1-0e64-4ae8-8d77-98757b85df0b" providerId="ADAL" clId="{DDA6BCD5-DC0D-434C-93A0-51E2BCD25B34}" dt="2026-01-23T17:18:13.785" v="11" actId="20577"/>
        <pc:sldMkLst>
          <pc:docMk/>
          <pc:sldMk cId="1850444186" sldId="400"/>
        </pc:sldMkLst>
        <pc:spChg chg="mod">
          <ac:chgData name="Caitlin Coleman" userId="96f87ca1-0e64-4ae8-8d77-98757b85df0b" providerId="ADAL" clId="{DDA6BCD5-DC0D-434C-93A0-51E2BCD25B34}" dt="2026-01-23T17:18:13.785" v="11" actId="20577"/>
          <ac:spMkLst>
            <pc:docMk/>
            <pc:sldMk cId="1850444186" sldId="400"/>
            <ac:spMk id="26" creationId="{00000000-0000-0000-0000-000000000000}"/>
          </ac:spMkLst>
        </pc:spChg>
      </pc:sldChg>
      <pc:sldChg chg="add">
        <pc:chgData name="Caitlin Coleman" userId="96f87ca1-0e64-4ae8-8d77-98757b85df0b" providerId="ADAL" clId="{DDA6BCD5-DC0D-434C-93A0-51E2BCD25B34}" dt="2026-01-23T17:17:18.781" v="1"/>
        <pc:sldMkLst>
          <pc:docMk/>
          <pc:sldMk cId="2079590904" sldId="4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8D671-B32C-4FBE-B49D-60B8E5752919}"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464E7-D9FC-4B36-BE56-38D383E7F9C3}" type="slidenum">
              <a:rPr lang="en-US" smtClean="0"/>
              <a:t>‹#›</a:t>
            </a:fld>
            <a:endParaRPr lang="en-US"/>
          </a:p>
        </p:txBody>
      </p:sp>
    </p:spTree>
    <p:extLst>
      <p:ext uri="{BB962C8B-B14F-4D97-AF65-F5344CB8AC3E}">
        <p14:creationId xmlns:p14="http://schemas.microsoft.com/office/powerpoint/2010/main" val="88023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1038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533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the economic effects of the COVID-19 pandemic. In what ways does a pandemic directly affect aggregate demand?</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3271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Components of aggregate demand: consumption, investment, government spending, and net exports (exports</a:t>
            </a:r>
            <a:r>
              <a:rPr lang="en-US" sz="1200" dirty="0">
                <a:solidFill>
                  <a:schemeClr val="bg1"/>
                </a:solidFill>
                <a:latin typeface="Lucida Sans Unicode" panose="020B0602030504020204" pitchFamily="34" charset="0"/>
                <a:cs typeface="Lucida Sans Unicode" panose="020B0602030504020204" pitchFamily="34" charset="0"/>
              </a:rPr>
              <a:t>−</a:t>
            </a:r>
            <a:r>
              <a:rPr lang="en-US" dirty="0"/>
              <a:t>imports) </a:t>
            </a:r>
          </a:p>
          <a:p>
            <a:r>
              <a:rPr lang="en-US" dirty="0"/>
              <a:t>When the AD curve shifts right, at least one component of AD has increased, so greater spending would occur at every price level. When the AD curve shifts left, at least one component of AD has decreased, so less spending would occur at every price level.</a:t>
            </a:r>
          </a:p>
          <a:p>
            <a:r>
              <a:rPr lang="en-US" dirty="0"/>
              <a:t>Two broad categories cause curves to shift: changes in consumer or business behavior and changes in government tax or spending policy</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1360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a rise in confidence is associated with higher consumption and investment demand, it will cause the </a:t>
            </a:r>
            <a:r>
              <a:rPr lang="en-US" sz="1200" i="1" dirty="0">
                <a:solidFill>
                  <a:schemeClr val="bg1"/>
                </a:solidFill>
              </a:rPr>
              <a:t>AD</a:t>
            </a:r>
            <a:r>
              <a:rPr lang="en-US" sz="1200" dirty="0">
                <a:solidFill>
                  <a:schemeClr val="bg1"/>
                </a:solidFill>
              </a:rPr>
              <a:t> curve to shift right. </a:t>
            </a:r>
            <a:r>
              <a:rPr lang="en-US" dirty="0"/>
              <a:t>A decline in confidence reduces consumption and investment and shifts AD left. Consumer and business confidence often reflects macroeconomic realities, like confidence being lower during a recession. </a:t>
            </a:r>
            <a:r>
              <a:rPr lang="en-US" sz="1200" dirty="0">
                <a:solidFill>
                  <a:schemeClr val="bg1"/>
                </a:solidFill>
              </a:rPr>
              <a:t>Confidence can sometimes change for reasons that do not have a close connection to the immediate economy, like the risk of war or election results.</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135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government spending will cause AD to shift right. Tax cuts for individuals tend to increase consumption demand, while tax increases tend to diminish it. Tax policy can also pump up investment demand by offering lower tax rates for corporations or tax reductions that benefit specific kinds of investment. During a recession, when unemployment is high and businesses are suffering low profits or even losses, Congress often passes tax cuts.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7999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consumer/business confidence, increased government spending, or tax cuts can shift AD to the right. Decreased consumer/business confidence, decreased government spending, or higher taxes can shift AD to the left.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2761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the Federal Reserve influences interest rates and credit availability can also shift the AD curve. Higher interest rates discourage borrowing, which reduces household spending on big purchases, and reduces business investment spending. Lower interest rates stimulate consumption and investment demand. Interest rates can also affect exchange rates, which influence exports and imports.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0575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4125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a:p>
            <a:r>
              <a:rPr lang="en-US" dirty="0"/>
              <a:t>If the interest rate is 4%, you would repay $1,000+(.04)($1,000)= $1,000+ $40= $1,040.</a:t>
            </a:r>
          </a:p>
          <a:p>
            <a:endParaRPr lang="en-US" dirty="0"/>
          </a:p>
          <a:p>
            <a:r>
              <a:rPr lang="en-US" dirty="0"/>
              <a:t>If the interest rate is 7%, you would repay $1,000+ (.07)($1,000)= $1,000+ $70= $1,070.</a:t>
            </a:r>
          </a:p>
          <a:p>
            <a:endParaRPr lang="en-US" dirty="0"/>
          </a:p>
          <a:p>
            <a:r>
              <a:rPr lang="en-US" dirty="0"/>
              <a:t>The higher interest rate and the larger payment might make you decide not to buy the new phone. If you decrease your consumption by $1,000, this will decrease aggregate demand.</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95464E7-D9FC-4B36-BE56-38D383E7F9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772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20262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Shifts in Aggregate Demand</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261411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4852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The AD curve will shift right as the components of aggregate demand (C, I, G, and X−M) rise.&#10;&#10;The AD curve will shift back to the left as these components fall.&#10;&#10;These factors can change because of personal choices (like those resulting from consumer or business confidence) or from policy choices (like changes in government spending and taxes).&#10;&#10;Where the AD curve intersects the AS curve determines whether equilibrium output changes relatively more than the price level or the price level changes relatively more than output.&#10;&#10;We illustrate a recession when the intersection of AD and AS is substantially below potential GDP, and we illustrate an expanding economy when the intersection of AS and AD is near potential GDP.">
            <a:extLst>
              <a:ext uri="{FF2B5EF4-FFF2-40B4-BE49-F238E27FC236}">
                <a16:creationId xmlns:a16="http://schemas.microsoft.com/office/drawing/2014/main" id="{DC92B90A-9B16-9147-B374-A37D35771173}"/>
              </a:ext>
            </a:extLst>
          </p:cNvPr>
          <p:cNvGrpSpPr/>
          <p:nvPr/>
        </p:nvGrpSpPr>
        <p:grpSpPr>
          <a:xfrm>
            <a:off x="1342505" y="1533491"/>
            <a:ext cx="9514113" cy="5158711"/>
            <a:chOff x="542923" y="1736758"/>
            <a:chExt cx="8058154" cy="8003581"/>
          </a:xfrm>
          <a:solidFill>
            <a:srgbClr val="627981"/>
          </a:solidFill>
        </p:grpSpPr>
        <p:sp>
          <p:nvSpPr>
            <p:cNvPr id="5" name="Rectangle 4">
              <a:extLst>
                <a:ext uri="{FF2B5EF4-FFF2-40B4-BE49-F238E27FC236}">
                  <a16:creationId xmlns:a16="http://schemas.microsoft.com/office/drawing/2014/main" id="{1E26A891-BAC3-A9D2-FCD6-F6E2C7DDAC3E}"/>
                </a:ext>
              </a:extLst>
            </p:cNvPr>
            <p:cNvSpPr/>
            <p:nvPr/>
          </p:nvSpPr>
          <p:spPr>
            <a:xfrm>
              <a:off x="542923" y="1736758"/>
              <a:ext cx="8058154" cy="80035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4F7F5B5-7D34-EE6C-C975-3BC0BFE699DE}"/>
                </a:ext>
              </a:extLst>
            </p:cNvPr>
            <p:cNvSpPr txBox="1"/>
            <p:nvPr/>
          </p:nvSpPr>
          <p:spPr>
            <a:xfrm>
              <a:off x="633043" y="1806430"/>
              <a:ext cx="7807571" cy="778334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will shift right as the components of aggregate demand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rise.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will shift back to the left as these components fall.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These factors can change because of personal choices (like those resulting from consumer or business confidence) or from policy choices (like changes in government spending and taxes).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Where 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intersects the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determines whether equilibrium output changes relatively more than the price level or the price level changes relatively more than output.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We illustrate a recession when the intersection of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substantially below potential GDP, and we illustrate an expanding economy when the intersection of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near potential GDP.</a:t>
              </a:r>
            </a:p>
          </p:txBody>
        </p:sp>
      </p:grpSp>
    </p:spTree>
    <p:extLst>
      <p:ext uri="{BB962C8B-B14F-4D97-AF65-F5344CB8AC3E}">
        <p14:creationId xmlns:p14="http://schemas.microsoft.com/office/powerpoint/2010/main" val="1850444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79590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nsider the economic effects of the COVID-19 pandemic. In what ways does a pandemic directly affect aggregate demand?"/>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the economic effects of the COVID-19 pandemic. In what ways does a pandemic directly affect aggregate demand?</a:t>
              </a:r>
            </a:p>
          </p:txBody>
        </p:sp>
      </p:grpSp>
      <p:pic>
        <p:nvPicPr>
          <p:cNvPr id="5" name="Picture 4" descr="Covid-19 spelled out with a variety of pills">
            <a:extLst>
              <a:ext uri="{FF2B5EF4-FFF2-40B4-BE49-F238E27FC236}">
                <a16:creationId xmlns:a16="http://schemas.microsoft.com/office/drawing/2014/main" id="{B4DD4C35-FDDA-46F6-92B8-C37E6DCA0F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5541" y="2836240"/>
            <a:ext cx="5370576" cy="3570862"/>
          </a:xfrm>
          <a:prstGeom prst="rect">
            <a:avLst/>
          </a:prstGeom>
        </p:spPr>
      </p:pic>
    </p:spTree>
    <p:extLst>
      <p:ext uri="{BB962C8B-B14F-4D97-AF65-F5344CB8AC3E}">
        <p14:creationId xmlns:p14="http://schemas.microsoft.com/office/powerpoint/2010/main" val="357050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mponents of aggregate demand: consumption, investment, government spending, and net exports (exports−imports)"/>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Components of aggregate demand: consumption, investment, government spending, and net exports (exports</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imports)</a:t>
              </a:r>
            </a:p>
          </p:txBody>
        </p:sp>
      </p:grpSp>
      <p:grpSp>
        <p:nvGrpSpPr>
          <p:cNvPr id="20" name="Group 19" descr="When the AD curve shifts right, at least one component of aggregate demand has increased, so greater spending would occur at every price level."/>
          <p:cNvGrpSpPr/>
          <p:nvPr/>
        </p:nvGrpSpPr>
        <p:grpSpPr>
          <a:xfrm>
            <a:off x="2066922" y="2483613"/>
            <a:ext cx="8058154" cy="1029560"/>
            <a:chOff x="542923" y="1736760"/>
            <a:chExt cx="8058154" cy="1687081"/>
          </a:xfrm>
          <a:solidFill>
            <a:srgbClr val="627981"/>
          </a:solidFill>
        </p:grpSpPr>
        <p:sp>
          <p:nvSpPr>
            <p:cNvPr id="21" name="Rectangle 20"/>
            <p:cNvSpPr/>
            <p:nvPr/>
          </p:nvSpPr>
          <p:spPr>
            <a:xfrm>
              <a:off x="542923" y="1736760"/>
              <a:ext cx="8058154" cy="16870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59532"/>
              <a:ext cx="7807571" cy="16643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shifts right, at least one component of aggregate demand has increased, so greater spending would occur at every price level. </a:t>
              </a:r>
            </a:p>
          </p:txBody>
        </p:sp>
      </p:grpSp>
      <p:grpSp>
        <p:nvGrpSpPr>
          <p:cNvPr id="23" name="Group 22" descr="When the AD curve shifts left, at least one component of aggregate demand has decreased, so less spending would occur at every price level."/>
          <p:cNvGrpSpPr/>
          <p:nvPr/>
        </p:nvGrpSpPr>
        <p:grpSpPr>
          <a:xfrm>
            <a:off x="2066922" y="3608939"/>
            <a:ext cx="8058154" cy="1030418"/>
            <a:chOff x="542923" y="1736761"/>
            <a:chExt cx="8058154" cy="1346186"/>
          </a:xfrm>
          <a:solidFill>
            <a:srgbClr val="627981"/>
          </a:solidFill>
        </p:grpSpPr>
        <p:sp>
          <p:nvSpPr>
            <p:cNvPr id="24" name="Rectangle 23"/>
            <p:cNvSpPr/>
            <p:nvPr/>
          </p:nvSpPr>
          <p:spPr>
            <a:xfrm>
              <a:off x="542923" y="1736761"/>
              <a:ext cx="8058154" cy="1346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56038"/>
              <a:ext cx="7807571" cy="13269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shifts left, at least one component of aggregate demand has decreased, so less spending would occur at every price level.</a:t>
              </a:r>
            </a:p>
          </p:txBody>
        </p:sp>
      </p:grpSp>
      <p:grpSp>
        <p:nvGrpSpPr>
          <p:cNvPr id="27" name="Group 26" descr="Two broad categories cause curves to shift: changes in consumer or business behavior and changes in government tax or spending policy"/>
          <p:cNvGrpSpPr/>
          <p:nvPr/>
        </p:nvGrpSpPr>
        <p:grpSpPr>
          <a:xfrm>
            <a:off x="2066922" y="4735123"/>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Two broad categories cause curves to shift: changes in consumer or business behavior and changes in government tax or spending policy</a:t>
              </a:r>
            </a:p>
          </p:txBody>
        </p:sp>
      </p:grpSp>
    </p:spTree>
    <p:extLst>
      <p:ext uri="{BB962C8B-B14F-4D97-AF65-F5344CB8AC3E}">
        <p14:creationId xmlns:p14="http://schemas.microsoft.com/office/powerpoint/2010/main" val="37719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15604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Changes by Consumers and Firms Can Affect Aggregate Demand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ince a rise in confidence is associated with higher consumption and investment demand, it will cause the AD curve to shift righ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a rise in confidence is associated with higher consumption and investment demand, it will cause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to shift right.</a:t>
              </a:r>
            </a:p>
          </p:txBody>
        </p:sp>
      </p:grpSp>
      <p:grpSp>
        <p:nvGrpSpPr>
          <p:cNvPr id="20" name="Group 19" descr="A decline in confidence reduces consumption and investment and shifts AD left."/>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decline in confidence reduces consumption and investment and shifts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left.</a:t>
              </a:r>
            </a:p>
          </p:txBody>
        </p:sp>
      </p:grpSp>
      <p:grpSp>
        <p:nvGrpSpPr>
          <p:cNvPr id="23" name="Group 22" descr="Consumer and business confidence often reflects macroeconomic realities, like confidence being lower during a recession."/>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794075"/>
              <a:ext cx="7807571" cy="92481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and business confidence often reflects macroeconomic realities, like confidence being lower during a recession.</a:t>
              </a:r>
            </a:p>
          </p:txBody>
        </p:sp>
      </p:grpSp>
      <p:grpSp>
        <p:nvGrpSpPr>
          <p:cNvPr id="27" name="Group 26" descr="Confidence can sometimes change for reasons that do not have a close connection to the immediate economy, like the risk of war or election results."/>
          <p:cNvGrpSpPr/>
          <p:nvPr/>
        </p:nvGrpSpPr>
        <p:grpSpPr>
          <a:xfrm>
            <a:off x="2066922" y="4279724"/>
            <a:ext cx="8058154" cy="1064020"/>
            <a:chOff x="542923" y="1736761"/>
            <a:chExt cx="8058154" cy="1064020"/>
          </a:xfrm>
          <a:solidFill>
            <a:srgbClr val="627981"/>
          </a:solidFill>
        </p:grpSpPr>
        <p:sp>
          <p:nvSpPr>
            <p:cNvPr id="28" name="Rectangle 27"/>
            <p:cNvSpPr/>
            <p:nvPr/>
          </p:nvSpPr>
          <p:spPr>
            <a:xfrm>
              <a:off x="542923" y="1736761"/>
              <a:ext cx="8058154" cy="10640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5" y="1785118"/>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Confidence can sometimes change for reasons that do not have a close connection to the immediate economy, like the risk of war or election results.</a:t>
              </a:r>
            </a:p>
          </p:txBody>
        </p:sp>
      </p:grpSp>
    </p:spTree>
    <p:extLst>
      <p:ext uri="{BB962C8B-B14F-4D97-AF65-F5344CB8AC3E}">
        <p14:creationId xmlns:p14="http://schemas.microsoft.com/office/powerpoint/2010/main" val="337195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15604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Government Macroeconomic Policy Choices Can Shift Aggregate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Higher government spending will cause AD to shift righ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3" y="1940766"/>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Higher government spending will cause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shift right.</a:t>
              </a:r>
            </a:p>
          </p:txBody>
        </p:sp>
      </p:grpSp>
      <p:grpSp>
        <p:nvGrpSpPr>
          <p:cNvPr id="20" name="Group 19" descr="Tax cuts for individuals tend to increase consumption demand, while tax increases tend to diminish it."/>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Tax cuts for individuals tend to increase consumption demand, while tax increases tend to diminish it.</a:t>
              </a:r>
            </a:p>
          </p:txBody>
        </p:sp>
      </p:grpSp>
      <p:grpSp>
        <p:nvGrpSpPr>
          <p:cNvPr id="23" name="Group 22" descr="Tax policy can also pump up investment demand by offering lower tax rates for corporations or tax reductions that benefit specific kinds of investment."/>
          <p:cNvGrpSpPr/>
          <p:nvPr/>
        </p:nvGrpSpPr>
        <p:grpSpPr>
          <a:xfrm>
            <a:off x="2066923" y="3385130"/>
            <a:ext cx="8058154" cy="1059534"/>
            <a:chOff x="542923" y="1736760"/>
            <a:chExt cx="8058154" cy="1384224"/>
          </a:xfrm>
          <a:solidFill>
            <a:srgbClr val="627981"/>
          </a:solidFill>
        </p:grpSpPr>
        <p:sp>
          <p:nvSpPr>
            <p:cNvPr id="24" name="Rectangle 23"/>
            <p:cNvSpPr/>
            <p:nvPr/>
          </p:nvSpPr>
          <p:spPr>
            <a:xfrm>
              <a:off x="542923" y="1736760"/>
              <a:ext cx="8058154" cy="13842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794075"/>
              <a:ext cx="7807571" cy="13269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Tax policy can also pump up investment demand by offering lower tax rates for corporations or tax reductions that benefit specific kinds of investment.</a:t>
              </a:r>
            </a:p>
          </p:txBody>
        </p:sp>
      </p:grpSp>
      <p:grpSp>
        <p:nvGrpSpPr>
          <p:cNvPr id="27" name="Group 26" descr="During a recession, when unemployment is high and businesses are suffering low profits or even losses, Congress often passes tax cuts."/>
          <p:cNvGrpSpPr/>
          <p:nvPr/>
        </p:nvGrpSpPr>
        <p:grpSpPr>
          <a:xfrm>
            <a:off x="2066922" y="4539245"/>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During a recession, when unemployment is high and businesses are suffering low profits or even losses, Congress often passes tax cuts.</a:t>
              </a:r>
            </a:p>
          </p:txBody>
        </p:sp>
      </p:grpSp>
    </p:spTree>
    <p:extLst>
      <p:ext uri="{BB962C8B-B14F-4D97-AF65-F5344CB8AC3E}">
        <p14:creationId xmlns:p14="http://schemas.microsoft.com/office/powerpoint/2010/main" val="455090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15604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Changes by Consumers and Firms Can Affect Aggregate Demand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5477" y="1386685"/>
            <a:ext cx="8361046" cy="1015663"/>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Increased consumer/business confidence, increased government spending, or tax cuts can shift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the right. Decreased consumer/business confidence, decreased government spending, or higher taxes can shift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the left.</a:t>
            </a:r>
          </a:p>
        </p:txBody>
      </p:sp>
      <p:pic>
        <p:nvPicPr>
          <p:cNvPr id="6" name="Picture 5" descr="Two side-by-side graphs that show what happens when aggregate demand shifts right and left.">
            <a:extLst>
              <a:ext uri="{FF2B5EF4-FFF2-40B4-BE49-F238E27FC236}">
                <a16:creationId xmlns:a16="http://schemas.microsoft.com/office/drawing/2014/main" id="{0E508B4D-8195-4567-B6D7-B9E38AA90D17}"/>
              </a:ext>
            </a:extLst>
          </p:cNvPr>
          <p:cNvPicPr>
            <a:picLocks noChangeAspect="1"/>
          </p:cNvPicPr>
          <p:nvPr/>
        </p:nvPicPr>
        <p:blipFill>
          <a:blip r:embed="rId3"/>
          <a:stretch>
            <a:fillRect/>
          </a:stretch>
        </p:blipFill>
        <p:spPr>
          <a:xfrm>
            <a:off x="2375791" y="2525611"/>
            <a:ext cx="7440417" cy="4129923"/>
          </a:xfrm>
          <a:prstGeom prst="rect">
            <a:avLst/>
          </a:prstGeom>
        </p:spPr>
      </p:pic>
    </p:spTree>
    <p:extLst>
      <p:ext uri="{BB962C8B-B14F-4D97-AF65-F5344CB8AC3E}">
        <p14:creationId xmlns:p14="http://schemas.microsoft.com/office/powerpoint/2010/main" val="4103547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17906"/>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Federal Reserve Influence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How the Federal Reserve influences interest rates and credit availability can also shift the AD curve."/>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687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the Federal Reserve influences interest rates and credit availability can also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a:t>
              </a:r>
            </a:p>
          </p:txBody>
        </p:sp>
      </p:grpSp>
      <p:grpSp>
        <p:nvGrpSpPr>
          <p:cNvPr id="20" name="Group 19" descr="Higher interest rates discourage borrowing, which reduces household spending on big purchases, and reduces business investment spending."/>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810301"/>
              <a:ext cx="7877914" cy="115997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Higher interest rates discourage borrowing, which reduces household spending on big purchases, and reduces business investment spending.</a:t>
              </a:r>
            </a:p>
          </p:txBody>
        </p:sp>
      </p:grpSp>
      <p:grpSp>
        <p:nvGrpSpPr>
          <p:cNvPr id="23" name="Group 22" descr="Lower interest rates stimulate consumption and investment demand."/>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997986"/>
              <a:ext cx="7807571" cy="52272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Lower interest rates stimulate consumption and investment demand.</a:t>
              </a:r>
            </a:p>
          </p:txBody>
        </p:sp>
      </p:grpSp>
      <p:grpSp>
        <p:nvGrpSpPr>
          <p:cNvPr id="27" name="Group 26" descr="Interest rates can also affect exchange rates, which influence exports and imports."/>
          <p:cNvGrpSpPr/>
          <p:nvPr/>
        </p:nvGrpSpPr>
        <p:grpSpPr>
          <a:xfrm>
            <a:off x="2066922" y="4279724"/>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Interest rates can also affect exchange rates, which influence exports and imports.</a:t>
              </a:r>
            </a:p>
          </p:txBody>
        </p:sp>
      </p:grpSp>
    </p:spTree>
    <p:extLst>
      <p:ext uri="{BB962C8B-B14F-4D97-AF65-F5344CB8AC3E}">
        <p14:creationId xmlns:p14="http://schemas.microsoft.com/office/powerpoint/2010/main" val="877053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AC28C8-A51F-4E44-A256-05237E9FC15F}"/>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 name="Group 1" descr="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
            <a:extLst>
              <a:ext uri="{FF2B5EF4-FFF2-40B4-BE49-F238E27FC236}">
                <a16:creationId xmlns:a16="http://schemas.microsoft.com/office/drawing/2014/main" id="{D4B7783A-E98B-95FE-E69C-57FEAF593932}"/>
              </a:ext>
            </a:extLst>
          </p:cNvPr>
          <p:cNvGrpSpPr/>
          <p:nvPr/>
        </p:nvGrpSpPr>
        <p:grpSpPr>
          <a:xfrm>
            <a:off x="1524001" y="1288684"/>
            <a:ext cx="9448138" cy="2422078"/>
            <a:chOff x="542923" y="1207162"/>
            <a:chExt cx="8058154" cy="2130678"/>
          </a:xfrm>
          <a:solidFill>
            <a:srgbClr val="627981"/>
          </a:solidFill>
        </p:grpSpPr>
        <p:sp>
          <p:nvSpPr>
            <p:cNvPr id="3" name="Rectangle 2">
              <a:extLst>
                <a:ext uri="{FF2B5EF4-FFF2-40B4-BE49-F238E27FC236}">
                  <a16:creationId xmlns:a16="http://schemas.microsoft.com/office/drawing/2014/main" id="{37703010-39B3-04DA-B590-5FD8AC8D6BA0}"/>
                </a:ext>
              </a:extLst>
            </p:cNvPr>
            <p:cNvSpPr/>
            <p:nvPr/>
          </p:nvSpPr>
          <p:spPr>
            <a:xfrm>
              <a:off x="542923" y="1207162"/>
              <a:ext cx="8058154" cy="21306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A7AE8BE5-4209-A02C-9C9A-D8CB2282F0BC}"/>
                </a:ext>
              </a:extLst>
            </p:cNvPr>
            <p:cNvSpPr txBox="1"/>
            <p:nvPr/>
          </p:nvSpPr>
          <p:spPr>
            <a:xfrm>
              <a:off x="633042" y="1529371"/>
              <a:ext cx="7807571" cy="1488730"/>
            </a:xfrm>
            <a:prstGeom prst="rect">
              <a:avLst/>
            </a:prstGeom>
            <a:grp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p:txBody>
        </p:sp>
      </p:grpSp>
      <p:pic>
        <p:nvPicPr>
          <p:cNvPr id="5" name="Picture 4" descr="An image of someone holding an iPhone.">
            <a:extLst>
              <a:ext uri="{FF2B5EF4-FFF2-40B4-BE49-F238E27FC236}">
                <a16:creationId xmlns:a16="http://schemas.microsoft.com/office/drawing/2014/main" id="{4F3C69FB-E1DD-4C0A-8F79-EAD26D7DB4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5140" y="4017545"/>
            <a:ext cx="3921714" cy="2615791"/>
          </a:xfrm>
          <a:prstGeom prst="rect">
            <a:avLst/>
          </a:prstGeom>
        </p:spPr>
      </p:pic>
    </p:spTree>
    <p:extLst>
      <p:ext uri="{BB962C8B-B14F-4D97-AF65-F5344CB8AC3E}">
        <p14:creationId xmlns:p14="http://schemas.microsoft.com/office/powerpoint/2010/main" val="4282120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10;&#10;If the interest rate is 4%, you would repay $1,000 + (.04)($1,000)= $1,000 + $40 = $1,040.&#10;&#10;If the interest rate is 7%, you would repay $1,000 + (.07)($1,000)= $1,000 + $70 = $1,070.&#10;&#10;The higher interest rate and the larger payment might make you decide not to buy the new phone. If you decrease your consumption by $1,000, this will decrease aggregate demand.">
            <a:extLst>
              <a:ext uri="{FF2B5EF4-FFF2-40B4-BE49-F238E27FC236}">
                <a16:creationId xmlns:a16="http://schemas.microsoft.com/office/drawing/2014/main" id="{1258E995-7A29-D364-4809-B0FBD13DBC08}"/>
              </a:ext>
            </a:extLst>
          </p:cNvPr>
          <p:cNvGrpSpPr/>
          <p:nvPr/>
        </p:nvGrpSpPr>
        <p:grpSpPr>
          <a:xfrm>
            <a:off x="1524001" y="1215851"/>
            <a:ext cx="9448138" cy="5074417"/>
            <a:chOff x="542923" y="-145151"/>
            <a:chExt cx="8058154" cy="4919863"/>
          </a:xfrm>
          <a:solidFill>
            <a:srgbClr val="627981"/>
          </a:solidFill>
        </p:grpSpPr>
        <p:sp>
          <p:nvSpPr>
            <p:cNvPr id="5" name="Rectangle 4">
              <a:extLst>
                <a:ext uri="{FF2B5EF4-FFF2-40B4-BE49-F238E27FC236}">
                  <a16:creationId xmlns:a16="http://schemas.microsoft.com/office/drawing/2014/main" id="{07CEBF28-DEBF-9E9D-5C69-8933B818EF91}"/>
                </a:ext>
              </a:extLst>
            </p:cNvPr>
            <p:cNvSpPr/>
            <p:nvPr/>
          </p:nvSpPr>
          <p:spPr>
            <a:xfrm>
              <a:off x="542923" y="-145151"/>
              <a:ext cx="8058154" cy="49198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DFD37F-CBBB-9943-A63F-9E50EA86143B}"/>
                </a:ext>
              </a:extLst>
            </p:cNvPr>
            <p:cNvSpPr txBox="1"/>
            <p:nvPr/>
          </p:nvSpPr>
          <p:spPr>
            <a:xfrm>
              <a:off x="633042" y="67139"/>
              <a:ext cx="7807571" cy="4413193"/>
            </a:xfrm>
            <a:prstGeom prst="rect">
              <a:avLst/>
            </a:prstGeom>
            <a:grp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interest rate is 4%, you would repay $1,000 + (.04)($1,000)= $1,000 + $40 = $1,040.</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the interest rate is 7%, you would repay $1,000 + (.07)($1,000)= $1,000 + $70 = $1,070.</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higher interest rate and the larger payment might make you decide not to buy the new phone. If you decrease your consumption by $1,000, this will decrease aggregate demand.</a:t>
              </a:r>
            </a:p>
          </p:txBody>
        </p:sp>
      </p:grpSp>
    </p:spTree>
    <p:extLst>
      <p:ext uri="{BB962C8B-B14F-4D97-AF65-F5344CB8AC3E}">
        <p14:creationId xmlns:p14="http://schemas.microsoft.com/office/powerpoint/2010/main" val="6093774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012F45-B001-42E2-B643-149F91AF8AF2}">
  <ds:schemaRefs>
    <ds:schemaRef ds:uri="http://purl.org/dc/terms/"/>
    <ds:schemaRef ds:uri="http://schemas.microsoft.com/office/2006/metadata/properties"/>
    <ds:schemaRef ds:uri="http://schemas.microsoft.com/office/infopath/2007/PartnerControls"/>
    <ds:schemaRef ds:uri="06d9c582-05c2-476b-83d2-72ab8b1380b2"/>
    <ds:schemaRef ds:uri="http://purl.org/dc/dcmitype/"/>
    <ds:schemaRef ds:uri="http://purl.org/dc/elements/1.1/"/>
    <ds:schemaRef ds:uri="http://schemas.microsoft.com/office/2006/documentManagement/types"/>
    <ds:schemaRef ds:uri="http://schemas.openxmlformats.org/package/2006/metadata/core-properties"/>
    <ds:schemaRef ds:uri="fdab59f7-c3a7-48e5-acd8-618ce834776e"/>
    <ds:schemaRef ds:uri="http://www.w3.org/XML/1998/namespace"/>
  </ds:schemaRefs>
</ds:datastoreItem>
</file>

<file path=customXml/itemProps2.xml><?xml version="1.0" encoding="utf-8"?>
<ds:datastoreItem xmlns:ds="http://schemas.openxmlformats.org/officeDocument/2006/customXml" ds:itemID="{B0D98BDD-E65B-4AE7-961E-19792A5ADC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87B33C7-1F8D-4679-B1BF-38537EC6A0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1685</TotalTime>
  <Words>1475</Words>
  <Application>Microsoft Office PowerPoint</Application>
  <PresentationFormat>Widescreen</PresentationFormat>
  <Paragraphs>90</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Lucida Sans Unicode</vt:lpstr>
      <vt:lpstr>Office Theme</vt:lpstr>
      <vt:lpstr>Shifts in Aggregate Demand</vt:lpstr>
      <vt:lpstr>Introduction1</vt:lpstr>
      <vt:lpstr>Introduction2</vt:lpstr>
      <vt:lpstr>How Changes by Consumers and Firms Can Affect Aggregate Demand1</vt:lpstr>
      <vt:lpstr>How Government Macroeconomic Policy Choices Can Shift Aggregate Demand</vt:lpstr>
      <vt:lpstr>How Changes by Consumers and Firms Can Affect Aggregate Demand2</vt:lpstr>
      <vt:lpstr>Federal Reserve Influence</vt:lpstr>
      <vt:lpstr>On Your Own1</vt:lpstr>
      <vt:lpstr>On Your Own2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150</cp:revision>
  <dcterms:created xsi:type="dcterms:W3CDTF">2014-11-06T15:36:04Z</dcterms:created>
  <dcterms:modified xsi:type="dcterms:W3CDTF">2026-02-02T18:01:11Z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