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8"/>
  </p:notesMasterIdLst>
  <p:sldIdLst>
    <p:sldId id="389" r:id="rId5"/>
    <p:sldId id="390" r:id="rId6"/>
    <p:sldId id="391" r:id="rId7"/>
    <p:sldId id="392" r:id="rId8"/>
    <p:sldId id="393" r:id="rId9"/>
    <p:sldId id="394" r:id="rId10"/>
    <p:sldId id="395" r:id="rId11"/>
    <p:sldId id="396" r:id="rId12"/>
    <p:sldId id="397" r:id="rId13"/>
    <p:sldId id="398" r:id="rId14"/>
    <p:sldId id="399" r:id="rId15"/>
    <p:sldId id="400" r:id="rId16"/>
    <p:sldId id="3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792315-B9BF-4481-A6C9-12D012938D39}" v="5" dt="2026-02-02T17:59:53.0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384" autoAdjust="0"/>
  </p:normalViewPr>
  <p:slideViewPr>
    <p:cSldViewPr snapToGrid="0">
      <p:cViewPr varScale="1">
        <p:scale>
          <a:sx n="68" d="100"/>
          <a:sy n="68" d="100"/>
        </p:scale>
        <p:origin x="93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3T17:16:21.973" v="9" actId="6549"/>
      <pc:docMkLst>
        <pc:docMk/>
      </pc:docMkLst>
      <pc:sldChg chg="add">
        <pc:chgData name="Caitlin Coleman" userId="96f87ca1-0e64-4ae8-8d77-98757b85df0b" providerId="ADAL" clId="{DDA6BCD5-DC0D-434C-93A0-51E2BCD25B34}" dt="2026-01-23T17:15:13.141" v="0"/>
        <pc:sldMkLst>
          <pc:docMk/>
          <pc:sldMk cId="91468524" sldId="379"/>
        </pc:sldMkLst>
      </pc:sldChg>
      <pc:sldChg chg="add">
        <pc:chgData name="Caitlin Coleman" userId="96f87ca1-0e64-4ae8-8d77-98757b85df0b" providerId="ADAL" clId="{DDA6BCD5-DC0D-434C-93A0-51E2BCD25B34}" dt="2026-01-23T17:15:35.005" v="1"/>
        <pc:sldMkLst>
          <pc:docMk/>
          <pc:sldMk cId="2316009802" sldId="389"/>
        </pc:sldMkLst>
      </pc:sldChg>
      <pc:sldChg chg="modSp add mod">
        <pc:chgData name="Caitlin Coleman" userId="96f87ca1-0e64-4ae8-8d77-98757b85df0b" providerId="ADAL" clId="{DDA6BCD5-DC0D-434C-93A0-51E2BCD25B34}" dt="2026-01-23T17:15:58.779" v="4" actId="6549"/>
        <pc:sldMkLst>
          <pc:docMk/>
          <pc:sldMk cId="771411429" sldId="390"/>
        </pc:sldMkLst>
        <pc:spChg chg="mod">
          <ac:chgData name="Caitlin Coleman" userId="96f87ca1-0e64-4ae8-8d77-98757b85df0b" providerId="ADAL" clId="{DDA6BCD5-DC0D-434C-93A0-51E2BCD25B34}" dt="2026-01-23T17:15:58.779" v="4" actId="6549"/>
          <ac:spMkLst>
            <pc:docMk/>
            <pc:sldMk cId="771411429" sldId="390"/>
            <ac:spMk id="26" creationId="{00000000-0000-0000-0000-000000000000}"/>
          </ac:spMkLst>
        </pc:spChg>
      </pc:sldChg>
      <pc:sldChg chg="add">
        <pc:chgData name="Caitlin Coleman" userId="96f87ca1-0e64-4ae8-8d77-98757b85df0b" providerId="ADAL" clId="{DDA6BCD5-DC0D-434C-93A0-51E2BCD25B34}" dt="2026-01-23T17:15:35.005" v="1"/>
        <pc:sldMkLst>
          <pc:docMk/>
          <pc:sldMk cId="3386913439" sldId="391"/>
        </pc:sldMkLst>
      </pc:sldChg>
      <pc:sldChg chg="add">
        <pc:chgData name="Caitlin Coleman" userId="96f87ca1-0e64-4ae8-8d77-98757b85df0b" providerId="ADAL" clId="{DDA6BCD5-DC0D-434C-93A0-51E2BCD25B34}" dt="2026-01-23T17:15:35.005" v="1"/>
        <pc:sldMkLst>
          <pc:docMk/>
          <pc:sldMk cId="2875946260" sldId="392"/>
        </pc:sldMkLst>
      </pc:sldChg>
      <pc:sldChg chg="add">
        <pc:chgData name="Caitlin Coleman" userId="96f87ca1-0e64-4ae8-8d77-98757b85df0b" providerId="ADAL" clId="{DDA6BCD5-DC0D-434C-93A0-51E2BCD25B34}" dt="2026-01-23T17:15:35.005" v="1"/>
        <pc:sldMkLst>
          <pc:docMk/>
          <pc:sldMk cId="476880877" sldId="393"/>
        </pc:sldMkLst>
      </pc:sldChg>
      <pc:sldChg chg="add">
        <pc:chgData name="Caitlin Coleman" userId="96f87ca1-0e64-4ae8-8d77-98757b85df0b" providerId="ADAL" clId="{DDA6BCD5-DC0D-434C-93A0-51E2BCD25B34}" dt="2026-01-23T17:15:35.005" v="1"/>
        <pc:sldMkLst>
          <pc:docMk/>
          <pc:sldMk cId="4230368693" sldId="394"/>
        </pc:sldMkLst>
      </pc:sldChg>
      <pc:sldChg chg="add">
        <pc:chgData name="Caitlin Coleman" userId="96f87ca1-0e64-4ae8-8d77-98757b85df0b" providerId="ADAL" clId="{DDA6BCD5-DC0D-434C-93A0-51E2BCD25B34}" dt="2026-01-23T17:15:35.005" v="1"/>
        <pc:sldMkLst>
          <pc:docMk/>
          <pc:sldMk cId="2128742824" sldId="395"/>
        </pc:sldMkLst>
      </pc:sldChg>
      <pc:sldChg chg="add">
        <pc:chgData name="Caitlin Coleman" userId="96f87ca1-0e64-4ae8-8d77-98757b85df0b" providerId="ADAL" clId="{DDA6BCD5-DC0D-434C-93A0-51E2BCD25B34}" dt="2026-01-23T17:15:35.005" v="1"/>
        <pc:sldMkLst>
          <pc:docMk/>
          <pc:sldMk cId="1695537252" sldId="396"/>
        </pc:sldMkLst>
      </pc:sldChg>
      <pc:sldChg chg="add">
        <pc:chgData name="Caitlin Coleman" userId="96f87ca1-0e64-4ae8-8d77-98757b85df0b" providerId="ADAL" clId="{DDA6BCD5-DC0D-434C-93A0-51E2BCD25B34}" dt="2026-01-23T17:15:35.005" v="1"/>
        <pc:sldMkLst>
          <pc:docMk/>
          <pc:sldMk cId="287081813" sldId="397"/>
        </pc:sldMkLst>
      </pc:sldChg>
      <pc:sldChg chg="modSp add mod">
        <pc:chgData name="Caitlin Coleman" userId="96f87ca1-0e64-4ae8-8d77-98757b85df0b" providerId="ADAL" clId="{DDA6BCD5-DC0D-434C-93A0-51E2BCD25B34}" dt="2026-01-23T17:16:12.477" v="6" actId="20577"/>
        <pc:sldMkLst>
          <pc:docMk/>
          <pc:sldMk cId="3983290341" sldId="398"/>
        </pc:sldMkLst>
        <pc:spChg chg="mod">
          <ac:chgData name="Caitlin Coleman" userId="96f87ca1-0e64-4ae8-8d77-98757b85df0b" providerId="ADAL" clId="{DDA6BCD5-DC0D-434C-93A0-51E2BCD25B34}" dt="2026-01-23T17:16:12.477" v="6" actId="20577"/>
          <ac:spMkLst>
            <pc:docMk/>
            <pc:sldMk cId="3983290341" sldId="398"/>
            <ac:spMk id="26" creationId="{00000000-0000-0000-0000-000000000000}"/>
          </ac:spMkLst>
        </pc:spChg>
      </pc:sldChg>
      <pc:sldChg chg="modSp add mod">
        <pc:chgData name="Caitlin Coleman" userId="96f87ca1-0e64-4ae8-8d77-98757b85df0b" providerId="ADAL" clId="{DDA6BCD5-DC0D-434C-93A0-51E2BCD25B34}" dt="2026-01-23T17:16:17.969" v="8" actId="20577"/>
        <pc:sldMkLst>
          <pc:docMk/>
          <pc:sldMk cId="425868321" sldId="399"/>
        </pc:sldMkLst>
        <pc:spChg chg="mod">
          <ac:chgData name="Caitlin Coleman" userId="96f87ca1-0e64-4ae8-8d77-98757b85df0b" providerId="ADAL" clId="{DDA6BCD5-DC0D-434C-93A0-51E2BCD25B34}" dt="2026-01-23T17:16:17.969" v="8" actId="20577"/>
          <ac:spMkLst>
            <pc:docMk/>
            <pc:sldMk cId="425868321" sldId="399"/>
            <ac:spMk id="26" creationId="{00000000-0000-0000-0000-000000000000}"/>
          </ac:spMkLst>
        </pc:spChg>
      </pc:sldChg>
      <pc:sldChg chg="modSp add mod">
        <pc:chgData name="Caitlin Coleman" userId="96f87ca1-0e64-4ae8-8d77-98757b85df0b" providerId="ADAL" clId="{DDA6BCD5-DC0D-434C-93A0-51E2BCD25B34}" dt="2026-01-23T17:16:21.973" v="9" actId="6549"/>
        <pc:sldMkLst>
          <pc:docMk/>
          <pc:sldMk cId="3630577423" sldId="400"/>
        </pc:sldMkLst>
        <pc:spChg chg="mod">
          <ac:chgData name="Caitlin Coleman" userId="96f87ca1-0e64-4ae8-8d77-98757b85df0b" providerId="ADAL" clId="{DDA6BCD5-DC0D-434C-93A0-51E2BCD25B34}" dt="2026-01-23T17:16:21.973" v="9" actId="6549"/>
          <ac:spMkLst>
            <pc:docMk/>
            <pc:sldMk cId="3630577423" sldId="400"/>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4DBA28-0747-4C6E-8AEF-9E591025E60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AFBDBD-15E5-438F-8B53-79DF7CA45A41}" type="slidenum">
              <a:rPr lang="en-US" smtClean="0"/>
              <a:t>‹#›</a:t>
            </a:fld>
            <a:endParaRPr lang="en-US"/>
          </a:p>
        </p:txBody>
      </p:sp>
    </p:spTree>
    <p:extLst>
      <p:ext uri="{BB962C8B-B14F-4D97-AF65-F5344CB8AC3E}">
        <p14:creationId xmlns:p14="http://schemas.microsoft.com/office/powerpoint/2010/main" val="415563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2871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6783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a:p>
            <a:r>
              <a:rPr lang="en-US" dirty="0"/>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47553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4714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equilibrium in the aggregate supply/aggregate demand (AD/AS) diagram will shift to a new equilibrium if the AS or AD curve shifts. This lesson discusses two of the most important factors that can lead to shifts of the AS curve: productivity growth and changes in input prices.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1318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growth is the most important factor that shifts the AS curve in the long run. Productivity: how much output can be produced with a given quantity of labor; one measure: output per worker (GDP per capita). Over time, productivity grows so that the same quantity of labor can produce more output. Historically, real growth in GDP per capita in an advanced economy like the U.S. has averaged about 2 to 3%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4558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productivity shifts the short-run aggregate supply (SRAS) curve to the right. With improved productivity, businesses can produce a greater quantity of output at every price level. With increased productivity, workers can produce more GDP. Full employment corresponds to a higher level of GDP, so the long-run aggregate supply (LRAS) curve, also shifts to the right.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4255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aggregate demand remains unchanged, a rightward shift of the SRAS curve will result in greater real GDP and downward pressure on the price level. If the shift of the SRAS curve is from gains in productivity growth, the effect will be relatively small over a few months or even years. A nation’s production possibility frontier is fixed in the short run but shifts right in the long run.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6699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prices for inputs used across the entire economy have a macroeconomic impact on aggregate supply. Examples of widely used inputs include labor and energy products. Increases in the prices of such inputs will cause the SRAS curve to shift left. This means that at each price level for outputs, a higher price for inputs will discourage production.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289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14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decline in the price of a key input like oil will shift the SRAS curve right, providing an incentive for more production at every price level. For example, from 1985 to 1986, the average price of crude oil fell by almost half, from $24 a barrel to $12. Two other key inputs that may shift the SRAS curve are the cost of labor (wages) and the cost of imported goods used as inputs. In these cases, too, the lesson is that lower prices for inputs cause SRAS to shift right, while higher prices cause it to shift back to the left.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EAFBDBD-15E5-438F-8B53-79DF7CA45A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3037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8069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Shifts in Aggregate Supply</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316009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If the government decided to provide health insurance for all citizens, regardless of age, how would this likely affect aggregate supply, output, and prices?">
            <a:extLst>
              <a:ext uri="{FF2B5EF4-FFF2-40B4-BE49-F238E27FC236}">
                <a16:creationId xmlns:a16="http://schemas.microsoft.com/office/drawing/2014/main" id="{85E62976-01C9-F547-F6FA-45099CB8BFCD}"/>
              </a:ext>
            </a:extLst>
          </p:cNvPr>
          <p:cNvGrpSpPr/>
          <p:nvPr/>
        </p:nvGrpSpPr>
        <p:grpSpPr>
          <a:xfrm>
            <a:off x="1371925" y="1434054"/>
            <a:ext cx="9448138" cy="1421210"/>
            <a:chOff x="542923" y="1736761"/>
            <a:chExt cx="8058154" cy="1091184"/>
          </a:xfrm>
          <a:solidFill>
            <a:srgbClr val="627981"/>
          </a:solidFill>
        </p:grpSpPr>
        <p:sp>
          <p:nvSpPr>
            <p:cNvPr id="6" name="Rectangle 5">
              <a:extLst>
                <a:ext uri="{FF2B5EF4-FFF2-40B4-BE49-F238E27FC236}">
                  <a16:creationId xmlns:a16="http://schemas.microsoft.com/office/drawing/2014/main" id="{46DFD832-12EF-AB53-0427-322C7BFAB3F1}"/>
                </a:ext>
              </a:extLst>
            </p:cNvPr>
            <p:cNvSpPr/>
            <p:nvPr/>
          </p:nvSpPr>
          <p:spPr>
            <a:xfrm>
              <a:off x="542923" y="1736761"/>
              <a:ext cx="8058154" cy="109118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5E84462-50A9-3701-94BF-C325E829F05C}"/>
                </a:ext>
              </a:extLst>
            </p:cNvPr>
            <p:cNvSpPr txBox="1"/>
            <p:nvPr/>
          </p:nvSpPr>
          <p:spPr>
            <a:xfrm>
              <a:off x="633042" y="2001984"/>
              <a:ext cx="7807571" cy="543504"/>
            </a:xfrm>
            <a:prstGeom prst="rect">
              <a:avLst/>
            </a:prstGeom>
            <a:grp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the government decided to provide health insurance for all citizens, regardless of age, how would this likely affect aggregate supply, output, and prices?</a:t>
              </a:r>
            </a:p>
          </p:txBody>
        </p:sp>
      </p:grpSp>
      <p:pic>
        <p:nvPicPr>
          <p:cNvPr id="5" name="Picture 4" descr="Medical stethoscope on top of a stack of papers">
            <a:extLst>
              <a:ext uri="{FF2B5EF4-FFF2-40B4-BE49-F238E27FC236}">
                <a16:creationId xmlns:a16="http://schemas.microsoft.com/office/drawing/2014/main" id="{582B6BAC-4269-4EB5-A21E-4494AFEB4F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6644" y="3168274"/>
            <a:ext cx="4838700" cy="3225800"/>
          </a:xfrm>
          <a:prstGeom prst="rect">
            <a:avLst/>
          </a:prstGeom>
        </p:spPr>
      </p:pic>
    </p:spTree>
    <p:extLst>
      <p:ext uri="{BB962C8B-B14F-4D97-AF65-F5344CB8AC3E}">
        <p14:creationId xmlns:p14="http://schemas.microsoft.com/office/powerpoint/2010/main" val="3983290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If the government decided to provide health insurance for all citizens, regardless of age, how would this likely affect aggregate supply, output, and prices?&#10;&#10;If the government provided health insurance, this would reduce input costs for employers since health insurance costs are a large part of the cost of labor. A decrease in input costs will shift the aggregate supply curve to the right, increasing output and decreasing prices.">
            <a:extLst>
              <a:ext uri="{FF2B5EF4-FFF2-40B4-BE49-F238E27FC236}">
                <a16:creationId xmlns:a16="http://schemas.microsoft.com/office/drawing/2014/main" id="{65FDEF1D-7E37-6B55-70EC-2E35C69C0B58}"/>
              </a:ext>
            </a:extLst>
          </p:cNvPr>
          <p:cNvGrpSpPr/>
          <p:nvPr/>
        </p:nvGrpSpPr>
        <p:grpSpPr>
          <a:xfrm>
            <a:off x="1515511" y="1584250"/>
            <a:ext cx="9448138" cy="2775096"/>
            <a:chOff x="542923" y="1207162"/>
            <a:chExt cx="8058154" cy="2130678"/>
          </a:xfrm>
          <a:solidFill>
            <a:srgbClr val="627981"/>
          </a:solidFill>
        </p:grpSpPr>
        <p:sp>
          <p:nvSpPr>
            <p:cNvPr id="5" name="Rectangle 4">
              <a:extLst>
                <a:ext uri="{FF2B5EF4-FFF2-40B4-BE49-F238E27FC236}">
                  <a16:creationId xmlns:a16="http://schemas.microsoft.com/office/drawing/2014/main" id="{9421A8E5-7842-ECE5-991E-F0E8D70F75AB}"/>
                </a:ext>
              </a:extLst>
            </p:cNvPr>
            <p:cNvSpPr/>
            <p:nvPr/>
          </p:nvSpPr>
          <p:spPr>
            <a:xfrm>
              <a:off x="542923" y="1207162"/>
              <a:ext cx="8058154" cy="21306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781719BF-58C8-7807-7DF1-8B1A5227736E}"/>
                </a:ext>
              </a:extLst>
            </p:cNvPr>
            <p:cNvSpPr txBox="1"/>
            <p:nvPr/>
          </p:nvSpPr>
          <p:spPr>
            <a:xfrm>
              <a:off x="633042" y="1293065"/>
              <a:ext cx="7807571" cy="1961342"/>
            </a:xfrm>
            <a:prstGeom prst="rect">
              <a:avLst/>
            </a:prstGeom>
            <a:grp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the government decided to provide health insurance for all citizens, regardless of age, how would this likely affect aggregate supply, output, and prices?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p:txBody>
        </p:sp>
      </p:grpSp>
    </p:spTree>
    <p:extLst>
      <p:ext uri="{BB962C8B-B14F-4D97-AF65-F5344CB8AC3E}">
        <p14:creationId xmlns:p14="http://schemas.microsoft.com/office/powerpoint/2010/main" val="425868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The aggregate demand/aggregate supply (AD/AS) diagram shows how aggregate demand and aggregate supply interact.&#10;&#10;The intersection of the AD and AS curves shows the equilibrium output and price level in the economy. &#10;&#10;The aggregate supply curve will shift right as productivity increases.&#10;&#10;If the AS curve shifts left, stagflation occurs, which is the combination of lower output, higher unemployment, and higher inflation.&#10;&#10;If AS shifts right, a combination of lower inflation, higher output, and lower unemployment is possible.">
            <a:extLst>
              <a:ext uri="{FF2B5EF4-FFF2-40B4-BE49-F238E27FC236}">
                <a16:creationId xmlns:a16="http://schemas.microsoft.com/office/drawing/2014/main" id="{4400F82F-4E2E-5B4B-17B4-BD59A66B4418}"/>
              </a:ext>
            </a:extLst>
          </p:cNvPr>
          <p:cNvGrpSpPr/>
          <p:nvPr/>
        </p:nvGrpSpPr>
        <p:grpSpPr>
          <a:xfrm>
            <a:off x="1342505" y="1533491"/>
            <a:ext cx="9514113" cy="4233941"/>
            <a:chOff x="542923" y="1736758"/>
            <a:chExt cx="8058154" cy="6568828"/>
          </a:xfrm>
          <a:solidFill>
            <a:srgbClr val="627981"/>
          </a:solidFill>
        </p:grpSpPr>
        <p:sp>
          <p:nvSpPr>
            <p:cNvPr id="5" name="Rectangle 4">
              <a:extLst>
                <a:ext uri="{FF2B5EF4-FFF2-40B4-BE49-F238E27FC236}">
                  <a16:creationId xmlns:a16="http://schemas.microsoft.com/office/drawing/2014/main" id="{3093A716-097E-D481-B1DA-784ED8617207}"/>
                </a:ext>
              </a:extLst>
            </p:cNvPr>
            <p:cNvSpPr/>
            <p:nvPr/>
          </p:nvSpPr>
          <p:spPr>
            <a:xfrm>
              <a:off x="542923" y="1736758"/>
              <a:ext cx="8058154" cy="65688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7E65B5BE-E41C-B70F-713A-086ABB004C77}"/>
                </a:ext>
              </a:extLst>
            </p:cNvPr>
            <p:cNvSpPr txBox="1"/>
            <p:nvPr/>
          </p:nvSpPr>
          <p:spPr>
            <a:xfrm>
              <a:off x="633043" y="1806430"/>
              <a:ext cx="7807571" cy="635082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aggregate demand/aggregate supply (AD/AS) diagram shows how aggregate demand and aggregate supply interact.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intersection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curves shows the equilibrium output and price level in the economy.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aggregate supply curve will shift right as productivity increases.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the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shifts left, stagflation occurs, which is the combination of lower output, higher unemployment, and higher inflation.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 </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shifts right, a combination of lower inflation, higher output, and lower unemployment is possible.</a:t>
              </a:r>
            </a:p>
          </p:txBody>
        </p:sp>
      </p:grpSp>
    </p:spTree>
    <p:extLst>
      <p:ext uri="{BB962C8B-B14F-4D97-AF65-F5344CB8AC3E}">
        <p14:creationId xmlns:p14="http://schemas.microsoft.com/office/powerpoint/2010/main" val="3630577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91468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The original equilibrium in the aggregate supply/aggregate demand diagram will shift to a new equilibrium if the AS or AD curve shifts.">
            <a:extLst>
              <a:ext uri="{FF2B5EF4-FFF2-40B4-BE49-F238E27FC236}">
                <a16:creationId xmlns:a16="http://schemas.microsoft.com/office/drawing/2014/main" id="{F5F4CC42-ABC1-4744-8DB9-FF3DF41F04C7}"/>
              </a:ext>
            </a:extLst>
          </p:cNvPr>
          <p:cNvGrpSpPr/>
          <p:nvPr/>
        </p:nvGrpSpPr>
        <p:grpSpPr>
          <a:xfrm>
            <a:off x="2066922" y="158091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0B3CA59E-8194-47C8-9B1C-8CF8001B08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2ADB5CA-C464-4573-986C-DED7E288B05C}"/>
                </a:ext>
              </a:extLst>
            </p:cNvPr>
            <p:cNvSpPr txBox="1"/>
            <p:nvPr/>
          </p:nvSpPr>
          <p:spPr>
            <a:xfrm>
              <a:off x="633044" y="178803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original equilibrium in the aggregate supply/aggregate demand diagram will shift to a new equilibrium if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shifts.</a:t>
              </a:r>
            </a:p>
          </p:txBody>
        </p:sp>
      </p:grpSp>
      <p:grpSp>
        <p:nvGrpSpPr>
          <p:cNvPr id="29" name="Group 28" descr="This lesson discusses two important factors that can lead to shifts of the AS curve: productivity growth and changes in input prices.">
            <a:extLst>
              <a:ext uri="{FF2B5EF4-FFF2-40B4-BE49-F238E27FC236}">
                <a16:creationId xmlns:a16="http://schemas.microsoft.com/office/drawing/2014/main" id="{7D39DC32-9097-471B-B1DE-9C3C7E799281}"/>
              </a:ext>
            </a:extLst>
          </p:cNvPr>
          <p:cNvGrpSpPr/>
          <p:nvPr/>
        </p:nvGrpSpPr>
        <p:grpSpPr>
          <a:xfrm>
            <a:off x="2066922" y="247117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914D4F11-96D2-4E3F-9D95-580D52FE02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00BD63F1-B17B-4276-92AA-EDDD1DA3DA16}"/>
                </a:ext>
              </a:extLst>
            </p:cNvPr>
            <p:cNvSpPr txBox="1"/>
            <p:nvPr/>
          </p:nvSpPr>
          <p:spPr>
            <a:xfrm>
              <a:off x="633044" y="17930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discusses two important factors that can lead to shifts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productivity growth and changes in input prices.</a:t>
              </a:r>
            </a:p>
          </p:txBody>
        </p:sp>
      </p:grpSp>
    </p:spTree>
    <p:extLst>
      <p:ext uri="{BB962C8B-B14F-4D97-AF65-F5344CB8AC3E}">
        <p14:creationId xmlns:p14="http://schemas.microsoft.com/office/powerpoint/2010/main" val="771411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Productivity Growth Shifts the 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Productivity growth is the most important factor that shifts the AS curve in the long run."/>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Productivity growth is the most important factor that shifts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in the long run.</a:t>
              </a:r>
            </a:p>
          </p:txBody>
        </p:sp>
      </p:grpSp>
      <p:grpSp>
        <p:nvGrpSpPr>
          <p:cNvPr id="31" name="Group 30" descr="Productivity is how much output can be produced with a given quantity of labor. One measure is output per worker (GDP per capita)."/>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TextBox 32"/>
            <p:cNvSpPr txBox="1"/>
            <p:nvPr/>
          </p:nvSpPr>
          <p:spPr>
            <a:xfrm>
              <a:off x="633045" y="1813614"/>
              <a:ext cx="7807571" cy="67643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Productivity is how much output can be produced with a given quantity of labor. One measure is output per worker (GDP per capita).</a:t>
              </a:r>
            </a:p>
          </p:txBody>
        </p:sp>
      </p:grpSp>
      <p:grpSp>
        <p:nvGrpSpPr>
          <p:cNvPr id="23" name="Group 22" descr="Over time, productivity grows so that the same quantity of labor can produce more output."/>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816267"/>
              <a:ext cx="7807571" cy="67643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Over time, productivity grows so that the same quantity of labor can produce more output.</a:t>
              </a:r>
            </a:p>
          </p:txBody>
        </p:sp>
      </p:grpSp>
      <p:grpSp>
        <p:nvGrpSpPr>
          <p:cNvPr id="15" name="Group 14" descr="Historically, real growth in GDP per capita in an advanced economy like the U.S. has averaged about 2% to 3% per year.">
            <a:extLst>
              <a:ext uri="{FF2B5EF4-FFF2-40B4-BE49-F238E27FC236}">
                <a16:creationId xmlns:a16="http://schemas.microsoft.com/office/drawing/2014/main" id="{47EAB2A8-F5EA-FB48-BC0F-59169C68BC55}"/>
              </a:ext>
            </a:extLst>
          </p:cNvPr>
          <p:cNvGrpSpPr/>
          <p:nvPr/>
        </p:nvGrpSpPr>
        <p:grpSpPr>
          <a:xfrm>
            <a:off x="2063076" y="4599472"/>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4"/>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Historically, real growth in GDP per capita in an advanced economy like the U.S. has averaged about 2%</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to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per year.</a:t>
              </a:r>
            </a:p>
          </p:txBody>
        </p:sp>
      </p:grpSp>
    </p:spTree>
    <p:extLst>
      <p:ext uri="{BB962C8B-B14F-4D97-AF65-F5344CB8AC3E}">
        <p14:creationId xmlns:p14="http://schemas.microsoft.com/office/powerpoint/2010/main" val="3386913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Productivity Growth Shifts the 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401205"/>
          </a:xfrm>
          <a:prstGeom prst="rect">
            <a:avLst/>
          </a:prstGeom>
          <a:solidFill>
            <a:srgbClr val="62798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Higher productivity shifts the short-run 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to the right.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improved productivity, businesses can produce a greater quantity of output at every price level.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Full employment corresponds to a higher level of GDP, so the long-run 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also shifts to the right.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1DE07F79-D429-41AC-A75E-6759B24F27C8}"/>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2875946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Productivity Growth Shifts the 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aggregate demand remains unchanged, a rightward shift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will result in greater real GDP and downward pressure on the price level.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shift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is from gains in productivity growth, the effect will be relatively small over a few months or even years.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nation’s production possibility frontier is fixed in the short run but shifts right in the long run.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7541C235-A791-49C4-8875-66B3D8C20841}"/>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476880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Changes in Input Prices Shift the 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Higher prices for inputs used across the entire economy have a macroeconomic impact on aggregate supply."/>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Higher prices for inputs used across the entire economy have a macroeconomic impact on aggregate supply.</a:t>
              </a:r>
            </a:p>
          </p:txBody>
        </p:sp>
      </p:grpSp>
      <p:grpSp>
        <p:nvGrpSpPr>
          <p:cNvPr id="31" name="Group 30" descr="Examples of widely used inputs include labor and energy products."/>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TextBox 32"/>
            <p:cNvSpPr txBox="1"/>
            <p:nvPr/>
          </p:nvSpPr>
          <p:spPr>
            <a:xfrm>
              <a:off x="633043" y="1945899"/>
              <a:ext cx="7807571" cy="38233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of widely used inputs include labor and energy products.</a:t>
              </a:r>
            </a:p>
          </p:txBody>
        </p:sp>
      </p:grpSp>
      <p:grpSp>
        <p:nvGrpSpPr>
          <p:cNvPr id="23" name="Group 22" descr="Increases in the prices of such inputs will cause the SRAS curve to shift left."/>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801704"/>
              <a:ext cx="7807571" cy="67643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Increases in the prices of such inputs will cause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to shift left.</a:t>
              </a:r>
            </a:p>
          </p:txBody>
        </p:sp>
      </p:grpSp>
      <p:grpSp>
        <p:nvGrpSpPr>
          <p:cNvPr id="15" name="Group 14" descr="This means that at each price level for outputs, a higher price for inputs will discourage production.">
            <a:extLst>
              <a:ext uri="{FF2B5EF4-FFF2-40B4-BE49-F238E27FC236}">
                <a16:creationId xmlns:a16="http://schemas.microsoft.com/office/drawing/2014/main" id="{47EAB2A8-F5EA-FB48-BC0F-59169C68BC55}"/>
              </a:ext>
            </a:extLst>
          </p:cNvPr>
          <p:cNvGrpSpPr/>
          <p:nvPr/>
        </p:nvGrpSpPr>
        <p:grpSpPr>
          <a:xfrm>
            <a:off x="2063076" y="4599473"/>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means that at each price level for outputs, a higher price for inputs will discourage production.</a:t>
              </a:r>
            </a:p>
          </p:txBody>
        </p:sp>
      </p:grpSp>
    </p:spTree>
    <p:extLst>
      <p:ext uri="{BB962C8B-B14F-4D97-AF65-F5344CB8AC3E}">
        <p14:creationId xmlns:p14="http://schemas.microsoft.com/office/powerpoint/2010/main" val="4230368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Changes in Input Prices Shift the 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increased input price level moves the equilibrium to the left, as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moves to the left.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will have bad effects: reduced GDP or recession, higher unemployment, and an inflated price level.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in the 1970s, this pattern of a leftward shift of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leading to a stagnant economy with high unemployment and inflation was nicknamed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stagflation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A graph with real GDP on the x-axis and price level on the y-axis that shows the effects of higher prices for key inputs with different long-run aggregate supply curves and an aggregate demand curve">
            <a:extLst>
              <a:ext uri="{FF2B5EF4-FFF2-40B4-BE49-F238E27FC236}">
                <a16:creationId xmlns:a16="http://schemas.microsoft.com/office/drawing/2014/main" id="{C7D21A14-7EF6-4090-AE1E-2FC4189FFEDA}"/>
              </a:ext>
            </a:extLst>
          </p:cNvPr>
          <p:cNvPicPr>
            <a:picLocks noChangeAspect="1"/>
          </p:cNvPicPr>
          <p:nvPr/>
        </p:nvPicPr>
        <p:blipFill>
          <a:blip r:embed="rId3"/>
          <a:stretch>
            <a:fillRect/>
          </a:stretch>
        </p:blipFill>
        <p:spPr>
          <a:xfrm>
            <a:off x="6933663" y="1516915"/>
            <a:ext cx="4077637" cy="4939637"/>
          </a:xfrm>
          <a:prstGeom prst="rect">
            <a:avLst/>
          </a:prstGeom>
        </p:spPr>
      </p:pic>
    </p:spTree>
    <p:extLst>
      <p:ext uri="{BB962C8B-B14F-4D97-AF65-F5344CB8AC3E}">
        <p14:creationId xmlns:p14="http://schemas.microsoft.com/office/powerpoint/2010/main" val="2128742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Changes in Input Prices Shift the 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46769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A decline in the price of a key input like oil will shift the SRAS curve right, providing an incentive for more production at every price level."/>
          <p:cNvGrpSpPr/>
          <p:nvPr/>
        </p:nvGrpSpPr>
        <p:grpSpPr>
          <a:xfrm>
            <a:off x="2066923" y="1826962"/>
            <a:ext cx="8058154" cy="855308"/>
            <a:chOff x="542923" y="1736761"/>
            <a:chExt cx="8058154" cy="806935"/>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TextBox 35"/>
            <p:cNvSpPr txBox="1"/>
            <p:nvPr/>
          </p:nvSpPr>
          <p:spPr>
            <a:xfrm>
              <a:off x="633042" y="1794626"/>
              <a:ext cx="7807571" cy="667851"/>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decline in the price of a key input like oil will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right, providing an incentive for more production at every price level.</a:t>
              </a:r>
            </a:p>
          </p:txBody>
        </p:sp>
      </p:grpSp>
      <p:grpSp>
        <p:nvGrpSpPr>
          <p:cNvPr id="18" name="Group 17" descr="For example, from 1985 to 1986, the average price of crude oil fell by almost half, from $24 a barrel to $12.">
            <a:extLst>
              <a:ext uri="{FF2B5EF4-FFF2-40B4-BE49-F238E27FC236}">
                <a16:creationId xmlns:a16="http://schemas.microsoft.com/office/drawing/2014/main" id="{C2DE4663-47E9-4A26-A837-091294744FD0}"/>
              </a:ext>
            </a:extLst>
          </p:cNvPr>
          <p:cNvGrpSpPr/>
          <p:nvPr/>
        </p:nvGrpSpPr>
        <p:grpSpPr>
          <a:xfrm>
            <a:off x="2066923" y="2793011"/>
            <a:ext cx="8058154" cy="855308"/>
            <a:chOff x="542923" y="1736761"/>
            <a:chExt cx="8058154" cy="806935"/>
          </a:xfrm>
          <a:solidFill>
            <a:srgbClr val="627981"/>
          </a:solidFill>
        </p:grpSpPr>
        <p:sp>
          <p:nvSpPr>
            <p:cNvPr id="19" name="Rectangle 18">
              <a:extLst>
                <a:ext uri="{FF2B5EF4-FFF2-40B4-BE49-F238E27FC236}">
                  <a16:creationId xmlns:a16="http://schemas.microsoft.com/office/drawing/2014/main" id="{12082095-9171-4F27-B637-00E8CC6A59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AE1BD3C7-38DC-403F-911D-F00F28CF95FD}"/>
                </a:ext>
              </a:extLst>
            </p:cNvPr>
            <p:cNvSpPr txBox="1"/>
            <p:nvPr/>
          </p:nvSpPr>
          <p:spPr>
            <a:xfrm>
              <a:off x="633042" y="1794626"/>
              <a:ext cx="7807571" cy="667851"/>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from 1985 to 1986, the average price of crude oil fell by almost half, from $24 a barrel to $12.</a:t>
              </a:r>
            </a:p>
          </p:txBody>
        </p:sp>
      </p:grpSp>
      <p:grpSp>
        <p:nvGrpSpPr>
          <p:cNvPr id="21" name="Group 20" descr="Two other key inputs that may shift the SRAS curve are the cost of labor (wages) and the cost of imported goods used as inputs.">
            <a:extLst>
              <a:ext uri="{FF2B5EF4-FFF2-40B4-BE49-F238E27FC236}">
                <a16:creationId xmlns:a16="http://schemas.microsoft.com/office/drawing/2014/main" id="{16F47F56-4521-4C8D-9FBC-D4FC714BB1A3}"/>
              </a:ext>
            </a:extLst>
          </p:cNvPr>
          <p:cNvGrpSpPr/>
          <p:nvPr/>
        </p:nvGrpSpPr>
        <p:grpSpPr>
          <a:xfrm>
            <a:off x="2066923" y="3748077"/>
            <a:ext cx="8058154" cy="855308"/>
            <a:chOff x="542923" y="1736761"/>
            <a:chExt cx="8058154" cy="806935"/>
          </a:xfrm>
          <a:solidFill>
            <a:srgbClr val="627981"/>
          </a:solidFill>
        </p:grpSpPr>
        <p:sp>
          <p:nvSpPr>
            <p:cNvPr id="22" name="Rectangle 21">
              <a:extLst>
                <a:ext uri="{FF2B5EF4-FFF2-40B4-BE49-F238E27FC236}">
                  <a16:creationId xmlns:a16="http://schemas.microsoft.com/office/drawing/2014/main" id="{7FB3352A-D146-4202-9C67-495DD14417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BE736E-A8CE-459C-BE03-705E443E9259}"/>
                </a:ext>
              </a:extLst>
            </p:cNvPr>
            <p:cNvSpPr txBox="1"/>
            <p:nvPr/>
          </p:nvSpPr>
          <p:spPr>
            <a:xfrm>
              <a:off x="633042" y="1809004"/>
              <a:ext cx="7807571" cy="667851"/>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Two other key inputs that may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are the cost of labor (wages) and the cost of imported goods used as inputs.</a:t>
              </a:r>
            </a:p>
          </p:txBody>
        </p:sp>
      </p:grpSp>
      <p:grpSp>
        <p:nvGrpSpPr>
          <p:cNvPr id="28" name="Group 27" descr="In these cases, too, the lesson is that lower prices for inputs cause SRAS to shift right, while higher prices cause it to shift back to the left.">
            <a:extLst>
              <a:ext uri="{FF2B5EF4-FFF2-40B4-BE49-F238E27FC236}">
                <a16:creationId xmlns:a16="http://schemas.microsoft.com/office/drawing/2014/main" id="{6F42A9DE-B1AB-4C39-AE11-37E10FE6B0D2}"/>
              </a:ext>
            </a:extLst>
          </p:cNvPr>
          <p:cNvGrpSpPr/>
          <p:nvPr/>
        </p:nvGrpSpPr>
        <p:grpSpPr>
          <a:xfrm>
            <a:off x="2066922" y="4703143"/>
            <a:ext cx="8058154" cy="855308"/>
            <a:chOff x="542923" y="1736761"/>
            <a:chExt cx="8058154" cy="806935"/>
          </a:xfrm>
          <a:solidFill>
            <a:srgbClr val="627981"/>
          </a:solidFill>
        </p:grpSpPr>
        <p:sp>
          <p:nvSpPr>
            <p:cNvPr id="29" name="Rectangle 28">
              <a:extLst>
                <a:ext uri="{FF2B5EF4-FFF2-40B4-BE49-F238E27FC236}">
                  <a16:creationId xmlns:a16="http://schemas.microsoft.com/office/drawing/2014/main" id="{893E63F9-70FC-4352-B572-9375297A24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0984AB4E-46E0-4A67-9750-EFA42006704A}"/>
                </a:ext>
              </a:extLst>
            </p:cNvPr>
            <p:cNvSpPr txBox="1"/>
            <p:nvPr/>
          </p:nvSpPr>
          <p:spPr>
            <a:xfrm>
              <a:off x="633042" y="1794626"/>
              <a:ext cx="7807571" cy="667851"/>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these cases, too, the lesson is that lower prices for inputs cause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shift right, while higher prices cause it to shift back to the left.</a:t>
              </a:r>
            </a:p>
          </p:txBody>
        </p:sp>
      </p:grpSp>
    </p:spTree>
    <p:extLst>
      <p:ext uri="{BB962C8B-B14F-4D97-AF65-F5344CB8AC3E}">
        <p14:creationId xmlns:p14="http://schemas.microsoft.com/office/powerpoint/2010/main" val="1695537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Other Supply Shocks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C183D7F6-B498-43B3-948B-1728B52AA6E4}">
                <adec:decorative xmlns:adec="http://schemas.microsoft.com/office/drawing/2017/decorative" val="1"/>
              </a:ext>
            </a:extLst>
          </p:cNvPr>
          <p:cNvSpPr/>
          <p:nvPr/>
        </p:nvSpPr>
        <p:spPr>
          <a:xfrm>
            <a:off x="1881187" y="1612191"/>
            <a:ext cx="4169135" cy="3395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C183D7F6-B498-43B3-948B-1728B52AA6E4}">
                <adec:decorative xmlns:adec="http://schemas.microsoft.com/office/drawing/2017/decorative" val="1"/>
              </a:ext>
            </a:extLst>
          </p:cNvPr>
          <p:cNvSpPr/>
          <p:nvPr/>
        </p:nvSpPr>
        <p:spPr>
          <a:xfrm>
            <a:off x="6141678" y="1612191"/>
            <a:ext cx="4169135" cy="3395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p:cNvSpPr txBox="1"/>
          <p:nvPr/>
        </p:nvSpPr>
        <p:spPr>
          <a:xfrm>
            <a:off x="2248233" y="1857657"/>
            <a:ext cx="3320275" cy="671851"/>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Input Goods</a:t>
            </a:r>
          </a:p>
        </p:txBody>
      </p:sp>
      <p:sp>
        <p:nvSpPr>
          <p:cNvPr id="3" name="TextBox 2">
            <a:extLst>
              <a:ext uri="{FF2B5EF4-FFF2-40B4-BE49-F238E27FC236}">
                <a16:creationId xmlns:a16="http://schemas.microsoft.com/office/drawing/2014/main" id="{83DDB990-0E0C-4F44-A185-1D95C3ADF5A8}"/>
              </a:ext>
            </a:extLst>
          </p:cNvPr>
          <p:cNvSpPr txBox="1"/>
          <p:nvPr/>
        </p:nvSpPr>
        <p:spPr>
          <a:xfrm>
            <a:off x="2171563" y="2634497"/>
            <a:ext cx="3473616" cy="1938992"/>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 an unexpected early freeze could destroy crops and that shock would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to the left; fewer crops available at any given price</a:t>
            </a:r>
          </a:p>
        </p:txBody>
      </p:sp>
      <p:sp>
        <p:nvSpPr>
          <p:cNvPr id="22" name="Oval 21"/>
          <p:cNvSpPr/>
          <p:nvPr/>
        </p:nvSpPr>
        <p:spPr>
          <a:xfrm>
            <a:off x="5690857" y="2852863"/>
            <a:ext cx="810287" cy="905019"/>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or</a:t>
            </a:r>
            <a:endPar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p:cNvSpPr txBox="1"/>
          <p:nvPr/>
        </p:nvSpPr>
        <p:spPr>
          <a:xfrm>
            <a:off x="6566109" y="1857657"/>
            <a:ext cx="3320275" cy="671851"/>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Labor Market</a:t>
            </a:r>
          </a:p>
        </p:txBody>
      </p:sp>
      <p:sp>
        <p:nvSpPr>
          <p:cNvPr id="14" name="TextBox 13">
            <a:extLst>
              <a:ext uri="{FF2B5EF4-FFF2-40B4-BE49-F238E27FC236}">
                <a16:creationId xmlns:a16="http://schemas.microsoft.com/office/drawing/2014/main" id="{2E7240FD-6866-D24C-AF6F-7151F4B507DA}"/>
              </a:ext>
            </a:extLst>
          </p:cNvPr>
          <p:cNvSpPr txBox="1"/>
          <p:nvPr/>
        </p:nvSpPr>
        <p:spPr>
          <a:xfrm>
            <a:off x="6448361" y="2634497"/>
            <a:ext cx="3862452" cy="1631216"/>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 an overseas war that requires a large number of workers to cease their ordinary production to go fight; both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would shift left</a:t>
            </a:r>
          </a:p>
        </p:txBody>
      </p:sp>
    </p:spTree>
    <p:extLst>
      <p:ext uri="{BB962C8B-B14F-4D97-AF65-F5344CB8AC3E}">
        <p14:creationId xmlns:p14="http://schemas.microsoft.com/office/powerpoint/2010/main" val="2870818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76B018-AC35-4DAB-A140-B4262DCAD5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AEFBDB9-70A0-4FEA-BBDA-0843E0C9FE84}">
  <ds:schemaRefs>
    <ds:schemaRef ds:uri="http://schemas.microsoft.com/sharepoint/v3/contenttype/forms"/>
  </ds:schemaRefs>
</ds:datastoreItem>
</file>

<file path=customXml/itemProps3.xml><?xml version="1.0" encoding="utf-8"?>
<ds:datastoreItem xmlns:ds="http://schemas.openxmlformats.org/officeDocument/2006/customXml" ds:itemID="{B440D8CE-594D-4DEA-8742-38696D032BF7}">
  <ds:schemaRefs>
    <ds:schemaRef ds:uri="http://purl.org/dc/elements/1.1/"/>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purl.org/dc/terms/"/>
    <ds:schemaRef ds:uri="http://purl.org/dc/dcmitype/"/>
    <ds:schemaRef ds:uri="http://schemas.microsoft.com/office/infopath/2007/PartnerControls"/>
    <ds:schemaRef ds:uri="fdab59f7-c3a7-48e5-acd8-618ce834776e"/>
    <ds:schemaRef ds:uri="06d9c582-05c2-476b-83d2-72ab8b1380b2"/>
  </ds:schemaRefs>
</ds:datastoreItem>
</file>

<file path=docProps/app.xml><?xml version="1.0" encoding="utf-8"?>
<Properties xmlns="http://schemas.openxmlformats.org/officeDocument/2006/extended-properties" xmlns:vt="http://schemas.openxmlformats.org/officeDocument/2006/docPropsVTypes">
  <Template>Office Theme</Template>
  <TotalTime>2567</TotalTime>
  <Words>1442</Words>
  <Application>Microsoft Office PowerPoint</Application>
  <PresentationFormat>Widescreen</PresentationFormat>
  <Paragraphs>98</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Shifts in Aggregate Supply</vt:lpstr>
      <vt:lpstr>Introduction</vt:lpstr>
      <vt:lpstr>How Productivity Growth Shifts the Aggregate Supply Curve1</vt:lpstr>
      <vt:lpstr>How Productivity Growth Shifts the Aggregate Supply Curve2</vt:lpstr>
      <vt:lpstr>How Productivity Growth Shifts the Aggregate Supply Curve3</vt:lpstr>
      <vt:lpstr>How Changes in Input Prices Shift the Aggregate Supply Curve1</vt:lpstr>
      <vt:lpstr>How Changes in Input Prices Shift the Aggregate Supply Curve2</vt:lpstr>
      <vt:lpstr>How Changes in Input Prices Shift the Aggregate Supply Curve3</vt:lpstr>
      <vt:lpstr>Other Supply Shocks</vt:lpstr>
      <vt:lpstr>On Your Own1</vt:lpstr>
      <vt:lpstr>On Your Own2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152</cp:revision>
  <dcterms:created xsi:type="dcterms:W3CDTF">2014-11-06T15:36:04Z</dcterms:created>
  <dcterms:modified xsi:type="dcterms:W3CDTF">2026-02-02T18:00:01Z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