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22"/>
  </p:notesMasterIdLst>
  <p:sldIdLst>
    <p:sldId id="389" r:id="rId5"/>
    <p:sldId id="390" r:id="rId6"/>
    <p:sldId id="391" r:id="rId7"/>
    <p:sldId id="392" r:id="rId8"/>
    <p:sldId id="393" r:id="rId9"/>
    <p:sldId id="394" r:id="rId10"/>
    <p:sldId id="395" r:id="rId11"/>
    <p:sldId id="396" r:id="rId12"/>
    <p:sldId id="397" r:id="rId13"/>
    <p:sldId id="398" r:id="rId14"/>
    <p:sldId id="399" r:id="rId15"/>
    <p:sldId id="400" r:id="rId16"/>
    <p:sldId id="401" r:id="rId17"/>
    <p:sldId id="402" r:id="rId18"/>
    <p:sldId id="403" r:id="rId19"/>
    <p:sldId id="404" r:id="rId20"/>
    <p:sldId id="40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A970F1-A688-41C1-B31D-F38697284388}" v="5" dt="2026-02-02T17:58:53.5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4972" autoAdjust="0"/>
  </p:normalViewPr>
  <p:slideViewPr>
    <p:cSldViewPr snapToGrid="0">
      <p:cViewPr varScale="1">
        <p:scale>
          <a:sx n="66" d="100"/>
          <a:sy n="66" d="100"/>
        </p:scale>
        <p:origin x="1003"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3T17:14:25.759" v="4" actId="6549"/>
      <pc:docMkLst>
        <pc:docMk/>
      </pc:docMkLst>
      <pc:sldChg chg="add">
        <pc:chgData name="Caitlin Coleman" userId="96f87ca1-0e64-4ae8-8d77-98757b85df0b" providerId="ADAL" clId="{DDA6BCD5-DC0D-434C-93A0-51E2BCD25B34}" dt="2026-01-23T17:13:41.186" v="0"/>
        <pc:sldMkLst>
          <pc:docMk/>
          <pc:sldMk cId="3861011314" sldId="389"/>
        </pc:sldMkLst>
      </pc:sldChg>
      <pc:sldChg chg="add">
        <pc:chgData name="Caitlin Coleman" userId="96f87ca1-0e64-4ae8-8d77-98757b85df0b" providerId="ADAL" clId="{DDA6BCD5-DC0D-434C-93A0-51E2BCD25B34}" dt="2026-01-23T17:13:41.186" v="0"/>
        <pc:sldMkLst>
          <pc:docMk/>
          <pc:sldMk cId="374452521" sldId="390"/>
        </pc:sldMkLst>
      </pc:sldChg>
      <pc:sldChg chg="add">
        <pc:chgData name="Caitlin Coleman" userId="96f87ca1-0e64-4ae8-8d77-98757b85df0b" providerId="ADAL" clId="{DDA6BCD5-DC0D-434C-93A0-51E2BCD25B34}" dt="2026-01-23T17:13:41.186" v="0"/>
        <pc:sldMkLst>
          <pc:docMk/>
          <pc:sldMk cId="2103615879" sldId="391"/>
        </pc:sldMkLst>
      </pc:sldChg>
      <pc:sldChg chg="add">
        <pc:chgData name="Caitlin Coleman" userId="96f87ca1-0e64-4ae8-8d77-98757b85df0b" providerId="ADAL" clId="{DDA6BCD5-DC0D-434C-93A0-51E2BCD25B34}" dt="2026-01-23T17:13:41.186" v="0"/>
        <pc:sldMkLst>
          <pc:docMk/>
          <pc:sldMk cId="2654807187" sldId="392"/>
        </pc:sldMkLst>
      </pc:sldChg>
      <pc:sldChg chg="add">
        <pc:chgData name="Caitlin Coleman" userId="96f87ca1-0e64-4ae8-8d77-98757b85df0b" providerId="ADAL" clId="{DDA6BCD5-DC0D-434C-93A0-51E2BCD25B34}" dt="2026-01-23T17:13:41.186" v="0"/>
        <pc:sldMkLst>
          <pc:docMk/>
          <pc:sldMk cId="2405527612" sldId="393"/>
        </pc:sldMkLst>
      </pc:sldChg>
      <pc:sldChg chg="add">
        <pc:chgData name="Caitlin Coleman" userId="96f87ca1-0e64-4ae8-8d77-98757b85df0b" providerId="ADAL" clId="{DDA6BCD5-DC0D-434C-93A0-51E2BCD25B34}" dt="2026-01-23T17:13:41.186" v="0"/>
        <pc:sldMkLst>
          <pc:docMk/>
          <pc:sldMk cId="4218515072" sldId="394"/>
        </pc:sldMkLst>
      </pc:sldChg>
      <pc:sldChg chg="add">
        <pc:chgData name="Caitlin Coleman" userId="96f87ca1-0e64-4ae8-8d77-98757b85df0b" providerId="ADAL" clId="{DDA6BCD5-DC0D-434C-93A0-51E2BCD25B34}" dt="2026-01-23T17:13:41.186" v="0"/>
        <pc:sldMkLst>
          <pc:docMk/>
          <pc:sldMk cId="1288360882" sldId="395"/>
        </pc:sldMkLst>
      </pc:sldChg>
      <pc:sldChg chg="add">
        <pc:chgData name="Caitlin Coleman" userId="96f87ca1-0e64-4ae8-8d77-98757b85df0b" providerId="ADAL" clId="{DDA6BCD5-DC0D-434C-93A0-51E2BCD25B34}" dt="2026-01-23T17:13:41.186" v="0"/>
        <pc:sldMkLst>
          <pc:docMk/>
          <pc:sldMk cId="3835614500" sldId="396"/>
        </pc:sldMkLst>
      </pc:sldChg>
      <pc:sldChg chg="add">
        <pc:chgData name="Caitlin Coleman" userId="96f87ca1-0e64-4ae8-8d77-98757b85df0b" providerId="ADAL" clId="{DDA6BCD5-DC0D-434C-93A0-51E2BCD25B34}" dt="2026-01-23T17:13:41.186" v="0"/>
        <pc:sldMkLst>
          <pc:docMk/>
          <pc:sldMk cId="3035116495" sldId="397"/>
        </pc:sldMkLst>
      </pc:sldChg>
      <pc:sldChg chg="add">
        <pc:chgData name="Caitlin Coleman" userId="96f87ca1-0e64-4ae8-8d77-98757b85df0b" providerId="ADAL" clId="{DDA6BCD5-DC0D-434C-93A0-51E2BCD25B34}" dt="2026-01-23T17:13:41.186" v="0"/>
        <pc:sldMkLst>
          <pc:docMk/>
          <pc:sldMk cId="3571759923" sldId="398"/>
        </pc:sldMkLst>
      </pc:sldChg>
      <pc:sldChg chg="add">
        <pc:chgData name="Caitlin Coleman" userId="96f87ca1-0e64-4ae8-8d77-98757b85df0b" providerId="ADAL" clId="{DDA6BCD5-DC0D-434C-93A0-51E2BCD25B34}" dt="2026-01-23T17:13:41.186" v="0"/>
        <pc:sldMkLst>
          <pc:docMk/>
          <pc:sldMk cId="2811506221" sldId="399"/>
        </pc:sldMkLst>
      </pc:sldChg>
      <pc:sldChg chg="add">
        <pc:chgData name="Caitlin Coleman" userId="96f87ca1-0e64-4ae8-8d77-98757b85df0b" providerId="ADAL" clId="{DDA6BCD5-DC0D-434C-93A0-51E2BCD25B34}" dt="2026-01-23T17:13:41.186" v="0"/>
        <pc:sldMkLst>
          <pc:docMk/>
          <pc:sldMk cId="2602810377" sldId="400"/>
        </pc:sldMkLst>
      </pc:sldChg>
      <pc:sldChg chg="add">
        <pc:chgData name="Caitlin Coleman" userId="96f87ca1-0e64-4ae8-8d77-98757b85df0b" providerId="ADAL" clId="{DDA6BCD5-DC0D-434C-93A0-51E2BCD25B34}" dt="2026-01-23T17:13:41.186" v="0"/>
        <pc:sldMkLst>
          <pc:docMk/>
          <pc:sldMk cId="4116048187" sldId="401"/>
        </pc:sldMkLst>
      </pc:sldChg>
      <pc:sldChg chg="add">
        <pc:chgData name="Caitlin Coleman" userId="96f87ca1-0e64-4ae8-8d77-98757b85df0b" providerId="ADAL" clId="{DDA6BCD5-DC0D-434C-93A0-51E2BCD25B34}" dt="2026-01-23T17:13:41.186" v="0"/>
        <pc:sldMkLst>
          <pc:docMk/>
          <pc:sldMk cId="983455554" sldId="402"/>
        </pc:sldMkLst>
      </pc:sldChg>
      <pc:sldChg chg="modSp add mod">
        <pc:chgData name="Caitlin Coleman" userId="96f87ca1-0e64-4ae8-8d77-98757b85df0b" providerId="ADAL" clId="{DDA6BCD5-DC0D-434C-93A0-51E2BCD25B34}" dt="2026-01-23T17:14:21.878" v="3" actId="20577"/>
        <pc:sldMkLst>
          <pc:docMk/>
          <pc:sldMk cId="1419626059" sldId="403"/>
        </pc:sldMkLst>
        <pc:spChg chg="mod">
          <ac:chgData name="Caitlin Coleman" userId="96f87ca1-0e64-4ae8-8d77-98757b85df0b" providerId="ADAL" clId="{DDA6BCD5-DC0D-434C-93A0-51E2BCD25B34}" dt="2026-01-23T17:14:21.878" v="3" actId="20577"/>
          <ac:spMkLst>
            <pc:docMk/>
            <pc:sldMk cId="1419626059" sldId="403"/>
            <ac:spMk id="26" creationId="{00000000-0000-0000-0000-000000000000}"/>
          </ac:spMkLst>
        </pc:spChg>
      </pc:sldChg>
      <pc:sldChg chg="modSp add mod">
        <pc:chgData name="Caitlin Coleman" userId="96f87ca1-0e64-4ae8-8d77-98757b85df0b" providerId="ADAL" clId="{DDA6BCD5-DC0D-434C-93A0-51E2BCD25B34}" dt="2026-01-23T17:14:25.759" v="4" actId="6549"/>
        <pc:sldMkLst>
          <pc:docMk/>
          <pc:sldMk cId="0" sldId="404"/>
        </pc:sldMkLst>
        <pc:spChg chg="mod">
          <ac:chgData name="Caitlin Coleman" userId="96f87ca1-0e64-4ae8-8d77-98757b85df0b" providerId="ADAL" clId="{DDA6BCD5-DC0D-434C-93A0-51E2BCD25B34}" dt="2026-01-23T17:14:25.759" v="4" actId="6549"/>
          <ac:spMkLst>
            <pc:docMk/>
            <pc:sldMk cId="0" sldId="404"/>
            <ac:spMk id="2" creationId="{93BF2D2B-C254-FD9D-BA5C-1E15D882F888}"/>
          </ac:spMkLst>
        </pc:spChg>
      </pc:sldChg>
      <pc:sldChg chg="add">
        <pc:chgData name="Caitlin Coleman" userId="96f87ca1-0e64-4ae8-8d77-98757b85df0b" providerId="ADAL" clId="{DDA6BCD5-DC0D-434C-93A0-51E2BCD25B34}" dt="2026-01-23T17:13:53.466" v="1"/>
        <pc:sldMkLst>
          <pc:docMk/>
          <pc:sldMk cId="1053437038" sldId="4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84C6AC-B37C-499C-88EF-1A944144B2C6}"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F6CF9D-C3AB-4E5F-87B7-3644743D88F4}" type="slidenum">
              <a:rPr lang="en-US" smtClean="0"/>
              <a:t>‹#›</a:t>
            </a:fld>
            <a:endParaRPr lang="en-US"/>
          </a:p>
        </p:txBody>
      </p:sp>
    </p:spTree>
    <p:extLst>
      <p:ext uri="{BB962C8B-B14F-4D97-AF65-F5344CB8AC3E}">
        <p14:creationId xmlns:p14="http://schemas.microsoft.com/office/powerpoint/2010/main" val="400244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8040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Aggregate demand (AD) refers to the amount of total spending on domestic goods and services in an economy. It includes all four components of demand: consumption, investment, government spending, and net exports. This demand is determined by multiple factors, but one of them is the price level. The aggregate demand curve shows the total spending on domestic goods and services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612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Vertical axis: price level. The AD curve slopes down, which shows that increases in price level of outputs lead to a lower quantity of total spending. </a:t>
            </a:r>
            <a:r>
              <a:rPr lang="en-US" sz="1200" dirty="0">
                <a:solidFill>
                  <a:schemeClr val="bg1"/>
                </a:solidFill>
              </a:rPr>
              <a:t>There are several reasons the </a:t>
            </a:r>
            <a:r>
              <a:rPr lang="en-US" sz="1200" i="1" dirty="0">
                <a:solidFill>
                  <a:schemeClr val="bg1"/>
                </a:solidFill>
              </a:rPr>
              <a:t>AD</a:t>
            </a:r>
            <a:r>
              <a:rPr lang="en-US" sz="1200" dirty="0">
                <a:solidFill>
                  <a:schemeClr val="bg1"/>
                </a:solidFill>
              </a:rPr>
              <a:t> curve slopes downward: </a:t>
            </a:r>
            <a:r>
              <a:rPr lang="en-US" dirty="0"/>
              <a:t> wealth effect, interest rate effect, and foreign price effect.</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3119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Wealth effect: as price level increases, buying power of savings and other assets that people have will diminish, eaten away by inflation</a:t>
            </a:r>
          </a:p>
          <a:p>
            <a:r>
              <a:rPr lang="en-US" dirty="0"/>
              <a:t>Interest rate effect: as prices of outputs rise, the same purchases will take more money or credit to accomplish</a:t>
            </a:r>
          </a:p>
          <a:p>
            <a:r>
              <a:rPr lang="en-US" dirty="0"/>
              <a:t>Foreign price effect: if prices rise in the U.S. while remaining fixed in other countries, goods in the U.S. will be relatively more expensive compared to goods in rest of the world</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491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9360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Initially, the $5,000 down payment would cover $5,000</a:t>
            </a:r>
            <a:r>
              <a:rPr lang="en-US" sz="1200" i="1" dirty="0">
                <a:solidFill>
                  <a:schemeClr val="lt1"/>
                </a:solidFill>
                <a:ea typeface="Calibri"/>
                <a:cs typeface="Calibri"/>
                <a:sym typeface="Calibri"/>
              </a:rPr>
              <a:t>∕</a:t>
            </a:r>
            <a:r>
              <a:rPr lang="en-US" dirty="0"/>
              <a:t>$25,000=20% of the purchase price. After the price increase, the down payment covers only $5,000</a:t>
            </a:r>
            <a:r>
              <a:rPr lang="en-US" sz="1200" i="1" dirty="0">
                <a:solidFill>
                  <a:schemeClr val="lt1"/>
                </a:solidFill>
                <a:ea typeface="Calibri"/>
                <a:cs typeface="Calibri"/>
                <a:sym typeface="Calibri"/>
              </a:rPr>
              <a:t>∕</a:t>
            </a:r>
            <a:r>
              <a:rPr lang="en-US" dirty="0"/>
              <a:t>$30,000=16.7%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62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intersection of the AS and AD curves shows the equilibrium level of real GDP and the equilibrium price level in the economy. At a relatively low-price level for output, firms have little incentive to produce, although consumers would be willing to purchase a large quantity of output. As the price level rises, aggregate supply rises and aggregate demand falls until the equilibrium point is reached.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02474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macroeconomics, models are important for analyzing macro issues and problems. </a:t>
            </a:r>
            <a:r>
              <a:rPr lang="en-US" sz="1200" dirty="0">
                <a:solidFill>
                  <a:schemeClr val="bg1"/>
                </a:solidFill>
              </a:rPr>
              <a:t>How is the rate of economic growth connected to changes in the unemployment rate? Is there a reason why unemployment and inflation seem to move in opposite directions? How do aggregate supply and aggregate demand interact to reach a macroeconomic equilibrium? How will shifts in aggregate demand or aggregate supply affect the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998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This chapter also relates the model of aggregate supply and aggregate demand to the three concerns of economic policy: Growth, Unemployment, &amp; Inflation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4391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7434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businesses, profits are determined by the prices of outputs and inputs, such as labor and raw materials. Businesses make decisions about what quantity to supply based on the profits they expect to earn. Aggregate supply (AS) refers to the total quantity of output (i.e. real GDP) firms will produce and sell. The aggregate supply curve shows the total quantity of output that firms will produce and sell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3164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or the level of GDP adjusted for inflation. Vertical axis: Price level, or the average prices of all goods and services produced in the economy. As price levels rise, real GDP rises because the price level is for final goods and services, not intermediate goods and services or production inputs.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479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aggregate supply curve shows a positive short-run relationship between price level and real GDP. Potential GDP or long-run aggregate supply (LRAS) curve: maximum amount of real GDP an economy can produce by fully employing its existing levels of labor, physical capital, technology, and legal institutions; shows no relationship between price level of output and real GDP in the long run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0609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far left of the AS curve, the level of output in the economy is far below potential GDP. At these relatively low levels of output, levels of unemployment are high, and many factories have shut down or are running part-time. In this situation, a relatively small increase in the prices of the outputs that businesses sell (while assuming no rise in input prices) can encourage a considerable surge in the quantity of aggregate supply.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81808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the far right of the AS curve, the curve becomes nearly vertical. At this quantity, higher prices for outputs cannot encourage additional output. Even if firms want to expand output, the inputs of labor and machinery in the economy are fully employed. At potential GDP, machines and factories are running at capacity, and the unemployment rate is relatively low. </a:t>
            </a:r>
            <a:r>
              <a:rPr lang="en-US" sz="1200" dirty="0">
                <a:solidFill>
                  <a:schemeClr val="bg1"/>
                </a:solidFill>
              </a:rPr>
              <a:t>For this reason, potential GDP is sometimes also called </a:t>
            </a:r>
            <a:r>
              <a:rPr lang="en-US" sz="1200" b="0" dirty="0">
                <a:solidFill>
                  <a:schemeClr val="bg1"/>
                </a:solidFill>
              </a:rPr>
              <a:t>full-employment GDP.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8899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181247"/>
            <a:ext cx="9144000"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Building a Model of Aggregate Demand and Aggregate Supply</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861011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Aggregate Demand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ggregate demand (AD) refers to the amount of total spending on domestic goods and services in an economy."/>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Aggregate demand (AD)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refers to the amount of total spending on domestic goods and services in an economy.</a:t>
              </a:r>
            </a:p>
          </p:txBody>
        </p:sp>
      </p:grpSp>
      <p:grpSp>
        <p:nvGrpSpPr>
          <p:cNvPr id="20" name="Group 19" descr="It includes all four components of demand: consumption, investment, government spending, and net exports."/>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790139"/>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includes all four components of demand: consumption, investment, government spending, and net exports.</a:t>
              </a:r>
            </a:p>
          </p:txBody>
        </p:sp>
      </p:grpSp>
      <p:grpSp>
        <p:nvGrpSpPr>
          <p:cNvPr id="23" name="Group 22" descr="This demand is determined by multiple factors, but one of them is the price level."/>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2" y="177461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demand is determined by multiple factors, but one of them is the price level.</a:t>
              </a:r>
            </a:p>
          </p:txBody>
        </p:sp>
      </p:grpSp>
      <p:grpSp>
        <p:nvGrpSpPr>
          <p:cNvPr id="15" name="Group 14" descr="The aggregate demand curve shows the total spending on domestic goods and services at each price level.">
            <a:extLst>
              <a:ext uri="{FF2B5EF4-FFF2-40B4-BE49-F238E27FC236}">
                <a16:creationId xmlns:a16="http://schemas.microsoft.com/office/drawing/2014/main" id="{84D3DB11-EF66-4093-AA0E-30A686669383}"/>
              </a:ext>
            </a:extLst>
          </p:cNvPr>
          <p:cNvGrpSpPr/>
          <p:nvPr/>
        </p:nvGrpSpPr>
        <p:grpSpPr>
          <a:xfrm>
            <a:off x="2066922" y="425007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D3833512-4425-40BE-98A5-D91B305BD2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E696E897-05CF-4EA7-BA14-8030457A9113}"/>
                </a:ext>
              </a:extLst>
            </p:cNvPr>
            <p:cNvSpPr txBox="1"/>
            <p:nvPr/>
          </p:nvSpPr>
          <p:spPr>
            <a:xfrm>
              <a:off x="633042" y="177461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aggregate demand curve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shows the total spending on domestic goods and services at each price level.</a:t>
              </a:r>
            </a:p>
          </p:txBody>
        </p:sp>
      </p:grpSp>
    </p:spTree>
    <p:extLst>
      <p:ext uri="{BB962C8B-B14F-4D97-AF65-F5344CB8AC3E}">
        <p14:creationId xmlns:p14="http://schemas.microsoft.com/office/powerpoint/2010/main" val="3571759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Aggregate Demand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Horizontal axis: real GDP&#10;&#10;Vertical axis: price level&#10;&#10;The AD curve slopes down, which shows that increases in the price level of outputs lead to a lower quantity of total spending.&#10;&#10;There are several reasons the AD curve slopes downward: the wealth effect, the interest rate effect, and the foreign price effect."/>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Horizontal axis: real GDP</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Vertical axis: price level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slopes down, which shows that increases in the price level of outputs lead to a lower quantity of total spending.</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several reasons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slopes downward: the wealth effect, the interest rate effect, and the foreign price effect.</a:t>
              </a:r>
            </a:p>
          </p:txBody>
        </p:sp>
      </p:grpSp>
      <p:pic>
        <p:nvPicPr>
          <p:cNvPr id="6" name="Picture 5" descr="A graph of a downward-sloping aggregate demand curve.">
            <a:extLst>
              <a:ext uri="{FF2B5EF4-FFF2-40B4-BE49-F238E27FC236}">
                <a16:creationId xmlns:a16="http://schemas.microsoft.com/office/drawing/2014/main" id="{2A71FB9A-11FC-49C8-A7BC-AF0794020415}"/>
              </a:ext>
            </a:extLst>
          </p:cNvPr>
          <p:cNvPicPr>
            <a:picLocks noChangeAspect="1"/>
          </p:cNvPicPr>
          <p:nvPr/>
        </p:nvPicPr>
        <p:blipFill>
          <a:blip r:embed="rId3"/>
          <a:stretch>
            <a:fillRect/>
          </a:stretch>
        </p:blipFill>
        <p:spPr>
          <a:xfrm>
            <a:off x="5519122" y="1585304"/>
            <a:ext cx="6141861" cy="4664773"/>
          </a:xfrm>
          <a:prstGeom prst="rect">
            <a:avLst/>
          </a:prstGeom>
        </p:spPr>
      </p:pic>
    </p:spTree>
    <p:extLst>
      <p:ext uri="{BB962C8B-B14F-4D97-AF65-F5344CB8AC3E}">
        <p14:creationId xmlns:p14="http://schemas.microsoft.com/office/powerpoint/2010/main" val="2811506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Reasons the </a:t>
            </a:r>
            <a:r>
              <a:rPr kumimoji="0" lang="en-US" sz="3000" b="0" i="1"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AD</a:t>
            </a: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 Curve Slopes Downward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Wealth effect: as the price level increases, the buying power of savings and other assets that people have will diminish, eaten away (to some extent) by inflation"/>
          <p:cNvGrpSpPr/>
          <p:nvPr/>
        </p:nvGrpSpPr>
        <p:grpSpPr>
          <a:xfrm>
            <a:off x="2066922" y="1580912"/>
            <a:ext cx="8058154" cy="1066934"/>
            <a:chOff x="542923" y="1736761"/>
            <a:chExt cx="8058154" cy="1066934"/>
          </a:xfrm>
          <a:solidFill>
            <a:srgbClr val="627981"/>
          </a:solidFill>
        </p:grpSpPr>
        <p:sp>
          <p:nvSpPr>
            <p:cNvPr id="9" name="Rectangle 8"/>
            <p:cNvSpPr/>
            <p:nvPr/>
          </p:nvSpPr>
          <p:spPr>
            <a:xfrm>
              <a:off x="542923" y="1736761"/>
              <a:ext cx="8058154" cy="10669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8032"/>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Wealth effect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as the price level increases, the buying power of savings and other assets that people have will diminish, eaten away (to some extent) by inflation</a:t>
              </a:r>
            </a:p>
          </p:txBody>
        </p:sp>
      </p:grpSp>
      <p:grpSp>
        <p:nvGrpSpPr>
          <p:cNvPr id="20" name="Group 19" descr="Interest rate effect: as the prices of outputs rise, the same purchases will take more money or credit to accomplish"/>
          <p:cNvGrpSpPr/>
          <p:nvPr/>
        </p:nvGrpSpPr>
        <p:grpSpPr>
          <a:xfrm>
            <a:off x="2066922" y="274339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3" y="179689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Interest rate effect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as the prices of outputs rise, the same purchases will take more money or credit to accomplish</a:t>
              </a:r>
            </a:p>
          </p:txBody>
        </p:sp>
      </p:grpSp>
      <p:grpSp>
        <p:nvGrpSpPr>
          <p:cNvPr id="23" name="Group 22" descr="Foreign price effect: if prices rise in the U.S. while remaining fixed in other countries, goods in the U.S. will be relatively more expensive compared to goods in the rest of the world"/>
          <p:cNvGrpSpPr/>
          <p:nvPr/>
        </p:nvGrpSpPr>
        <p:grpSpPr>
          <a:xfrm>
            <a:off x="2066922" y="3650515"/>
            <a:ext cx="8058154" cy="1155004"/>
            <a:chOff x="542923" y="1736761"/>
            <a:chExt cx="8058154" cy="1155004"/>
          </a:xfrm>
          <a:solidFill>
            <a:srgbClr val="627981"/>
          </a:solidFill>
        </p:grpSpPr>
        <p:sp>
          <p:nvSpPr>
            <p:cNvPr id="24" name="Rectangle 23"/>
            <p:cNvSpPr/>
            <p:nvPr/>
          </p:nvSpPr>
          <p:spPr>
            <a:xfrm>
              <a:off x="542923" y="1736761"/>
              <a:ext cx="8058154" cy="11550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3" y="1806431"/>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Foreign price effect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if prices rise in the U.S. while remaining fixed in other countries, goods in the U.S. will be relatively more expensive compared to goods in the rest of the world</a:t>
              </a:r>
            </a:p>
          </p:txBody>
        </p:sp>
      </p:grpSp>
    </p:spTree>
    <p:extLst>
      <p:ext uri="{BB962C8B-B14F-4D97-AF65-F5344CB8AC3E}">
        <p14:creationId xmlns:p14="http://schemas.microsoft.com/office/powerpoint/2010/main" val="2602810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Title 25">
            <a:extLst>
              <a:ext uri="{FF2B5EF4-FFF2-40B4-BE49-F238E27FC236}">
                <a16:creationId xmlns:a16="http://schemas.microsoft.com/office/drawing/2014/main" id="{B2651628-D82C-7731-0CAA-14D566A685CD}"/>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4" name="Straight Connector 3">
            <a:extLst>
              <a:ext uri="{FF2B5EF4-FFF2-40B4-BE49-F238E27FC236}">
                <a16:creationId xmlns:a16="http://schemas.microsoft.com/office/drawing/2014/main" id="{0118B6E9-461E-539F-6644-0958D8E8B549}"/>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
            <a:extLst>
              <a:ext uri="{FF2B5EF4-FFF2-40B4-BE49-F238E27FC236}">
                <a16:creationId xmlns:a16="http://schemas.microsoft.com/office/drawing/2014/main" id="{6443259B-EC3F-43BA-879C-98ECB9577C92}"/>
              </a:ext>
            </a:extLst>
          </p:cNvPr>
          <p:cNvGrpSpPr/>
          <p:nvPr/>
        </p:nvGrpSpPr>
        <p:grpSpPr>
          <a:xfrm>
            <a:off x="1540329" y="1650278"/>
            <a:ext cx="9416142" cy="1483413"/>
            <a:chOff x="542923" y="1736760"/>
            <a:chExt cx="8058154" cy="1483413"/>
          </a:xfrm>
          <a:solidFill>
            <a:srgbClr val="627981"/>
          </a:solidFill>
        </p:grpSpPr>
        <p:sp>
          <p:nvSpPr>
            <p:cNvPr id="6" name="Rectangle 5">
              <a:extLst>
                <a:ext uri="{FF2B5EF4-FFF2-40B4-BE49-F238E27FC236}">
                  <a16:creationId xmlns:a16="http://schemas.microsoft.com/office/drawing/2014/main" id="{13E1CEF9-20F1-201F-62C9-9BA3A2BE5BE3}"/>
                </a:ext>
              </a:extLst>
            </p:cNvPr>
            <p:cNvSpPr/>
            <p:nvPr/>
          </p:nvSpPr>
          <p:spPr>
            <a:xfrm>
              <a:off x="542923" y="1736760"/>
              <a:ext cx="8058154" cy="14834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29520F1-8F5A-E911-1579-F81C48AF4276}"/>
                </a:ext>
              </a:extLst>
            </p:cNvPr>
            <p:cNvSpPr txBox="1"/>
            <p:nvPr/>
          </p:nvSpPr>
          <p:spPr>
            <a:xfrm>
              <a:off x="633043" y="1806431"/>
              <a:ext cx="7807571" cy="1323439"/>
            </a:xfrm>
            <a:prstGeom prst="rect">
              <a:avLst/>
            </a:prstGeom>
            <a:grpFill/>
          </p:spPr>
          <p:txBody>
            <a:bodyPr wrap="square" rtlCol="0">
              <a:spAutoFit/>
            </a:bodyPr>
            <a:lstStyle/>
            <a:p>
              <a:pPr marL="88900" marR="0" lvl="0" indent="0" algn="ctr" defTabSz="457200" rtl="0" eaLnBrk="1" fontAlgn="auto" latinLnBrk="0" hangingPunct="1">
                <a:lnSpc>
                  <a:spcPct val="100000"/>
                </a:lnSpc>
                <a:spcBef>
                  <a:spcPts val="0"/>
                </a:spcBef>
                <a:spcAft>
                  <a:spcPts val="0"/>
                </a:spcAft>
                <a:buClr>
                  <a:prstClr val="white"/>
                </a:buClr>
                <a:buSzPts val="2200"/>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p:txBody>
        </p:sp>
      </p:grpSp>
      <p:pic>
        <p:nvPicPr>
          <p:cNvPr id="3" name="Picture 2" descr="A red volkswagen car on the street">
            <a:extLst>
              <a:ext uri="{FF2B5EF4-FFF2-40B4-BE49-F238E27FC236}">
                <a16:creationId xmlns:a16="http://schemas.microsoft.com/office/drawing/2014/main" id="{86C7F079-B4B5-445E-81DC-DC71D77E29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3980" y="3724309"/>
            <a:ext cx="4324038" cy="2769328"/>
          </a:xfrm>
          <a:prstGeom prst="rect">
            <a:avLst/>
          </a:prstGeom>
        </p:spPr>
      </p:pic>
    </p:spTree>
    <p:extLst>
      <p:ext uri="{BB962C8B-B14F-4D97-AF65-F5344CB8AC3E}">
        <p14:creationId xmlns:p14="http://schemas.microsoft.com/office/powerpoint/2010/main" val="4116048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Title 25">
            <a:extLst>
              <a:ext uri="{FF2B5EF4-FFF2-40B4-BE49-F238E27FC236}">
                <a16:creationId xmlns:a16="http://schemas.microsoft.com/office/drawing/2014/main" id="{08979741-E1EA-C1C4-08EC-DCABD0F334D9}"/>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B919406B-B14C-6181-A91D-7647862758B7}"/>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10;&#10;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
            <a:extLst>
              <a:ext uri="{FF2B5EF4-FFF2-40B4-BE49-F238E27FC236}">
                <a16:creationId xmlns:a16="http://schemas.microsoft.com/office/drawing/2014/main" id="{04B81F48-1B71-E3E2-08C9-0E4FD931E767}"/>
              </a:ext>
            </a:extLst>
          </p:cNvPr>
          <p:cNvGrpSpPr/>
          <p:nvPr/>
        </p:nvGrpSpPr>
        <p:grpSpPr>
          <a:xfrm>
            <a:off x="1491343" y="1619011"/>
            <a:ext cx="9514113" cy="4857989"/>
            <a:chOff x="542923" y="1736760"/>
            <a:chExt cx="8058154" cy="4857989"/>
          </a:xfrm>
          <a:solidFill>
            <a:srgbClr val="627981"/>
          </a:solidFill>
        </p:grpSpPr>
        <p:sp>
          <p:nvSpPr>
            <p:cNvPr id="5" name="Rectangle 4">
              <a:extLst>
                <a:ext uri="{FF2B5EF4-FFF2-40B4-BE49-F238E27FC236}">
                  <a16:creationId xmlns:a16="http://schemas.microsoft.com/office/drawing/2014/main" id="{09DC7BCB-BCA7-6709-CE21-838824B93573}"/>
                </a:ext>
              </a:extLst>
            </p:cNvPr>
            <p:cNvSpPr/>
            <p:nvPr/>
          </p:nvSpPr>
          <p:spPr>
            <a:xfrm>
              <a:off x="542923" y="1736760"/>
              <a:ext cx="8058154" cy="48579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87DD4A9D-CCBF-6C24-E699-581EA90B0566}"/>
                </a:ext>
              </a:extLst>
            </p:cNvPr>
            <p:cNvSpPr txBox="1"/>
            <p:nvPr/>
          </p:nvSpPr>
          <p:spPr>
            <a:xfrm>
              <a:off x="633043" y="1806431"/>
              <a:ext cx="7807571" cy="4401205"/>
            </a:xfrm>
            <a:prstGeom prst="rect">
              <a:avLst/>
            </a:prstGeom>
            <a:grpFill/>
          </p:spPr>
          <p:txBody>
            <a:bodyPr wrap="square" rtlCol="0">
              <a:spAutoFit/>
            </a:bodyPr>
            <a:lstStyle/>
            <a:p>
              <a:pPr marL="88900" marR="0" lvl="0" indent="0" algn="ctr" defTabSz="457200" rtl="0" eaLnBrk="1" fontAlgn="auto" latinLnBrk="0" hangingPunct="1">
                <a:lnSpc>
                  <a:spcPct val="100000"/>
                </a:lnSpc>
                <a:spcBef>
                  <a:spcPts val="0"/>
                </a:spcBef>
                <a:spcAft>
                  <a:spcPts val="0"/>
                </a:spcAft>
                <a:buClr>
                  <a:prstClr val="white"/>
                </a:buClr>
                <a:buSzPts val="2200"/>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88900" marR="0" lvl="0" indent="0" algn="ctr"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88900" marR="0" lvl="0" indent="0" algn="ctr" defTabSz="457200" rtl="0" eaLnBrk="1" fontAlgn="auto" latinLnBrk="0" hangingPunct="1">
                <a:lnSpc>
                  <a:spcPct val="100000"/>
                </a:lnSpc>
                <a:spcBef>
                  <a:spcPts val="0"/>
                </a:spcBef>
                <a:spcAft>
                  <a:spcPts val="0"/>
                </a:spcAft>
                <a:buClr>
                  <a:prstClr val="white"/>
                </a:buClr>
                <a:buSzPts val="2200"/>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a:p>
              <a:pPr marL="88900" marR="0" lvl="0" indent="0" algn="ctr"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p:txBody>
        </p:sp>
      </p:grpSp>
    </p:spTree>
    <p:extLst>
      <p:ext uri="{BB962C8B-B14F-4D97-AF65-F5344CB8AC3E}">
        <p14:creationId xmlns:p14="http://schemas.microsoft.com/office/powerpoint/2010/main" val="983455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AD/AS Model</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intersection of the AS and AD curves shows the equilibrium level of real GDP and the equilibrium price level in the economy.&#10;&#10;At a relatively low-price level for output, firms have little incentive to produce, although consumers would be willing to purchase a large quantity of output.&#10;&#10;As the price level rises, aggregate supply rises and aggregate demand falls until the equilibrium point is reached."/>
          <p:cNvGrpSpPr/>
          <p:nvPr/>
        </p:nvGrpSpPr>
        <p:grpSpPr>
          <a:xfrm>
            <a:off x="841316" y="1585304"/>
            <a:ext cx="4349644" cy="4997197"/>
            <a:chOff x="542923" y="1736761"/>
            <a:chExt cx="8058154" cy="888948"/>
          </a:xfrm>
          <a:solidFill>
            <a:srgbClr val="627981"/>
          </a:solidFill>
        </p:grpSpPr>
        <p:sp>
          <p:nvSpPr>
            <p:cNvPr id="9" name="Rectangle 8"/>
            <p:cNvSpPr/>
            <p:nvPr/>
          </p:nvSpPr>
          <p:spPr>
            <a:xfrm>
              <a:off x="542923" y="1736761"/>
              <a:ext cx="8058154" cy="8889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68214" y="1762396"/>
              <a:ext cx="7807571" cy="83767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intersection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curves shows the equilibrium level of real GDP and the equilibrium price level in the economy.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 relatively low-price level for output, firms have little incentive to produce, although consumers would be willing to purchase a large quantity of output.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the price level rises, aggregate supply rises and aggregate demand falls until the equilibrium point is reached.</a:t>
              </a:r>
            </a:p>
          </p:txBody>
        </p:sp>
      </p:grpSp>
      <p:pic>
        <p:nvPicPr>
          <p:cNvPr id="6" name="Picture 5" descr="A graph that contains both the aggregate supply and aggregate demand curves from earlier in the lesson.">
            <a:extLst>
              <a:ext uri="{FF2B5EF4-FFF2-40B4-BE49-F238E27FC236}">
                <a16:creationId xmlns:a16="http://schemas.microsoft.com/office/drawing/2014/main" id="{95A0EEA5-907C-48FD-820D-158833C14B47}"/>
              </a:ext>
            </a:extLst>
          </p:cNvPr>
          <p:cNvPicPr>
            <a:picLocks noChangeAspect="1"/>
          </p:cNvPicPr>
          <p:nvPr/>
        </p:nvPicPr>
        <p:blipFill>
          <a:blip r:embed="rId3"/>
          <a:stretch>
            <a:fillRect/>
          </a:stretch>
        </p:blipFill>
        <p:spPr>
          <a:xfrm>
            <a:off x="5604862" y="1665147"/>
            <a:ext cx="5968602" cy="4708977"/>
          </a:xfrm>
          <a:prstGeom prst="rect">
            <a:avLst/>
          </a:prstGeom>
        </p:spPr>
      </p:pic>
    </p:spTree>
    <p:extLst>
      <p:ext uri="{BB962C8B-B14F-4D97-AF65-F5344CB8AC3E}">
        <p14:creationId xmlns:p14="http://schemas.microsoft.com/office/powerpoint/2010/main" val="1419626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2" name="Title 25">
            <a:extLst>
              <a:ext uri="{FF2B5EF4-FFF2-40B4-BE49-F238E27FC236}">
                <a16:creationId xmlns:a16="http://schemas.microsoft.com/office/drawing/2014/main" id="{93BF2D2B-C254-FD9D-BA5C-1E15D882F888}"/>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9E0F76A3-0FC8-C427-4035-B446F4251143}"/>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descr="The upward-sloping short-run aggregate supply (SRAS) curve shows the positive relationship between the price level and the level of real GDP in the short run.&#10;&#10;Aggregate supply (AS) slopes up because when the price level for outputs increases, while the price level of inputs remains fixed, the opportunity for additional profits encourages more production.&#10;&#10;The downward-sloping aggregate demand (AD) curve shows the relationship between the price level for outputs and the quantity of total spending in the economy.">
            <a:extLst>
              <a:ext uri="{FF2B5EF4-FFF2-40B4-BE49-F238E27FC236}">
                <a16:creationId xmlns:a16="http://schemas.microsoft.com/office/drawing/2014/main" id="{5D4BC8B5-6E5A-6759-66DB-A8B024E189F2}"/>
              </a:ext>
            </a:extLst>
          </p:cNvPr>
          <p:cNvGrpSpPr/>
          <p:nvPr/>
        </p:nvGrpSpPr>
        <p:grpSpPr>
          <a:xfrm>
            <a:off x="1342505" y="1533492"/>
            <a:ext cx="9514113" cy="3336220"/>
            <a:chOff x="542923" y="1736760"/>
            <a:chExt cx="8058154" cy="5176042"/>
          </a:xfrm>
          <a:solidFill>
            <a:srgbClr val="627981"/>
          </a:solidFill>
        </p:grpSpPr>
        <p:sp>
          <p:nvSpPr>
            <p:cNvPr id="5" name="Rectangle 4">
              <a:extLst>
                <a:ext uri="{FF2B5EF4-FFF2-40B4-BE49-F238E27FC236}">
                  <a16:creationId xmlns:a16="http://schemas.microsoft.com/office/drawing/2014/main" id="{31416DF2-8F5C-AF25-009C-6BC62AF63BB7}"/>
                </a:ext>
              </a:extLst>
            </p:cNvPr>
            <p:cNvSpPr/>
            <p:nvPr/>
          </p:nvSpPr>
          <p:spPr>
            <a:xfrm>
              <a:off x="542923" y="1736760"/>
              <a:ext cx="8058154" cy="51760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F5F653D0-F0EC-4D5F-6C7F-6DBADC1444D1}"/>
                </a:ext>
              </a:extLst>
            </p:cNvPr>
            <p:cNvSpPr txBox="1"/>
            <p:nvPr/>
          </p:nvSpPr>
          <p:spPr>
            <a:xfrm>
              <a:off x="633043" y="1806431"/>
              <a:ext cx="7807571" cy="4476087"/>
            </a:xfrm>
            <a:prstGeom prst="rect">
              <a:avLst/>
            </a:prstGeom>
            <a:grpFill/>
          </p:spPr>
          <p:txBody>
            <a:bodyPr wrap="square" rtlCol="0">
              <a:spAutoFit/>
            </a:bodyPr>
            <a:lstStyle/>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upward-sloping short-run aggregate supply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 shows the positive relationship between the price level and the level of real GDP in the short run.</a:t>
              </a:r>
            </a:p>
            <a:p>
              <a:pPr marL="88900" marR="0" lvl="0" indent="0" algn="l"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Aggregate supply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slopes up because when the price level for outputs increases, while the price level of inputs remains fixed, the opportunity for additional profits encourages more production.</a:t>
              </a:r>
            </a:p>
            <a:p>
              <a:pPr marL="88900" marR="0" lvl="0" indent="0" algn="l" defTabSz="457200" rtl="0" eaLnBrk="1" fontAlgn="auto" latinLnBrk="0" hangingPunct="1">
                <a:lnSpc>
                  <a:spcPct val="100000"/>
                </a:lnSpc>
                <a:spcBef>
                  <a:spcPts val="0"/>
                </a:spcBef>
                <a:spcAft>
                  <a:spcPts val="0"/>
                </a:spcAft>
                <a:buClr>
                  <a:prstClr val="white"/>
                </a:buClr>
                <a:buSzPts val="2200"/>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downward-sloping aggregate demand (</a:t>
              </a:r>
              <a:r>
                <a:rPr kumimoji="0" lang="en-US" sz="20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curve shows the relationship between the price level for outputs and the quantity of total spending in the economy. </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53437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343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 macroeconomics, models are important for analyzing macro issues and problems."/>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macroeconomics, models are important for analyzing macro issues and problems.</a:t>
              </a:r>
            </a:p>
          </p:txBody>
        </p:sp>
      </p:grpSp>
      <p:grpSp>
        <p:nvGrpSpPr>
          <p:cNvPr id="20" name="Group 19" descr="How is the rate of economic growth connected to changes in the unemployment rate?"/>
          <p:cNvGrpSpPr/>
          <p:nvPr/>
        </p:nvGrpSpPr>
        <p:grpSpPr>
          <a:xfrm>
            <a:off x="2066922" y="2471175"/>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930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 is the rate of economic growth connected to changes in the unemployment rate?</a:t>
              </a:r>
            </a:p>
          </p:txBody>
        </p:sp>
      </p:grpSp>
      <p:grpSp>
        <p:nvGrpSpPr>
          <p:cNvPr id="31" name="Group 30" descr="Is there a reason why unemployment and inflation seem to move in opposite directions?">
            <a:extLst>
              <a:ext uri="{FF2B5EF4-FFF2-40B4-BE49-F238E27FC236}">
                <a16:creationId xmlns:a16="http://schemas.microsoft.com/office/drawing/2014/main" id="{C7BDC07D-71AA-46E9-B3D2-F0303B55C76F}"/>
              </a:ext>
            </a:extLst>
          </p:cNvPr>
          <p:cNvGrpSpPr/>
          <p:nvPr/>
        </p:nvGrpSpPr>
        <p:grpSpPr>
          <a:xfrm>
            <a:off x="2066922" y="3361438"/>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52C1A53A-1507-4653-9AC3-4C205445B9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extLst>
                <a:ext uri="{FF2B5EF4-FFF2-40B4-BE49-F238E27FC236}">
                  <a16:creationId xmlns:a16="http://schemas.microsoft.com/office/drawing/2014/main" id="{8346476C-C79C-4C0F-B20A-51C686E77B6B}"/>
                </a:ext>
              </a:extLst>
            </p:cNvPr>
            <p:cNvSpPr txBox="1"/>
            <p:nvPr/>
          </p:nvSpPr>
          <p:spPr>
            <a:xfrm>
              <a:off x="633044" y="17930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there a reason why unemployment and inflation seem to move in opposite directions?</a:t>
              </a:r>
            </a:p>
          </p:txBody>
        </p:sp>
      </p:grpSp>
      <p:grpSp>
        <p:nvGrpSpPr>
          <p:cNvPr id="34" name="Group 33" descr="How do aggregate supply and aggregate demand interact to reach a macroeconomic equilibrium?">
            <a:extLst>
              <a:ext uri="{FF2B5EF4-FFF2-40B4-BE49-F238E27FC236}">
                <a16:creationId xmlns:a16="http://schemas.microsoft.com/office/drawing/2014/main" id="{539C2357-06AF-4830-B046-038B2DDF58AE}"/>
              </a:ext>
            </a:extLst>
          </p:cNvPr>
          <p:cNvGrpSpPr/>
          <p:nvPr/>
        </p:nvGrpSpPr>
        <p:grpSpPr>
          <a:xfrm>
            <a:off x="2066922" y="4251701"/>
            <a:ext cx="8058154" cy="806935"/>
            <a:chOff x="542923" y="1736761"/>
            <a:chExt cx="8058154" cy="806935"/>
          </a:xfrm>
          <a:solidFill>
            <a:srgbClr val="627981"/>
          </a:solidFill>
        </p:grpSpPr>
        <p:sp>
          <p:nvSpPr>
            <p:cNvPr id="35" name="Rectangle 34">
              <a:extLst>
                <a:ext uri="{FF2B5EF4-FFF2-40B4-BE49-F238E27FC236}">
                  <a16:creationId xmlns:a16="http://schemas.microsoft.com/office/drawing/2014/main" id="{5BB14790-3E70-487C-9FF0-D01913D7A3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6" name="TextBox 35">
              <a:extLst>
                <a:ext uri="{FF2B5EF4-FFF2-40B4-BE49-F238E27FC236}">
                  <a16:creationId xmlns:a16="http://schemas.microsoft.com/office/drawing/2014/main" id="{64A429C8-762C-4BA0-B60D-AB6BDE028488}"/>
                </a:ext>
              </a:extLst>
            </p:cNvPr>
            <p:cNvSpPr txBox="1"/>
            <p:nvPr/>
          </p:nvSpPr>
          <p:spPr>
            <a:xfrm>
              <a:off x="633044" y="17930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 do aggregate supply and aggregate demand interact to reach a macroeconomic equilibrium?</a:t>
              </a:r>
            </a:p>
          </p:txBody>
        </p:sp>
      </p:grpSp>
      <p:grpSp>
        <p:nvGrpSpPr>
          <p:cNvPr id="37" name="Group 36" descr="How will shifts in aggregate demand or aggregate supply affect the equilibrium?">
            <a:extLst>
              <a:ext uri="{FF2B5EF4-FFF2-40B4-BE49-F238E27FC236}">
                <a16:creationId xmlns:a16="http://schemas.microsoft.com/office/drawing/2014/main" id="{802EC879-9732-4575-B1A1-C8D125CC503A}"/>
              </a:ext>
            </a:extLst>
          </p:cNvPr>
          <p:cNvGrpSpPr/>
          <p:nvPr/>
        </p:nvGrpSpPr>
        <p:grpSpPr>
          <a:xfrm>
            <a:off x="2066922" y="514196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F091349D-B3A0-439B-AFC0-7B8FBA486E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TextBox 38">
              <a:extLst>
                <a:ext uri="{FF2B5EF4-FFF2-40B4-BE49-F238E27FC236}">
                  <a16:creationId xmlns:a16="http://schemas.microsoft.com/office/drawing/2014/main" id="{2146364A-08C7-401F-84F2-E655683643BA}"/>
                </a:ext>
              </a:extLst>
            </p:cNvPr>
            <p:cNvSpPr txBox="1"/>
            <p:nvPr/>
          </p:nvSpPr>
          <p:spPr>
            <a:xfrm>
              <a:off x="633044" y="179305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 will shifts in aggregate demand or aggregate supply affect the equilibrium?</a:t>
              </a:r>
            </a:p>
          </p:txBody>
        </p:sp>
      </p:grpSp>
    </p:spTree>
    <p:extLst>
      <p:ext uri="{BB962C8B-B14F-4D97-AF65-F5344CB8AC3E}">
        <p14:creationId xmlns:p14="http://schemas.microsoft.com/office/powerpoint/2010/main" val="374452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5343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is chapter also relates the model of aggregate supply and aggregate demand to the three concerns of economic policy:"/>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chapter also relates the model of aggregate supply and aggregate demand to the three concerns of economic policy:</a:t>
              </a:r>
            </a:p>
          </p:txBody>
        </p:sp>
      </p:grpSp>
      <p:sp>
        <p:nvSpPr>
          <p:cNvPr id="3" name="Rectangle 2">
            <a:extLst>
              <a:ext uri="{FF2B5EF4-FFF2-40B4-BE49-F238E27FC236}">
                <a16:creationId xmlns:a16="http://schemas.microsoft.com/office/drawing/2014/main" id="{A19D8588-5343-4C70-9D31-3722BC21A458}"/>
              </a:ext>
            </a:extLst>
          </p:cNvPr>
          <p:cNvSpPr/>
          <p:nvPr/>
        </p:nvSpPr>
        <p:spPr>
          <a:xfrm>
            <a:off x="2066922"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Growth</a:t>
            </a:r>
          </a:p>
        </p:txBody>
      </p:sp>
      <p:sp>
        <p:nvSpPr>
          <p:cNvPr id="23" name="Rectangle 22">
            <a:extLst>
              <a:ext uri="{FF2B5EF4-FFF2-40B4-BE49-F238E27FC236}">
                <a16:creationId xmlns:a16="http://schemas.microsoft.com/office/drawing/2014/main" id="{01760CD0-395F-4A13-948C-E7C52A0E2164}"/>
              </a:ext>
            </a:extLst>
          </p:cNvPr>
          <p:cNvSpPr/>
          <p:nvPr/>
        </p:nvSpPr>
        <p:spPr>
          <a:xfrm>
            <a:off x="4843460"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Unemployment</a:t>
            </a:r>
          </a:p>
        </p:txBody>
      </p:sp>
      <p:sp>
        <p:nvSpPr>
          <p:cNvPr id="24" name="Rectangle 23">
            <a:extLst>
              <a:ext uri="{FF2B5EF4-FFF2-40B4-BE49-F238E27FC236}">
                <a16:creationId xmlns:a16="http://schemas.microsoft.com/office/drawing/2014/main" id="{B43E728A-9A5F-4F33-8F35-F09E065B64C5}"/>
              </a:ext>
            </a:extLst>
          </p:cNvPr>
          <p:cNvSpPr/>
          <p:nvPr/>
        </p:nvSpPr>
        <p:spPr>
          <a:xfrm>
            <a:off x="7619998"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Inflation</a:t>
            </a:r>
          </a:p>
        </p:txBody>
      </p:sp>
      <p:pic>
        <p:nvPicPr>
          <p:cNvPr id="6" name="Graphic 5">
            <a:extLst>
              <a:ext uri="{FF2B5EF4-FFF2-40B4-BE49-F238E27FC236}">
                <a16:creationId xmlns:a16="http://schemas.microsoft.com/office/drawing/2014/main" id="{9B0D870C-80A7-48BD-9045-6E91F067329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30596" y="4423015"/>
            <a:ext cx="2083881" cy="2083881"/>
          </a:xfrm>
          <a:prstGeom prst="rect">
            <a:avLst/>
          </a:prstGeom>
        </p:spPr>
      </p:pic>
      <p:pic>
        <p:nvPicPr>
          <p:cNvPr id="11" name="Graphic 10">
            <a:extLst>
              <a:ext uri="{FF2B5EF4-FFF2-40B4-BE49-F238E27FC236}">
                <a16:creationId xmlns:a16="http://schemas.microsoft.com/office/drawing/2014/main" id="{6C92F5B9-E995-4B36-8F98-9B6526A3D43C}"/>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78607" y="4797845"/>
            <a:ext cx="1661786" cy="1661786"/>
          </a:xfrm>
          <a:prstGeom prst="rect">
            <a:avLst/>
          </a:prstGeom>
        </p:spPr>
      </p:pic>
      <p:pic>
        <p:nvPicPr>
          <p:cNvPr id="13" name="Graphic 12">
            <a:extLst>
              <a:ext uri="{FF2B5EF4-FFF2-40B4-BE49-F238E27FC236}">
                <a16:creationId xmlns:a16="http://schemas.microsoft.com/office/drawing/2014/main" id="{CB143477-7C88-45DA-9A90-A4C7D7C2B2EC}"/>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00477" y="4797845"/>
            <a:ext cx="1498354" cy="1498354"/>
          </a:xfrm>
          <a:prstGeom prst="rect">
            <a:avLst/>
          </a:prstGeom>
        </p:spPr>
      </p:pic>
    </p:spTree>
    <p:extLst>
      <p:ext uri="{BB962C8B-B14F-4D97-AF65-F5344CB8AC3E}">
        <p14:creationId xmlns:p14="http://schemas.microsoft.com/office/powerpoint/2010/main" val="2103615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Building a Model of Aggregate Demand and Aggregate Supply</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6" y="131787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o build a useful macroeconomic model, we need a model that indicates what determines total supply and total demand for the economy and how total demand and total supply interact at the macroeconomic level. We call this the aggregate demand/aggregate supply (AD/AS) model.">
            <a:extLst>
              <a:ext uri="{FF2B5EF4-FFF2-40B4-BE49-F238E27FC236}">
                <a16:creationId xmlns:a16="http://schemas.microsoft.com/office/drawing/2014/main" id="{CFFA214A-3F46-48E0-830F-878C371F7E72}"/>
              </a:ext>
            </a:extLst>
          </p:cNvPr>
          <p:cNvGrpSpPr/>
          <p:nvPr/>
        </p:nvGrpSpPr>
        <p:grpSpPr>
          <a:xfrm>
            <a:off x="2066921" y="1548599"/>
            <a:ext cx="8058154" cy="1374709"/>
            <a:chOff x="542923" y="1736761"/>
            <a:chExt cx="8058154" cy="1374709"/>
          </a:xfrm>
          <a:solidFill>
            <a:srgbClr val="627981"/>
          </a:solidFill>
        </p:grpSpPr>
        <p:sp>
          <p:nvSpPr>
            <p:cNvPr id="10" name="Rectangle 9">
              <a:extLst>
                <a:ext uri="{FF2B5EF4-FFF2-40B4-BE49-F238E27FC236}">
                  <a16:creationId xmlns:a16="http://schemas.microsoft.com/office/drawing/2014/main" id="{3849FE78-2BBD-4685-8609-3DE4EF11E97D}"/>
                </a:ext>
              </a:extLst>
            </p:cNvPr>
            <p:cNvSpPr/>
            <p:nvPr/>
          </p:nvSpPr>
          <p:spPr>
            <a:xfrm>
              <a:off x="542923" y="1736761"/>
              <a:ext cx="8058154" cy="137470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628D410D-6FBF-49BA-B91C-59BCF92CA0AD}"/>
                </a:ext>
              </a:extLst>
            </p:cNvPr>
            <p:cNvSpPr txBox="1"/>
            <p:nvPr/>
          </p:nvSpPr>
          <p:spPr>
            <a:xfrm>
              <a:off x="633044" y="1756500"/>
              <a:ext cx="7807571" cy="132343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build a useful macroeconomic model, we need a model that indicates what determines total supply and total demand for the economy and how total demand and total supply interact at the macroeconomic level. We call this 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aggregate demand/aggregate supply (AD/AS) model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pic>
        <p:nvPicPr>
          <p:cNvPr id="7" name="Picture 6" descr="A graph of an aggregate supply curve with real GDP in billions of constant dollars on the x-axis and price level on the y-axis">
            <a:extLst>
              <a:ext uri="{FF2B5EF4-FFF2-40B4-BE49-F238E27FC236}">
                <a16:creationId xmlns:a16="http://schemas.microsoft.com/office/drawing/2014/main" id="{DD05BFD2-9055-49E1-9964-9D9479F0E070}"/>
              </a:ext>
            </a:extLst>
          </p:cNvPr>
          <p:cNvPicPr>
            <a:picLocks noChangeAspect="1"/>
          </p:cNvPicPr>
          <p:nvPr/>
        </p:nvPicPr>
        <p:blipFill>
          <a:blip r:embed="rId3"/>
          <a:stretch>
            <a:fillRect/>
          </a:stretch>
        </p:blipFill>
        <p:spPr>
          <a:xfrm>
            <a:off x="3608047" y="3049243"/>
            <a:ext cx="4577453" cy="3571953"/>
          </a:xfrm>
          <a:prstGeom prst="rect">
            <a:avLst/>
          </a:prstGeom>
        </p:spPr>
      </p:pic>
    </p:spTree>
    <p:extLst>
      <p:ext uri="{BB962C8B-B14F-4D97-AF65-F5344CB8AC3E}">
        <p14:creationId xmlns:p14="http://schemas.microsoft.com/office/powerpoint/2010/main" val="265480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Aggregate Supply Curve and Potential GDP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For businesses, profits are determined by the prices of outputs and inputs, such as labor and raw materials."/>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businesses, profits are determined by the prices of outputs and inputs, such as labor and raw materials.</a:t>
              </a:r>
            </a:p>
          </p:txBody>
        </p:sp>
      </p:grpSp>
      <p:grpSp>
        <p:nvGrpSpPr>
          <p:cNvPr id="20" name="Group 19" descr="Businesses make decisions about what quantity to supply based on the profits they expect to earn."/>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Businesses make decisions about what quantity to supply based on the profits they expect to earn.</a:t>
              </a:r>
            </a:p>
          </p:txBody>
        </p:sp>
      </p:grpSp>
      <p:grpSp>
        <p:nvGrpSpPr>
          <p:cNvPr id="23" name="Group 22" descr="Aggregate supply (AS) refers to the total quantity of output (i.e., real GDP) firms will produce and sell."/>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5" y="1793091"/>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Aggregate supply (AS)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total quantity of output (i.e., real GDP) firms will produce and sell.</a:t>
              </a:r>
            </a:p>
          </p:txBody>
        </p:sp>
      </p:grpSp>
      <p:grpSp>
        <p:nvGrpSpPr>
          <p:cNvPr id="27" name="Group 26" descr="The aggregate supply curve shows the total quantity of output that firms will produce and sell at each price level."/>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p:cNvSpPr txBox="1"/>
            <p:nvPr/>
          </p:nvSpPr>
          <p:spPr>
            <a:xfrm>
              <a:off x="633045" y="1788100"/>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aggregate supply curve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shows the total quantity of output that firms will produce and sell at each price level.</a:t>
              </a:r>
            </a:p>
          </p:txBody>
        </p:sp>
      </p:grpSp>
    </p:spTree>
    <p:extLst>
      <p:ext uri="{BB962C8B-B14F-4D97-AF65-F5344CB8AC3E}">
        <p14:creationId xmlns:p14="http://schemas.microsoft.com/office/powerpoint/2010/main" val="2405527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Horizontal axis: real GDP, or the level of GDP adjusted for inflation&#10;&#10;Vertical axis: price level, or the average prices of all goods and services produced in the economy&#10;&#10;As the price level rises, real GDP rises because the price level is for final goods and services, not intermediate goods and services or production inputs."/>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88032"/>
              <a:ext cx="7807571" cy="67342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Horizontal axis: real GDP, or the level of GDP adjusted for inflation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Vertical axis: price level, or the average prices of all goods and services produced in the economy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the price level rises, real GDP rises because the price level is for final goods and services, not intermediate goods and services or production inputs.</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7C622BFC-00F1-4866-932D-1D3EB2834654}"/>
              </a:ext>
            </a:extLst>
          </p:cNvPr>
          <p:cNvPicPr>
            <a:picLocks noChangeAspect="1"/>
          </p:cNvPicPr>
          <p:nvPr/>
        </p:nvPicPr>
        <p:blipFill>
          <a:blip r:embed="rId3"/>
          <a:stretch>
            <a:fillRect/>
          </a:stretch>
        </p:blipFill>
        <p:spPr>
          <a:xfrm>
            <a:off x="5613830" y="1731609"/>
            <a:ext cx="5438106" cy="4243552"/>
          </a:xfrm>
          <a:prstGeom prst="rect">
            <a:avLst/>
          </a:prstGeom>
        </p:spPr>
      </p:pic>
    </p:spTree>
    <p:extLst>
      <p:ext uri="{BB962C8B-B14F-4D97-AF65-F5344CB8AC3E}">
        <p14:creationId xmlns:p14="http://schemas.microsoft.com/office/powerpoint/2010/main" val="4218515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Aggregate Supply Curve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aggregate supply curve shows a positive short-run relationship between price level and real GDP.&#10;&#10;Potential GDP or long-run aggregate supply (LRAS) curve: maximum amount of real GDP an economy can produce by fully employing its existing levels of labor, physical capital, technology, and legal institutions; shows no relationship between price level of output and real GDP in the long run"/>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The aggregate supply curve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shows a positive short-run relationship between price level and real GDP.</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Potential GDP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long-run aggregate supply (</a:t>
              </a:r>
              <a:r>
                <a:rPr kumimoji="0" lang="en-US" sz="2000" b="1" i="1" u="none" strike="noStrike" kern="1200" cap="none" spc="0" normalizeH="0" baseline="0" noProof="0" dirty="0">
                  <a:ln>
                    <a:noFill/>
                  </a:ln>
                  <a:solidFill>
                    <a:prstClr val="white"/>
                  </a:solidFill>
                  <a:effectLst/>
                  <a:uLnTx/>
                  <a:uFillTx/>
                  <a:latin typeface="Calibri" panose="020F0502020204030204"/>
                  <a:ea typeface="+mn-ea"/>
                  <a:cs typeface="+mn-cs"/>
                </a:rPr>
                <a:t>LRAS</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 curve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maximum amount of real GDP an economy can produce by fully employing its existing levels of labor, physical capital, technology, and legal institutions; shows no relationship between price level of output and real GDP in the long run</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FB5AC2DD-40F2-49CC-B11F-7F766F6D714A}"/>
              </a:ext>
            </a:extLst>
          </p:cNvPr>
          <p:cNvPicPr>
            <a:picLocks noChangeAspect="1"/>
          </p:cNvPicPr>
          <p:nvPr/>
        </p:nvPicPr>
        <p:blipFill>
          <a:blip r:embed="rId3"/>
          <a:stretch>
            <a:fillRect/>
          </a:stretch>
        </p:blipFill>
        <p:spPr>
          <a:xfrm>
            <a:off x="5616257" y="1731977"/>
            <a:ext cx="5437163" cy="4242816"/>
          </a:xfrm>
          <a:prstGeom prst="rect">
            <a:avLst/>
          </a:prstGeom>
        </p:spPr>
      </p:pic>
    </p:spTree>
    <p:extLst>
      <p:ext uri="{BB962C8B-B14F-4D97-AF65-F5344CB8AC3E}">
        <p14:creationId xmlns:p14="http://schemas.microsoft.com/office/powerpoint/2010/main" val="1288360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Leftward Portion of the </a:t>
            </a:r>
            <a:r>
              <a:rPr kumimoji="0" lang="en-US" sz="3000" b="0" i="1"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AS</a:t>
            </a: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t the far left of the AS curve, the level of output in the economy is far below potential GDP."/>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 far left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the level of output in the economy is far below potential GDP.</a:t>
              </a:r>
            </a:p>
          </p:txBody>
        </p:sp>
      </p:grpSp>
      <p:grpSp>
        <p:nvGrpSpPr>
          <p:cNvPr id="20" name="Group 19" descr="At these relatively low levels of output, levels of unemployment are high, and many factories have shut down or are running part-time."/>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these relatively low levels of output, levels of unemployment are high, and many factories have shut down or are running part-time.</a:t>
              </a:r>
            </a:p>
          </p:txBody>
        </p:sp>
      </p:grpSp>
      <p:grpSp>
        <p:nvGrpSpPr>
          <p:cNvPr id="23" name="Group 22" descr="In this situation, a relatively small increase in the prices of the outputs that businesses sell (while assuming no rise in input prices) can encourage a considerable surge in the quantity of aggregate supply."/>
          <p:cNvGrpSpPr/>
          <p:nvPr/>
        </p:nvGrpSpPr>
        <p:grpSpPr>
          <a:xfrm>
            <a:off x="2066922" y="3361170"/>
            <a:ext cx="8058154" cy="1071993"/>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5" y="1745793"/>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situation, a relatively small increase in the prices of the outputs that businesses sell (while assuming no rise in input prices) can encourage a considerable surge in the quantity of aggregate supply.</a:t>
              </a:r>
            </a:p>
          </p:txBody>
        </p:sp>
      </p:grpSp>
    </p:spTree>
    <p:extLst>
      <p:ext uri="{BB962C8B-B14F-4D97-AF65-F5344CB8AC3E}">
        <p14:creationId xmlns:p14="http://schemas.microsoft.com/office/powerpoint/2010/main" val="3835614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Rightward Portion of the </a:t>
            </a:r>
            <a:r>
              <a:rPr kumimoji="0" lang="en-US" sz="3000" b="0" i="1"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AS</a:t>
            </a: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t the far right of the AS curve, the curve becomes nearly vertical."/>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5" y="194017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the far right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the curve becomes nearly vertical.</a:t>
              </a:r>
            </a:p>
          </p:txBody>
        </p:sp>
      </p:grpSp>
      <p:grpSp>
        <p:nvGrpSpPr>
          <p:cNvPr id="20" name="Group 19" descr="At this quantity, higher prices for outputs cannot encourage additional output."/>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this quantity, higher prices for outputs cannot encourage additional output.</a:t>
              </a:r>
            </a:p>
          </p:txBody>
        </p:sp>
      </p:grpSp>
      <p:grpSp>
        <p:nvGrpSpPr>
          <p:cNvPr id="23" name="Group 22" descr="Even if firms want to expand output, the inputs of labor and machinery in the economy are fully employed."/>
          <p:cNvGrpSpPr/>
          <p:nvPr/>
        </p:nvGrpSpPr>
        <p:grpSpPr>
          <a:xfrm>
            <a:off x="2066922" y="3361170"/>
            <a:ext cx="8058154" cy="806935"/>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633045" y="1807453"/>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Even if firms want to expand output, the inputs of labor and machinery in the economy are fully employed.</a:t>
              </a:r>
            </a:p>
          </p:txBody>
        </p:sp>
      </p:grpSp>
      <p:grpSp>
        <p:nvGrpSpPr>
          <p:cNvPr id="13" name="Group 12" descr="At potential GDP, machines and factories are running at capacity, and the unemployment rate is relatively low.">
            <a:extLst>
              <a:ext uri="{FF2B5EF4-FFF2-40B4-BE49-F238E27FC236}">
                <a16:creationId xmlns:a16="http://schemas.microsoft.com/office/drawing/2014/main" id="{7DD47B41-BEEE-4C88-A0C6-5A45C85FC8E7}"/>
              </a:ext>
            </a:extLst>
          </p:cNvPr>
          <p:cNvGrpSpPr/>
          <p:nvPr/>
        </p:nvGrpSpPr>
        <p:grpSpPr>
          <a:xfrm>
            <a:off x="2066922" y="4259228"/>
            <a:ext cx="8058154" cy="806935"/>
            <a:chOff x="542923" y="1736761"/>
            <a:chExt cx="8058154" cy="1071993"/>
          </a:xfrm>
          <a:solidFill>
            <a:srgbClr val="627981"/>
          </a:solidFill>
        </p:grpSpPr>
        <p:sp>
          <p:nvSpPr>
            <p:cNvPr id="14" name="Rectangle 13">
              <a:extLst>
                <a:ext uri="{FF2B5EF4-FFF2-40B4-BE49-F238E27FC236}">
                  <a16:creationId xmlns:a16="http://schemas.microsoft.com/office/drawing/2014/main" id="{12BA5804-F443-45B8-A305-BBA25FA28722}"/>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92888D0-4F58-47F9-9D23-38AB3CDB81D8}"/>
                </a:ext>
              </a:extLst>
            </p:cNvPr>
            <p:cNvSpPr txBox="1"/>
            <p:nvPr/>
          </p:nvSpPr>
          <p:spPr>
            <a:xfrm>
              <a:off x="633045" y="1808628"/>
              <a:ext cx="7807571" cy="94040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potential GDP, machines and factories are running at capacity, and the unemployment rate is relatively low.</a:t>
              </a:r>
            </a:p>
          </p:txBody>
        </p:sp>
      </p:grpSp>
      <p:grpSp>
        <p:nvGrpSpPr>
          <p:cNvPr id="16" name="Group 15" descr="For this reason, potential GDP is sometimes also called full-employment GDP.">
            <a:extLst>
              <a:ext uri="{FF2B5EF4-FFF2-40B4-BE49-F238E27FC236}">
                <a16:creationId xmlns:a16="http://schemas.microsoft.com/office/drawing/2014/main" id="{76FF2394-B8CF-4F28-84D8-8800D586B73D}"/>
              </a:ext>
            </a:extLst>
          </p:cNvPr>
          <p:cNvGrpSpPr/>
          <p:nvPr/>
        </p:nvGrpSpPr>
        <p:grpSpPr>
          <a:xfrm>
            <a:off x="2066922" y="5157286"/>
            <a:ext cx="8058154" cy="806935"/>
            <a:chOff x="542923" y="1736761"/>
            <a:chExt cx="8058154" cy="1071993"/>
          </a:xfrm>
          <a:solidFill>
            <a:srgbClr val="627981"/>
          </a:solidFill>
        </p:grpSpPr>
        <p:sp>
          <p:nvSpPr>
            <p:cNvPr id="17" name="Rectangle 16">
              <a:extLst>
                <a:ext uri="{FF2B5EF4-FFF2-40B4-BE49-F238E27FC236}">
                  <a16:creationId xmlns:a16="http://schemas.microsoft.com/office/drawing/2014/main" id="{DD8BFED5-7D56-4615-96E3-C8445535662E}"/>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A8CD15EB-6876-4CC2-892F-FE28AAFC5407}"/>
                </a:ext>
              </a:extLst>
            </p:cNvPr>
            <p:cNvSpPr txBox="1"/>
            <p:nvPr/>
          </p:nvSpPr>
          <p:spPr>
            <a:xfrm>
              <a:off x="633045" y="1808628"/>
              <a:ext cx="7807571" cy="940409"/>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this reason, potential GDP is sometimes also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full-employment GDP</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spTree>
    <p:extLst>
      <p:ext uri="{BB962C8B-B14F-4D97-AF65-F5344CB8AC3E}">
        <p14:creationId xmlns:p14="http://schemas.microsoft.com/office/powerpoint/2010/main" val="30351164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D156FF-BDA7-43EE-B712-383FC952A95E}">
  <ds:schemaRefs>
    <ds:schemaRef ds:uri="http://purl.org/dc/dcmitype/"/>
    <ds:schemaRef ds:uri="http://purl.org/dc/elements/1.1/"/>
    <ds:schemaRef ds:uri="06d9c582-05c2-476b-83d2-72ab8b1380b2"/>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fdab59f7-c3a7-48e5-acd8-618ce834776e"/>
    <ds:schemaRef ds:uri="http://schemas.microsoft.com/office/2006/metadata/properties"/>
  </ds:schemaRefs>
</ds:datastoreItem>
</file>

<file path=customXml/itemProps2.xml><?xml version="1.0" encoding="utf-8"?>
<ds:datastoreItem xmlns:ds="http://schemas.openxmlformats.org/officeDocument/2006/customXml" ds:itemID="{73D02CD9-9F47-4418-ACA2-6A4E07F911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FF97197-8F33-43AF-8B48-89A0FEB259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2648</TotalTime>
  <Words>2309</Words>
  <Application>Microsoft Office PowerPoint</Application>
  <PresentationFormat>Widescreen</PresentationFormat>
  <Paragraphs>145</Paragraphs>
  <Slides>17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Century Gothic</vt:lpstr>
      <vt:lpstr>Office Theme</vt:lpstr>
      <vt:lpstr>Building a Model of Aggregate Demand and Aggregate Supply</vt:lpstr>
      <vt:lpstr>Introduction1</vt:lpstr>
      <vt:lpstr>Introduction2</vt:lpstr>
      <vt:lpstr>Building a Model of Aggregate Demand and Aggregate Supply1</vt:lpstr>
      <vt:lpstr>The Aggregate Supply Curve and Potential GDP</vt:lpstr>
      <vt:lpstr>Aggregate Supply Curve1</vt:lpstr>
      <vt:lpstr>Aggregate Supply Curve2</vt:lpstr>
      <vt:lpstr>Leftward Portion of the AS Curve</vt:lpstr>
      <vt:lpstr>Rightward Portion of the AS Curve</vt:lpstr>
      <vt:lpstr>Aggregate Demand Curve1</vt:lpstr>
      <vt:lpstr>Aggregate Demand Curve2</vt:lpstr>
      <vt:lpstr>Reasons the AD Curve Slopes Downward</vt:lpstr>
      <vt:lpstr>On Your Own1</vt:lpstr>
      <vt:lpstr>On Your Own2</vt:lpstr>
      <vt:lpstr>AD/AS Model</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166</cp:revision>
  <dcterms:created xsi:type="dcterms:W3CDTF">2014-11-06T15:36:04Z</dcterms:created>
  <dcterms:modified xsi:type="dcterms:W3CDTF">2026-02-02T17:59:04Z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