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8"/>
  </p:notesMasterIdLst>
  <p:sldIdLst>
    <p:sldId id="403" r:id="rId5"/>
    <p:sldId id="393" r:id="rId6"/>
    <p:sldId id="394" r:id="rId7"/>
    <p:sldId id="404" r:id="rId8"/>
    <p:sldId id="405" r:id="rId9"/>
    <p:sldId id="395" r:id="rId10"/>
    <p:sldId id="406" r:id="rId11"/>
    <p:sldId id="407" r:id="rId12"/>
    <p:sldId id="396" r:id="rId13"/>
    <p:sldId id="397" r:id="rId14"/>
    <p:sldId id="398" r:id="rId15"/>
    <p:sldId id="399" r:id="rId16"/>
    <p:sldId id="340"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BDEE8-A248-47CC-A79F-D8586EE114DA}" v="3" dt="2026-02-02T17:55:33.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66" d="100"/>
          <a:sy n="66" d="100"/>
        </p:scale>
        <p:origin x="122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21T20:32:50.415" v="6" actId="6549"/>
      <pc:docMkLst>
        <pc:docMk/>
      </pc:docMkLst>
      <pc:sldChg chg="add">
        <pc:chgData name="Caitlin Coleman" userId="96f87ca1-0e64-4ae8-8d77-98757b85df0b" providerId="ADAL" clId="{DDA6BCD5-DC0D-434C-93A0-51E2BCD25B34}" dt="2026-01-21T20:32:20.475" v="0"/>
        <pc:sldMkLst>
          <pc:docMk/>
          <pc:sldMk cId="1693029773" sldId="340"/>
        </pc:sldMkLst>
      </pc:sldChg>
      <pc:sldChg chg="add">
        <pc:chgData name="Caitlin Coleman" userId="96f87ca1-0e64-4ae8-8d77-98757b85df0b" providerId="ADAL" clId="{DDA6BCD5-DC0D-434C-93A0-51E2BCD25B34}" dt="2026-01-21T20:32:20.475" v="0"/>
        <pc:sldMkLst>
          <pc:docMk/>
          <pc:sldMk cId="0" sldId="393"/>
        </pc:sldMkLst>
      </pc:sldChg>
      <pc:sldChg chg="add">
        <pc:chgData name="Caitlin Coleman" userId="96f87ca1-0e64-4ae8-8d77-98757b85df0b" providerId="ADAL" clId="{DDA6BCD5-DC0D-434C-93A0-51E2BCD25B34}" dt="2026-01-21T20:32:20.475" v="0"/>
        <pc:sldMkLst>
          <pc:docMk/>
          <pc:sldMk cId="0" sldId="394"/>
        </pc:sldMkLst>
      </pc:sldChg>
      <pc:sldChg chg="add">
        <pc:chgData name="Caitlin Coleman" userId="96f87ca1-0e64-4ae8-8d77-98757b85df0b" providerId="ADAL" clId="{DDA6BCD5-DC0D-434C-93A0-51E2BCD25B34}" dt="2026-01-21T20:32:20.475" v="0"/>
        <pc:sldMkLst>
          <pc:docMk/>
          <pc:sldMk cId="0" sldId="395"/>
        </pc:sldMkLst>
      </pc:sldChg>
      <pc:sldChg chg="add">
        <pc:chgData name="Caitlin Coleman" userId="96f87ca1-0e64-4ae8-8d77-98757b85df0b" providerId="ADAL" clId="{DDA6BCD5-DC0D-434C-93A0-51E2BCD25B34}" dt="2026-01-21T20:32:20.475" v="0"/>
        <pc:sldMkLst>
          <pc:docMk/>
          <pc:sldMk cId="3959748456" sldId="396"/>
        </pc:sldMkLst>
      </pc:sldChg>
      <pc:sldChg chg="modSp add mod">
        <pc:chgData name="Caitlin Coleman" userId="96f87ca1-0e64-4ae8-8d77-98757b85df0b" providerId="ADAL" clId="{DDA6BCD5-DC0D-434C-93A0-51E2BCD25B34}" dt="2026-01-21T20:32:38.271" v="3" actId="20577"/>
        <pc:sldMkLst>
          <pc:docMk/>
          <pc:sldMk cId="434664407" sldId="397"/>
        </pc:sldMkLst>
        <pc:spChg chg="mod">
          <ac:chgData name="Caitlin Coleman" userId="96f87ca1-0e64-4ae8-8d77-98757b85df0b" providerId="ADAL" clId="{DDA6BCD5-DC0D-434C-93A0-51E2BCD25B34}" dt="2026-01-21T20:32:38.271" v="3" actId="20577"/>
          <ac:spMkLst>
            <pc:docMk/>
            <pc:sldMk cId="434664407" sldId="397"/>
            <ac:spMk id="3" creationId="{4EC35BC1-561D-F4D4-5697-342E8B0077D1}"/>
          </ac:spMkLst>
        </pc:spChg>
      </pc:sldChg>
      <pc:sldChg chg="modSp add mod">
        <pc:chgData name="Caitlin Coleman" userId="96f87ca1-0e64-4ae8-8d77-98757b85df0b" providerId="ADAL" clId="{DDA6BCD5-DC0D-434C-93A0-51E2BCD25B34}" dt="2026-01-21T20:32:43.949" v="5" actId="20577"/>
        <pc:sldMkLst>
          <pc:docMk/>
          <pc:sldMk cId="0" sldId="398"/>
        </pc:sldMkLst>
        <pc:spChg chg="mod">
          <ac:chgData name="Caitlin Coleman" userId="96f87ca1-0e64-4ae8-8d77-98757b85df0b" providerId="ADAL" clId="{DDA6BCD5-DC0D-434C-93A0-51E2BCD25B34}" dt="2026-01-21T20:32:43.949" v="5" actId="20577"/>
          <ac:spMkLst>
            <pc:docMk/>
            <pc:sldMk cId="0" sldId="398"/>
            <ac:spMk id="3" creationId="{3AC87A32-B0B8-B5FB-57D4-9B0FD230FF00}"/>
          </ac:spMkLst>
        </pc:spChg>
      </pc:sldChg>
      <pc:sldChg chg="modSp add mod">
        <pc:chgData name="Caitlin Coleman" userId="96f87ca1-0e64-4ae8-8d77-98757b85df0b" providerId="ADAL" clId="{DDA6BCD5-DC0D-434C-93A0-51E2BCD25B34}" dt="2026-01-21T20:32:50.415" v="6" actId="6549"/>
        <pc:sldMkLst>
          <pc:docMk/>
          <pc:sldMk cId="4294247577" sldId="399"/>
        </pc:sldMkLst>
        <pc:spChg chg="mod">
          <ac:chgData name="Caitlin Coleman" userId="96f87ca1-0e64-4ae8-8d77-98757b85df0b" providerId="ADAL" clId="{DDA6BCD5-DC0D-434C-93A0-51E2BCD25B34}" dt="2026-01-21T20:32:50.415" v="6" actId="6549"/>
          <ac:spMkLst>
            <pc:docMk/>
            <pc:sldMk cId="4294247577" sldId="399"/>
            <ac:spMk id="3" creationId="{F8705390-EFB9-223E-338B-CAFF2C67D21D}"/>
          </ac:spMkLst>
        </pc:spChg>
      </pc:sldChg>
      <pc:sldChg chg="add">
        <pc:chgData name="Caitlin Coleman" userId="96f87ca1-0e64-4ae8-8d77-98757b85df0b" providerId="ADAL" clId="{DDA6BCD5-DC0D-434C-93A0-51E2BCD25B34}" dt="2026-01-21T20:32:20.475" v="0"/>
        <pc:sldMkLst>
          <pc:docMk/>
          <pc:sldMk cId="349263311" sldId="403"/>
        </pc:sldMkLst>
      </pc:sldChg>
      <pc:sldChg chg="add">
        <pc:chgData name="Caitlin Coleman" userId="96f87ca1-0e64-4ae8-8d77-98757b85df0b" providerId="ADAL" clId="{DDA6BCD5-DC0D-434C-93A0-51E2BCD25B34}" dt="2026-01-21T20:32:20.475" v="0"/>
        <pc:sldMkLst>
          <pc:docMk/>
          <pc:sldMk cId="0" sldId="404"/>
        </pc:sldMkLst>
      </pc:sldChg>
      <pc:sldChg chg="add">
        <pc:chgData name="Caitlin Coleman" userId="96f87ca1-0e64-4ae8-8d77-98757b85df0b" providerId="ADAL" clId="{DDA6BCD5-DC0D-434C-93A0-51E2BCD25B34}" dt="2026-01-21T20:32:20.475" v="0"/>
        <pc:sldMkLst>
          <pc:docMk/>
          <pc:sldMk cId="0" sldId="405"/>
        </pc:sldMkLst>
      </pc:sldChg>
      <pc:sldChg chg="add">
        <pc:chgData name="Caitlin Coleman" userId="96f87ca1-0e64-4ae8-8d77-98757b85df0b" providerId="ADAL" clId="{DDA6BCD5-DC0D-434C-93A0-51E2BCD25B34}" dt="2026-01-21T20:32:20.475" v="0"/>
        <pc:sldMkLst>
          <pc:docMk/>
          <pc:sldMk cId="0" sldId="406"/>
        </pc:sldMkLst>
      </pc:sldChg>
      <pc:sldChg chg="add">
        <pc:chgData name="Caitlin Coleman" userId="96f87ca1-0e64-4ae8-8d77-98757b85df0b" providerId="ADAL" clId="{DDA6BCD5-DC0D-434C-93A0-51E2BCD25B34}" dt="2026-01-21T20:32:20.475" v="0"/>
        <pc:sldMkLst>
          <pc:docMk/>
          <pc:sldMk cId="1656899300" sldId="4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first, a nation's level of trade may sound like the same issue as the balance of trade, but these two concepts are actually distinct. The level of trade is measured by a country's exports of goods and services as a share of its gross domestic product (GDP). The level of trade indicates how much of its production the country exports and the degree of the country's globalization. The balance of trade is measured by the gap between a nation's exports and imports. The balance of trade indicates whether the country is running a trade deficit or a trade surplus.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a:p>
            <a:pPr marL="0" lvl="0" indent="0" algn="l" rtl="0">
              <a:spcBef>
                <a:spcPts val="0"/>
              </a:spcBef>
              <a:spcAft>
                <a:spcPts val="0"/>
              </a:spcAft>
              <a:buNone/>
            </a:pPr>
            <a:endParaRPr dirty="0"/>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03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absolutely possible for a country to have both a very high level of trade and a near balance between exports and imports. It is also possible for a country to have both a low level of trade and a large imbalance between exports and imports. For example, in 2017, the United States only exported 12% of GDP, but it had a trade deficit of $550 billion.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factors strongly influence a nation's level of trade: economy size, geographic location, and trade history.</a:t>
            </a:r>
            <a:endParaRPr dirty="0"/>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179f5df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Large economies, like the United States, can do much of their trading internally. Small economies, like Sweden, have less ability to provide what they want internally. Small economies tend to have higher ratios of exports and imports to GDP.</a:t>
            </a:r>
          </a:p>
        </p:txBody>
      </p:sp>
      <p:sp>
        <p:nvSpPr>
          <p:cNvPr id="159" name="Google Shape;159;ga179f5df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179f5df6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Nations that are neighbors tend to trade more since costs of transportation and communication are lower. For example, countries in Europe tend to trade with one another due to their close proximity.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3" name="Google Shape;173;ga179f5df6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179f5df6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nations have long and established patterns of international trade, while others do not. Neighboring countries tend to have some form of trade history.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7" name="Google Shape;187;ga179f5df6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balance of trade is a separate issue from the level of trade. For instance, the U.S. has a low level of trade, but it had enormous trade deficits most years from the mid-1980s into the 2000s. Japan also has a low level of trade by world standards, but it has typically shown large trade surpluses in recent decades. </a:t>
            </a:r>
            <a:r>
              <a:rPr lang="en-US"/>
              <a:t>In 2020, </a:t>
            </a:r>
            <a:r>
              <a:rPr lang="en-US" dirty="0"/>
              <a:t>Sweden had a high level of trade and a moderate trade surplus, while the UAE had a high level of trade and a moderate trade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8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trade deficits and trade surpluses can be a good or bad sign for an economy. Even a trade balance of zero—which means that a nation is neither a net borrower nor lender—can be a good or bad sign. The fundamental economic question is whether borrowing or lending makes sense in the specific economic conditions of that nation.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11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72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91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0050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99500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3840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8193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8044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5541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2190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6937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4195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0155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1370590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BF847-E466-93A4-C8D9-48680ED0DCB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CC521D8-33B8-EFBB-A211-661F39279E5C}"/>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CAC992C5-90E7-12A3-D75F-F6077B50DC2B}"/>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E90871BE-F56B-1646-BEC5-14FC85271942}"/>
              </a:ext>
            </a:extLst>
          </p:cNvPr>
          <p:cNvSpPr txBox="1">
            <a:spLocks noGrp="1"/>
          </p:cNvSpPr>
          <p:nvPr>
            <p:ph type="title" idx="4294967295"/>
          </p:nvPr>
        </p:nvSpPr>
        <p:spPr>
          <a:xfrm>
            <a:off x="1185333" y="2285720"/>
            <a:ext cx="9821333" cy="23360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buClr>
                <a:schemeClr val="dk1"/>
              </a:buClr>
              <a:buSzPts val="1100"/>
            </a:pPr>
            <a:r>
              <a:rPr lang="en-US" sz="5400" dirty="0">
                <a:solidFill>
                  <a:schemeClr val="dk1"/>
                </a:solidFill>
                <a:latin typeface="Century Gothic"/>
                <a:ea typeface="Century Gothic"/>
                <a:cs typeface="Century Gothic"/>
                <a:sym typeface="Century Gothic"/>
              </a:rPr>
              <a:t>The Difference between Level of Trade and the Trade Balance</a:t>
            </a:r>
          </a:p>
        </p:txBody>
      </p:sp>
      <p:cxnSp>
        <p:nvCxnSpPr>
          <p:cNvPr id="14" name="Straight Connector 13">
            <a:extLst>
              <a:ext uri="{FF2B5EF4-FFF2-40B4-BE49-F238E27FC236}">
                <a16:creationId xmlns:a16="http://schemas.microsoft.com/office/drawing/2014/main" id="{BE2B7F54-5EA3-7A62-2B34-7BFDD5F3A85A}"/>
              </a:ext>
              <a:ext uri="{C183D7F6-B498-43B3-948B-1728B52AA6E4}">
                <adec:decorative xmlns:adec="http://schemas.microsoft.com/office/drawing/2017/decorative" val="1"/>
              </a:ext>
            </a:extLst>
          </p:cNvPr>
          <p:cNvCxnSpPr/>
          <p:nvPr/>
        </p:nvCxnSpPr>
        <p:spPr>
          <a:xfrm>
            <a:off x="3071447" y="472289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1CD233-6594-CA3A-3A2C-4E1F89D60FA9}"/>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4926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Title 25">
            <a:extLst>
              <a:ext uri="{FF2B5EF4-FFF2-40B4-BE49-F238E27FC236}">
                <a16:creationId xmlns:a16="http://schemas.microsoft.com/office/drawing/2014/main" id="{4EC35BC1-561D-F4D4-5697-342E8B0077D1}"/>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5" name="Straight Connector 4">
            <a:extLst>
              <a:ext uri="{FF2B5EF4-FFF2-40B4-BE49-F238E27FC236}">
                <a16:creationId xmlns:a16="http://schemas.microsoft.com/office/drawing/2014/main" id="{8D9C52E8-42BB-FA66-5F51-5403C987499B}"/>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7BCC731-4822-417C-902A-B63195D5D059}"/>
              </a:ext>
            </a:extLst>
          </p:cNvPr>
          <p:cNvSpPr/>
          <p:nvPr/>
        </p:nvSpPr>
        <p:spPr>
          <a:xfrm>
            <a:off x="1248101" y="1484042"/>
            <a:ext cx="9695794" cy="198645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Imagine you are a policy maker for a large economy that has been running large trade deficits, such as the United States. Would you consider running long-term trade deficits to be dangerous? How would you promote economic growth?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erson leaning against a wall with downcast eyes holding glasses">
            <a:extLst>
              <a:ext uri="{FF2B5EF4-FFF2-40B4-BE49-F238E27FC236}">
                <a16:creationId xmlns:a16="http://schemas.microsoft.com/office/drawing/2014/main" id="{0AA90F33-2324-49D1-86AE-325828608863}"/>
              </a:ext>
            </a:extLst>
          </p:cNvPr>
          <p:cNvPicPr>
            <a:picLocks noChangeAspect="1"/>
          </p:cNvPicPr>
          <p:nvPr/>
        </p:nvPicPr>
        <p:blipFill>
          <a:blip r:embed="rId3"/>
          <a:stretch>
            <a:fillRect/>
          </a:stretch>
        </p:blipFill>
        <p:spPr>
          <a:xfrm>
            <a:off x="3779845" y="3728659"/>
            <a:ext cx="4632307" cy="2979451"/>
          </a:xfrm>
          <a:prstGeom prst="rect">
            <a:avLst/>
          </a:prstGeom>
        </p:spPr>
      </p:pic>
    </p:spTree>
    <p:extLst>
      <p:ext uri="{BB962C8B-B14F-4D97-AF65-F5344CB8AC3E}">
        <p14:creationId xmlns:p14="http://schemas.microsoft.com/office/powerpoint/2010/main" val="43466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Title 25">
            <a:extLst>
              <a:ext uri="{FF2B5EF4-FFF2-40B4-BE49-F238E27FC236}">
                <a16:creationId xmlns:a16="http://schemas.microsoft.com/office/drawing/2014/main" id="{3AC87A32-B0B8-B5FB-57D4-9B0FD230FF00}"/>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F42B53E8-FB4E-5D8B-6581-D850FFEC8174}"/>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379948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Imagine you are a policy maker for a large economy that has been running large trade deficits, such as the United States. Would you consider running long-term trade deficits to be dangerous? How would you promote economic growth?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Title 25">
            <a:extLst>
              <a:ext uri="{FF2B5EF4-FFF2-40B4-BE49-F238E27FC236}">
                <a16:creationId xmlns:a16="http://schemas.microsoft.com/office/drawing/2014/main" id="{F8705390-EFB9-223E-338B-CAFF2C67D21D}"/>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663BC4FF-5438-3367-5124-3CCC1E9B10FD}"/>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452470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country's balance of trade is the dollar difference between its exports and imports while the level of trade depends on a country's history of trade, its geography, and the size of its economy.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Small economies that have nearby trading partners and a history of international trade tend to have higher levels of trade.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Large economies with few nearby trading partners and a limited history of international trade tend to have lower levels of trade.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 country borrows money and invests it in ways that boost productivity, the trade deficit can lead to an improvement in long-term economic growth.</a:t>
            </a:r>
          </a:p>
        </p:txBody>
      </p:sp>
    </p:spTree>
    <p:extLst>
      <p:ext uri="{BB962C8B-B14F-4D97-AF65-F5344CB8AC3E}">
        <p14:creationId xmlns:p14="http://schemas.microsoft.com/office/powerpoint/2010/main" val="429424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1F046160-8CA9-F0EF-0A19-A7CC98CFD377}"/>
              </a:ext>
            </a:extLst>
          </p:cNvPr>
          <p:cNvSpPr txBox="1">
            <a:spLocks noGrp="1"/>
          </p:cNvSpPr>
          <p:nvPr>
            <p:ph type="title" idx="4294967295"/>
          </p:nvPr>
        </p:nvSpPr>
        <p:spPr>
          <a:xfrm>
            <a:off x="1524001" y="3384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Level and Balance of Trade</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9C23945B-F2E5-1177-B3B3-1817030C06D3}"/>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t first, a nation's level of trade may sound like the same issue as the balance of trade, but these two concepts are actually distinct.">
            <a:extLst>
              <a:ext uri="{FF2B5EF4-FFF2-40B4-BE49-F238E27FC236}">
                <a16:creationId xmlns:a16="http://schemas.microsoft.com/office/drawing/2014/main" id="{4035EE9E-FAA2-4119-A7E6-D9D7B5F1D98C}"/>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673359DE-0534-4275-BE39-AD8D45D3BC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8458550-2DF6-41F1-8A66-ACC634B50B76}"/>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first, a nation's level of trade may sound like the same issue as the balance of trade, but these two concepts are actually distinct.</a:t>
              </a:r>
            </a:p>
          </p:txBody>
        </p:sp>
      </p:grpSp>
      <p:grpSp>
        <p:nvGrpSpPr>
          <p:cNvPr id="15" name="Group 14" descr="The level of trade is measured by a country's exports of goods and services as a share of its gross domestic product (GDP).">
            <a:extLst>
              <a:ext uri="{FF2B5EF4-FFF2-40B4-BE49-F238E27FC236}">
                <a16:creationId xmlns:a16="http://schemas.microsoft.com/office/drawing/2014/main" id="{B67810AA-F820-45AB-85EB-807F56F72AA1}"/>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395E398-6882-4B1D-9060-9271BC1D6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5DD2B5-3117-4E96-9FB9-A6089BDA90E0}"/>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level of trade is measured by a country's exports of goods and services as a share of its gross domestic product (GDP).</a:t>
              </a:r>
            </a:p>
          </p:txBody>
        </p:sp>
      </p:grpSp>
      <p:grpSp>
        <p:nvGrpSpPr>
          <p:cNvPr id="18" name="Group 17" descr="The level of trade indicates how much of its production the country exports and the degree of the country's globalization.">
            <a:extLst>
              <a:ext uri="{FF2B5EF4-FFF2-40B4-BE49-F238E27FC236}">
                <a16:creationId xmlns:a16="http://schemas.microsoft.com/office/drawing/2014/main" id="{9F160623-6119-4BEC-9CF5-7B3996BCDDE1}"/>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4D03963D-7577-483B-9032-C26D5C06C5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1DFA495-F1E8-43DA-867C-AF324EF8F0A9}"/>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level of trade indicates how much of its production the country exports and the degree of the country's globalization.</a:t>
              </a:r>
            </a:p>
          </p:txBody>
        </p:sp>
      </p:grpSp>
      <p:grpSp>
        <p:nvGrpSpPr>
          <p:cNvPr id="21" name="Group 20" descr="The balance of trade is measured by the gap between a nation's exports and imports.">
            <a:extLst>
              <a:ext uri="{FF2B5EF4-FFF2-40B4-BE49-F238E27FC236}">
                <a16:creationId xmlns:a16="http://schemas.microsoft.com/office/drawing/2014/main" id="{8947B5A4-7D82-4864-BCBD-D646F3D53DB6}"/>
              </a:ext>
            </a:extLst>
          </p:cNvPr>
          <p:cNvGrpSpPr/>
          <p:nvPr/>
        </p:nvGrpSpPr>
        <p:grpSpPr>
          <a:xfrm>
            <a:off x="2066922" y="428031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775FDF-12CC-486A-B919-14A156867CA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DBCF0C9-5C53-4BBC-B702-DA5011BE940C}"/>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balance of trade is measured by the gap between a nation's exports and imports.</a:t>
              </a:r>
            </a:p>
          </p:txBody>
        </p:sp>
      </p:grpSp>
      <p:grpSp>
        <p:nvGrpSpPr>
          <p:cNvPr id="24" name="Group 23" descr="The balance of trade indicates whether the country is running a trade deficit or a trade surplus.">
            <a:extLst>
              <a:ext uri="{FF2B5EF4-FFF2-40B4-BE49-F238E27FC236}">
                <a16:creationId xmlns:a16="http://schemas.microsoft.com/office/drawing/2014/main" id="{0C05E3CE-5CC4-4606-8BF6-8BB67E9D738E}"/>
              </a:ext>
            </a:extLst>
          </p:cNvPr>
          <p:cNvGrpSpPr/>
          <p:nvPr/>
        </p:nvGrpSpPr>
        <p:grpSpPr>
          <a:xfrm>
            <a:off x="2066922" y="5180119"/>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4D5E3A03-C47D-481D-B36F-2B531FA999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EF03DAE4-0F45-4C89-A3DD-700F23E70A5A}"/>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balance of trade indicates whether the country is running a trade deficit or a trade surplus.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Title 25">
            <a:extLst>
              <a:ext uri="{FF2B5EF4-FFF2-40B4-BE49-F238E27FC236}">
                <a16:creationId xmlns:a16="http://schemas.microsoft.com/office/drawing/2014/main" id="{99BCB6A0-F9FF-8038-2457-CC987E1A1EA6}"/>
              </a:ext>
            </a:extLst>
          </p:cNvPr>
          <p:cNvSpPr txBox="1">
            <a:spLocks noGrp="1"/>
          </p:cNvSpPr>
          <p:nvPr>
            <p:ph type="title" idx="4294967295"/>
          </p:nvPr>
        </p:nvSpPr>
        <p:spPr>
          <a:xfrm>
            <a:off x="1524001" y="3384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Level and Balance of Trade</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356C5740-5946-98F3-ECCE-86ECCFA1C652}"/>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It is absolutely possible for a country to have both a very high level of trade and a near balance between exports and imports.">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absolutely possible for a country to have both a very high level of trade and a near balance between exports and imports.</a:t>
              </a:r>
            </a:p>
          </p:txBody>
        </p:sp>
      </p:grpSp>
      <p:grpSp>
        <p:nvGrpSpPr>
          <p:cNvPr id="15" name="Group 14" descr="It is also possible for a country to have both a low level of trade and a large imbalance between exports and imports.">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also possible for a country to have both a low level of trade and a large imbalance between exports and imports.</a:t>
              </a:r>
            </a:p>
          </p:txBody>
        </p:sp>
      </p:grpSp>
      <p:grpSp>
        <p:nvGrpSpPr>
          <p:cNvPr id="18" name="Group 17" descr="For example, in 2017, the United States only exported 12% of GDP, but it had a trade deficit of $550 billion.">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in 2017, the United States only exported 12% of GDP, but it had a trade deficit of $550 billion.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25">
            <a:extLst>
              <a:ext uri="{FF2B5EF4-FFF2-40B4-BE49-F238E27FC236}">
                <a16:creationId xmlns:a16="http://schemas.microsoft.com/office/drawing/2014/main" id="{1F490530-2349-EDAE-98A5-87C44DC1EACE}"/>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Level of Trade Influencers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3B542EFF-0EDB-F484-E692-7C3CCC60B43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Three factors strongly influence a nation's level of trade:">
            <a:extLst>
              <a:ext uri="{FF2B5EF4-FFF2-40B4-BE49-F238E27FC236}">
                <a16:creationId xmlns:a16="http://schemas.microsoft.com/office/drawing/2014/main" id="{7432EA09-0189-4F1F-8071-80CABC768C2B}"/>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AA46BD1-6AAA-4526-933F-45FFCFD887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08D0B08-DC7B-4242-AF3D-3C45F9D412BF}"/>
                </a:ext>
              </a:extLst>
            </p:cNvPr>
            <p:cNvSpPr txBox="1"/>
            <p:nvPr/>
          </p:nvSpPr>
          <p:spPr>
            <a:xfrm>
              <a:off x="668214" y="1940173"/>
              <a:ext cx="7807571" cy="40011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Three factors strongly influence a nation's level of trade:</a:t>
              </a:r>
            </a:p>
          </p:txBody>
        </p:sp>
      </p:grpSp>
      <p:grpSp>
        <p:nvGrpSpPr>
          <p:cNvPr id="4" name="Group 3" descr="Economy size">
            <a:extLst>
              <a:ext uri="{FF2B5EF4-FFF2-40B4-BE49-F238E27FC236}">
                <a16:creationId xmlns:a16="http://schemas.microsoft.com/office/drawing/2014/main" id="{FE05324C-726E-2C54-54CB-556156890599}"/>
              </a:ext>
            </a:extLst>
          </p:cNvPr>
          <p:cNvGrpSpPr/>
          <p:nvPr/>
        </p:nvGrpSpPr>
        <p:grpSpPr>
          <a:xfrm>
            <a:off x="2663126" y="2998211"/>
            <a:ext cx="2080340" cy="1617913"/>
            <a:chOff x="542923" y="1736761"/>
            <a:chExt cx="8058154" cy="806935"/>
          </a:xfrm>
          <a:solidFill>
            <a:srgbClr val="627981"/>
          </a:solidFill>
        </p:grpSpPr>
        <p:sp>
          <p:nvSpPr>
            <p:cNvPr id="5" name="Rectangle 4">
              <a:extLst>
                <a:ext uri="{FF2B5EF4-FFF2-40B4-BE49-F238E27FC236}">
                  <a16:creationId xmlns:a16="http://schemas.microsoft.com/office/drawing/2014/main" id="{053D8830-368D-295B-E0A6-4BA10D11C60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03FE9DD-92A4-9BE5-8BCA-B0D5AAA4D433}"/>
                </a:ext>
              </a:extLst>
            </p:cNvPr>
            <p:cNvSpPr txBox="1"/>
            <p:nvPr/>
          </p:nvSpPr>
          <p:spPr>
            <a:xfrm>
              <a:off x="1473767" y="1952932"/>
              <a:ext cx="6196459" cy="252513"/>
            </a:xfrm>
            <a:prstGeom prst="rect">
              <a:avLst/>
            </a:prstGeom>
            <a:grp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Economy size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 name="Group 6" descr="Geographic location">
            <a:extLst>
              <a:ext uri="{FF2B5EF4-FFF2-40B4-BE49-F238E27FC236}">
                <a16:creationId xmlns:a16="http://schemas.microsoft.com/office/drawing/2014/main" id="{6110642F-8C94-3DC9-D8E3-556E7403A813}"/>
              </a:ext>
            </a:extLst>
          </p:cNvPr>
          <p:cNvGrpSpPr/>
          <p:nvPr/>
        </p:nvGrpSpPr>
        <p:grpSpPr>
          <a:xfrm>
            <a:off x="5055828" y="2998211"/>
            <a:ext cx="2080340" cy="1617913"/>
            <a:chOff x="542923" y="1736761"/>
            <a:chExt cx="8058154" cy="806935"/>
          </a:xfrm>
          <a:solidFill>
            <a:srgbClr val="627981"/>
          </a:solidFill>
        </p:grpSpPr>
        <p:sp>
          <p:nvSpPr>
            <p:cNvPr id="8" name="Rectangle 7">
              <a:extLst>
                <a:ext uri="{FF2B5EF4-FFF2-40B4-BE49-F238E27FC236}">
                  <a16:creationId xmlns:a16="http://schemas.microsoft.com/office/drawing/2014/main" id="{96F6F09F-EF2C-80B8-C317-E34926EBE93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F5A40D1-3685-4F06-649A-ED2665E22389}"/>
                </a:ext>
              </a:extLst>
            </p:cNvPr>
            <p:cNvSpPr txBox="1"/>
            <p:nvPr/>
          </p:nvSpPr>
          <p:spPr>
            <a:xfrm>
              <a:off x="1513164" y="1898843"/>
              <a:ext cx="6196459" cy="482769"/>
            </a:xfrm>
            <a:prstGeom prst="rect">
              <a:avLst/>
            </a:prstGeom>
            <a:grp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Geographic location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oup 9" descr="Trade history">
            <a:extLst>
              <a:ext uri="{FF2B5EF4-FFF2-40B4-BE49-F238E27FC236}">
                <a16:creationId xmlns:a16="http://schemas.microsoft.com/office/drawing/2014/main" id="{1494FCD0-15B6-066E-9DAD-8F46B0542EE8}"/>
              </a:ext>
            </a:extLst>
          </p:cNvPr>
          <p:cNvGrpSpPr/>
          <p:nvPr/>
        </p:nvGrpSpPr>
        <p:grpSpPr>
          <a:xfrm>
            <a:off x="7444561" y="2998211"/>
            <a:ext cx="2080340" cy="1617913"/>
            <a:chOff x="542923" y="1736761"/>
            <a:chExt cx="8058154" cy="806935"/>
          </a:xfrm>
          <a:solidFill>
            <a:srgbClr val="627981"/>
          </a:solidFill>
        </p:grpSpPr>
        <p:sp>
          <p:nvSpPr>
            <p:cNvPr id="11" name="Rectangle 10">
              <a:extLst>
                <a:ext uri="{FF2B5EF4-FFF2-40B4-BE49-F238E27FC236}">
                  <a16:creationId xmlns:a16="http://schemas.microsoft.com/office/drawing/2014/main" id="{E771C47B-508F-E216-8E4F-73DECD8BC55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E6A064E-1C19-C8AF-51AD-D16C7B9CFE3C}"/>
                </a:ext>
              </a:extLst>
            </p:cNvPr>
            <p:cNvSpPr txBox="1"/>
            <p:nvPr/>
          </p:nvSpPr>
          <p:spPr>
            <a:xfrm>
              <a:off x="1473770" y="1952932"/>
              <a:ext cx="6196459" cy="252513"/>
            </a:xfrm>
            <a:prstGeom prst="rect">
              <a:avLst/>
            </a:prstGeom>
            <a:grp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Trade history</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Title 25">
            <a:extLst>
              <a:ext uri="{FF2B5EF4-FFF2-40B4-BE49-F238E27FC236}">
                <a16:creationId xmlns:a16="http://schemas.microsoft.com/office/drawing/2014/main" id="{FFFF5C1B-395E-0D51-D736-6E4482597BA4}"/>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Economy Size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234EBBD7-5B00-AECE-8891-9380AB64866B}"/>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Large economies, like the United States, can do much of their trading internally.">
            <a:extLst>
              <a:ext uri="{FF2B5EF4-FFF2-40B4-BE49-F238E27FC236}">
                <a16:creationId xmlns:a16="http://schemas.microsoft.com/office/drawing/2014/main" id="{B34F1C04-F1C4-48F7-B57D-AE2696BA27E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E3EDD79-97CC-4EED-8DA9-15938F7500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0663A98-90D2-44B0-B133-5D924E3B6EB9}"/>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Large economies, like the United States, can do much of their trading internally.</a:t>
              </a:r>
            </a:p>
          </p:txBody>
        </p:sp>
      </p:grpSp>
      <p:grpSp>
        <p:nvGrpSpPr>
          <p:cNvPr id="15" name="Group 14" descr="Small economies, like Sweden, have less ability to provide what they want internally.">
            <a:extLst>
              <a:ext uri="{FF2B5EF4-FFF2-40B4-BE49-F238E27FC236}">
                <a16:creationId xmlns:a16="http://schemas.microsoft.com/office/drawing/2014/main" id="{F84C7742-881A-4197-AC65-A37A230A464B}"/>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07D9D2-7EE9-4597-84D8-762993B16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BB9039D-A7B1-44A8-B68F-26827FC3429A}"/>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Small economies, like Sweden, have less ability to provide what they want internally.</a:t>
              </a:r>
            </a:p>
          </p:txBody>
        </p:sp>
      </p:grpSp>
      <p:grpSp>
        <p:nvGrpSpPr>
          <p:cNvPr id="18" name="Group 17" descr="Small economies tend to have higher ratios of exports and imports to GDP.">
            <a:extLst>
              <a:ext uri="{FF2B5EF4-FFF2-40B4-BE49-F238E27FC236}">
                <a16:creationId xmlns:a16="http://schemas.microsoft.com/office/drawing/2014/main" id="{C2580506-99E0-4773-A2ED-081BE5158BEB}"/>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EF4FE7-0D7A-4FB6-9AE4-B816D5587AB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16F7584-AF05-489D-9397-C1DFA919AB8D}"/>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Small economies tend to have higher ratios of exports and imports to GDP.</a:t>
              </a:r>
            </a:p>
          </p:txBody>
        </p:sp>
      </p:grpSp>
      <p:pic>
        <p:nvPicPr>
          <p:cNvPr id="3" name="Picture 2" descr="Swedish flag with the sky in the background">
            <a:extLst>
              <a:ext uri="{FF2B5EF4-FFF2-40B4-BE49-F238E27FC236}">
                <a16:creationId xmlns:a16="http://schemas.microsoft.com/office/drawing/2014/main" id="{29735708-39E3-473F-BB25-9B6E0A8BEF04}"/>
              </a:ext>
            </a:extLst>
          </p:cNvPr>
          <p:cNvPicPr>
            <a:picLocks noChangeAspect="1"/>
          </p:cNvPicPr>
          <p:nvPr/>
        </p:nvPicPr>
        <p:blipFill>
          <a:blip r:embed="rId3"/>
          <a:stretch>
            <a:fillRect/>
          </a:stretch>
        </p:blipFill>
        <p:spPr>
          <a:xfrm>
            <a:off x="3457832" y="4454094"/>
            <a:ext cx="5276333" cy="20654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Title 25">
            <a:extLst>
              <a:ext uri="{FF2B5EF4-FFF2-40B4-BE49-F238E27FC236}">
                <a16:creationId xmlns:a16="http://schemas.microsoft.com/office/drawing/2014/main" id="{5ED89D3D-50B5-E0EC-DB5F-808F7F4D922B}"/>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Geographic Location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3236FD4A-4611-66B7-27EB-6F8F910A67A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Nations that are neighbors tend to trade more since costs of transportation and communication are lower.">
            <a:extLst>
              <a:ext uri="{FF2B5EF4-FFF2-40B4-BE49-F238E27FC236}">
                <a16:creationId xmlns:a16="http://schemas.microsoft.com/office/drawing/2014/main" id="{145F0010-B887-4319-AC6C-5A9CC6D166D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D500B67-9E3B-423D-98F3-ADAD76466B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AA7CBF6-5304-40A7-845A-781B84698066}"/>
                </a:ext>
              </a:extLst>
            </p:cNvPr>
            <p:cNvSpPr txBox="1"/>
            <p:nvPr/>
          </p:nvSpPr>
          <p:spPr>
            <a:xfrm>
              <a:off x="588643" y="1787745"/>
              <a:ext cx="801243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Nations that are neighbors tend to trade more since costs of transportation and communication are lower.</a:t>
              </a:r>
            </a:p>
          </p:txBody>
        </p:sp>
      </p:grpSp>
      <p:grpSp>
        <p:nvGrpSpPr>
          <p:cNvPr id="15" name="Group 14" descr="For example, countries in Europe tend to trade with one another due to their close proximity.">
            <a:extLst>
              <a:ext uri="{FF2B5EF4-FFF2-40B4-BE49-F238E27FC236}">
                <a16:creationId xmlns:a16="http://schemas.microsoft.com/office/drawing/2014/main" id="{B0D77A93-F066-4D32-95BF-42302F37195D}"/>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730A2825-6D72-4B28-B2BC-9C41C9F9AF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4DB956C-4A58-48D6-BA60-2A669702F1EF}"/>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countries in Europe tend to trade with one another due to their close proximity.</a:t>
              </a:r>
            </a:p>
          </p:txBody>
        </p:sp>
      </p:grpSp>
      <p:pic>
        <p:nvPicPr>
          <p:cNvPr id="3" name="Picture 2" descr="A wooden map of a portion of Europe">
            <a:extLst>
              <a:ext uri="{FF2B5EF4-FFF2-40B4-BE49-F238E27FC236}">
                <a16:creationId xmlns:a16="http://schemas.microsoft.com/office/drawing/2014/main" id="{95E1CC8B-05B3-4F32-9E2E-CDF3A3AE3613}"/>
              </a:ext>
            </a:extLst>
          </p:cNvPr>
          <p:cNvPicPr>
            <a:picLocks noChangeAspect="1"/>
          </p:cNvPicPr>
          <p:nvPr/>
        </p:nvPicPr>
        <p:blipFill>
          <a:blip r:embed="rId3"/>
          <a:stretch>
            <a:fillRect/>
          </a:stretch>
        </p:blipFill>
        <p:spPr>
          <a:xfrm>
            <a:off x="3751006" y="3544518"/>
            <a:ext cx="4689986" cy="3126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itle 25">
            <a:extLst>
              <a:ext uri="{FF2B5EF4-FFF2-40B4-BE49-F238E27FC236}">
                <a16:creationId xmlns:a16="http://schemas.microsoft.com/office/drawing/2014/main" id="{A7D59D2D-AB50-00AD-1AFB-365063FFFBBD}"/>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Trade History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CE387F92-824F-29C6-8EF8-060067365314}"/>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Some nations have long and established patterns of international trade, while others do not.">
            <a:extLst>
              <a:ext uri="{FF2B5EF4-FFF2-40B4-BE49-F238E27FC236}">
                <a16:creationId xmlns:a16="http://schemas.microsoft.com/office/drawing/2014/main" id="{B3F4FC75-2031-4819-9966-D7571B335F83}"/>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4E09170-DE4C-4B41-816E-72C077E228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9EB18A3-DBDD-4E83-AC87-F6F23118BCAE}"/>
                </a:ext>
              </a:extLst>
            </p:cNvPr>
            <p:cNvSpPr txBox="1"/>
            <p:nvPr/>
          </p:nvSpPr>
          <p:spPr>
            <a:xfrm>
              <a:off x="588643" y="1787745"/>
              <a:ext cx="801243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 nations have long and established patterns of international trade, while others do not.</a:t>
              </a:r>
            </a:p>
          </p:txBody>
        </p:sp>
      </p:grpSp>
      <p:grpSp>
        <p:nvGrpSpPr>
          <p:cNvPr id="15" name="Group 14" descr="Neighboring countries tend to have some form of trade history.">
            <a:extLst>
              <a:ext uri="{FF2B5EF4-FFF2-40B4-BE49-F238E27FC236}">
                <a16:creationId xmlns:a16="http://schemas.microsoft.com/office/drawing/2014/main" id="{BD499D0A-1A97-405C-AD12-7A173BE2C24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E733627-4F76-4C8A-9429-1D28127D5D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B9050F4-DB9D-4DF7-BD14-A1CDCA2E8891}"/>
                </a:ext>
              </a:extLst>
            </p:cNvPr>
            <p:cNvSpPr txBox="1"/>
            <p:nvPr/>
          </p:nvSpPr>
          <p:spPr>
            <a:xfrm>
              <a:off x="588643" y="1940173"/>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Neighboring countries tend to have some form of trade history.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Title 25">
            <a:extLst>
              <a:ext uri="{FF2B5EF4-FFF2-40B4-BE49-F238E27FC236}">
                <a16:creationId xmlns:a16="http://schemas.microsoft.com/office/drawing/2014/main" id="{15354FD6-01EF-5CC0-00D3-7314BC31A85C}"/>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Real World Examples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7FFB247D-B716-3CF0-A4CF-8EF057CDC354}"/>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The balance of trade is a separate issue from the level of trade.">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936032"/>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balance of trade is a separate issue from the level of trade.</a:t>
              </a:r>
            </a:p>
          </p:txBody>
        </p:sp>
      </p:grpSp>
      <p:grpSp>
        <p:nvGrpSpPr>
          <p:cNvPr id="15" name="Group 14" descr="For instance, the U.S. has a low level of trade, but it had enormous trade deficits most years from the mid-1980s into the 2000s.">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instance, the U.S. has a low level of trade, but it had enormous trade deficits most years from the mid-1980s into the 2000s.</a:t>
              </a:r>
            </a:p>
          </p:txBody>
        </p:sp>
      </p:grpSp>
      <p:grpSp>
        <p:nvGrpSpPr>
          <p:cNvPr id="18" name="Group 17" descr="Japan also has a low level of trade by world standards, but it has typically shown large trade surpluses in recent decades.">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Japan also has a low level of trade by world standards, but it has typically shown large trade surpluses in recent decades.</a:t>
              </a:r>
            </a:p>
          </p:txBody>
        </p:sp>
      </p:grpSp>
      <p:grpSp>
        <p:nvGrpSpPr>
          <p:cNvPr id="21" name="Group 20" descr="In 2020, Sweden had a high level of trade and a moderate trade surplus, while the UAE had a high level of trade and a moderate trade deficit.">
            <a:extLst>
              <a:ext uri="{FF2B5EF4-FFF2-40B4-BE49-F238E27FC236}">
                <a16:creationId xmlns:a16="http://schemas.microsoft.com/office/drawing/2014/main" id="{DD4ED720-B81C-4783-97E1-A0B3F4BDF0AE}"/>
              </a:ext>
            </a:extLst>
          </p:cNvPr>
          <p:cNvGrpSpPr/>
          <p:nvPr/>
        </p:nvGrpSpPr>
        <p:grpSpPr>
          <a:xfrm>
            <a:off x="2066922" y="4277829"/>
            <a:ext cx="8058154" cy="1066647"/>
            <a:chOff x="542923" y="1736761"/>
            <a:chExt cx="8058154" cy="1066647"/>
          </a:xfrm>
          <a:solidFill>
            <a:srgbClr val="627981"/>
          </a:solidFill>
        </p:grpSpPr>
        <p:sp>
          <p:nvSpPr>
            <p:cNvPr id="22" name="Rectangle 21">
              <a:extLst>
                <a:ext uri="{FF2B5EF4-FFF2-40B4-BE49-F238E27FC236}">
                  <a16:creationId xmlns:a16="http://schemas.microsoft.com/office/drawing/2014/main" id="{170436FE-4A9C-43B5-8FD5-F46B20F941E0}"/>
                </a:ext>
              </a:extLst>
            </p:cNvPr>
            <p:cNvSpPr/>
            <p:nvPr/>
          </p:nvSpPr>
          <p:spPr>
            <a:xfrm>
              <a:off x="542923" y="1736761"/>
              <a:ext cx="8058154" cy="1066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F744CCD-E11A-41B7-84D4-147491AD9B39}"/>
                </a:ext>
              </a:extLst>
            </p:cNvPr>
            <p:cNvSpPr txBox="1"/>
            <p:nvPr/>
          </p:nvSpPr>
          <p:spPr>
            <a:xfrm>
              <a:off x="588643" y="1787745"/>
              <a:ext cx="7807571"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2020, Sweden had a high level of trade and a moderate trade surplus, while the UAE had a high level of trade and a moderate trade deficit.</a:t>
              </a:r>
            </a:p>
          </p:txBody>
        </p:sp>
      </p:grpSp>
    </p:spTree>
    <p:extLst>
      <p:ext uri="{BB962C8B-B14F-4D97-AF65-F5344CB8AC3E}">
        <p14:creationId xmlns:p14="http://schemas.microsoft.com/office/powerpoint/2010/main" val="165689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Title 25">
            <a:extLst>
              <a:ext uri="{FF2B5EF4-FFF2-40B4-BE49-F238E27FC236}">
                <a16:creationId xmlns:a16="http://schemas.microsoft.com/office/drawing/2014/main" id="{277B93BF-5277-9ED8-F36D-D33F7CEFD998}"/>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Final Thoughts about Trade Balances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831E6B2C-B872-DF2D-59E6-B966CA46B6BD}"/>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Both trade deficits and trade surpluses can be a good or bad sign for an economy.">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Both trade deficits and trade surpluses can be a good or bad sign for an economy.</a:t>
              </a:r>
            </a:p>
          </p:txBody>
        </p:sp>
      </p:grpSp>
      <p:grpSp>
        <p:nvGrpSpPr>
          <p:cNvPr id="15" name="Group 14" descr="Even a trade balance of zero—which means that a nation is neither a net borrower nor lender—can be a good or bad sign.">
            <a:extLst>
              <a:ext uri="{FF2B5EF4-FFF2-40B4-BE49-F238E27FC236}">
                <a16:creationId xmlns:a16="http://schemas.microsoft.com/office/drawing/2014/main" id="{F19895D6-CD72-4FB3-99E9-89F6D4A9ED0F}"/>
              </a:ext>
            </a:extLst>
          </p:cNvPr>
          <p:cNvGrpSpPr/>
          <p:nvPr/>
        </p:nvGrpSpPr>
        <p:grpSpPr>
          <a:xfrm>
            <a:off x="2066923"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a trade balance of zero—which means that a nation is neither a net borrower nor lender—can be a good or bad sign.</a:t>
              </a:r>
            </a:p>
          </p:txBody>
        </p:sp>
      </p:grpSp>
      <p:grpSp>
        <p:nvGrpSpPr>
          <p:cNvPr id="18" name="Group 17" descr="The fundamental economic question is whether borrowing or lending makes sense in the specific economic conditions of that nation.">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fundamental economic question is whether borrowing or lending makes sense in the specific economic conditions of that nation. </a:t>
              </a:r>
            </a:p>
          </p:txBody>
        </p:sp>
      </p:grpSp>
    </p:spTree>
    <p:extLst>
      <p:ext uri="{BB962C8B-B14F-4D97-AF65-F5344CB8AC3E}">
        <p14:creationId xmlns:p14="http://schemas.microsoft.com/office/powerpoint/2010/main" val="395974845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1DD5AB-6EC8-457D-AB05-D96439538796}">
  <ds:schemaRefs>
    <ds:schemaRef ds:uri="http://purl.org/dc/dcmitype/"/>
    <ds:schemaRef ds:uri="fdab59f7-c3a7-48e5-acd8-618ce834776e"/>
    <ds:schemaRef ds:uri="06d9c582-05c2-476b-83d2-72ab8b1380b2"/>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C5FF8C30-EE5C-4A9D-A7BF-05D4DFA15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604AE5-42A9-47F0-9B7D-839D446444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TotalTime>
  <Words>1451</Words>
  <Application>Microsoft Office PowerPoint</Application>
  <PresentationFormat>Widescreen</PresentationFormat>
  <Paragraphs>76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 Light</vt:lpstr>
      <vt:lpstr>Century Gothic</vt:lpstr>
      <vt:lpstr>Arial</vt:lpstr>
      <vt:lpstr>Calibri</vt:lpstr>
      <vt:lpstr>1_Office Theme</vt:lpstr>
      <vt:lpstr>The Difference between Level of Trade and the Trade Balance</vt:lpstr>
      <vt:lpstr>Level and Balance of Trade1</vt:lpstr>
      <vt:lpstr>Level and Balance of Trade2</vt:lpstr>
      <vt:lpstr>Level of Trade Influencers</vt:lpstr>
      <vt:lpstr>Economy Size</vt:lpstr>
      <vt:lpstr>Geographic Location</vt:lpstr>
      <vt:lpstr>Trade History</vt:lpstr>
      <vt:lpstr>Real World Examples</vt:lpstr>
      <vt:lpstr>Final Thoughts about Trade Balances</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19</cp:revision>
  <dcterms:modified xsi:type="dcterms:W3CDTF">2026-02-02T17:55:42Z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