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14"/>
  </p:notesMasterIdLst>
  <p:sldIdLst>
    <p:sldId id="402" r:id="rId5"/>
    <p:sldId id="387" r:id="rId6"/>
    <p:sldId id="403" r:id="rId7"/>
    <p:sldId id="388" r:id="rId8"/>
    <p:sldId id="389" r:id="rId9"/>
    <p:sldId id="390" r:id="rId10"/>
    <p:sldId id="391" r:id="rId11"/>
    <p:sldId id="404" r:id="rId12"/>
    <p:sldId id="340" r:id="rId13"/>
  </p:sldIdLst>
  <p:sldSz cx="12192000" cy="6858000"/>
  <p:notesSz cx="6858000" cy="9144000"/>
  <p:embeddedFontLst>
    <p:embeddedFont>
      <p:font typeface="Century Gothic" panose="020B050202020202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97828-0898-446B-A168-E054333542DB}" v="4" dt="2026-02-02T17:54:43.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54" autoAdjust="0"/>
  </p:normalViewPr>
  <p:slideViewPr>
    <p:cSldViewPr snapToGrid="0">
      <p:cViewPr varScale="1">
        <p:scale>
          <a:sx n="70" d="100"/>
          <a:sy n="70" d="100"/>
        </p:scale>
        <p:origin x="106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1-21T20:31:27.251" v="4" actId="20577"/>
      <pc:docMkLst>
        <pc:docMk/>
      </pc:docMkLst>
      <pc:sldChg chg="add">
        <pc:chgData name="Caitlin Coleman" userId="96f87ca1-0e64-4ae8-8d77-98757b85df0b" providerId="ADAL" clId="{DDA6BCD5-DC0D-434C-93A0-51E2BCD25B34}" dt="2026-01-21T20:31:08.012" v="1"/>
        <pc:sldMkLst>
          <pc:docMk/>
          <pc:sldMk cId="1693029773" sldId="340"/>
        </pc:sldMkLst>
      </pc:sldChg>
      <pc:sldChg chg="modSp add mod">
        <pc:chgData name="Caitlin Coleman" userId="96f87ca1-0e64-4ae8-8d77-98757b85df0b" providerId="ADAL" clId="{DDA6BCD5-DC0D-434C-93A0-51E2BCD25B34}" dt="2026-01-21T20:31:18.361" v="3" actId="6549"/>
        <pc:sldMkLst>
          <pc:docMk/>
          <pc:sldMk cId="2718498590" sldId="387"/>
        </pc:sldMkLst>
        <pc:spChg chg="mod">
          <ac:chgData name="Caitlin Coleman" userId="96f87ca1-0e64-4ae8-8d77-98757b85df0b" providerId="ADAL" clId="{DDA6BCD5-DC0D-434C-93A0-51E2BCD25B34}" dt="2026-01-21T20:31:18.361" v="3" actId="6549"/>
          <ac:spMkLst>
            <pc:docMk/>
            <pc:sldMk cId="2718498590" sldId="387"/>
            <ac:spMk id="26" creationId="{00000000-0000-0000-0000-000000000000}"/>
          </ac:spMkLst>
        </pc:spChg>
      </pc:sldChg>
      <pc:sldChg chg="add">
        <pc:chgData name="Caitlin Coleman" userId="96f87ca1-0e64-4ae8-8d77-98757b85df0b" providerId="ADAL" clId="{DDA6BCD5-DC0D-434C-93A0-51E2BCD25B34}" dt="2026-01-21T20:30:55.803" v="0"/>
        <pc:sldMkLst>
          <pc:docMk/>
          <pc:sldMk cId="2441049637" sldId="388"/>
        </pc:sldMkLst>
      </pc:sldChg>
      <pc:sldChg chg="add">
        <pc:chgData name="Caitlin Coleman" userId="96f87ca1-0e64-4ae8-8d77-98757b85df0b" providerId="ADAL" clId="{DDA6BCD5-DC0D-434C-93A0-51E2BCD25B34}" dt="2026-01-21T20:30:55.803" v="0"/>
        <pc:sldMkLst>
          <pc:docMk/>
          <pc:sldMk cId="837491845" sldId="389"/>
        </pc:sldMkLst>
      </pc:sldChg>
      <pc:sldChg chg="add">
        <pc:chgData name="Caitlin Coleman" userId="96f87ca1-0e64-4ae8-8d77-98757b85df0b" providerId="ADAL" clId="{DDA6BCD5-DC0D-434C-93A0-51E2BCD25B34}" dt="2026-01-21T20:30:55.803" v="0"/>
        <pc:sldMkLst>
          <pc:docMk/>
          <pc:sldMk cId="2118814956" sldId="390"/>
        </pc:sldMkLst>
      </pc:sldChg>
      <pc:sldChg chg="add">
        <pc:chgData name="Caitlin Coleman" userId="96f87ca1-0e64-4ae8-8d77-98757b85df0b" providerId="ADAL" clId="{DDA6BCD5-DC0D-434C-93A0-51E2BCD25B34}" dt="2026-01-21T20:30:55.803" v="0"/>
        <pc:sldMkLst>
          <pc:docMk/>
          <pc:sldMk cId="2863647039" sldId="391"/>
        </pc:sldMkLst>
      </pc:sldChg>
      <pc:sldChg chg="add">
        <pc:chgData name="Caitlin Coleman" userId="96f87ca1-0e64-4ae8-8d77-98757b85df0b" providerId="ADAL" clId="{DDA6BCD5-DC0D-434C-93A0-51E2BCD25B34}" dt="2026-01-21T20:30:55.803" v="0"/>
        <pc:sldMkLst>
          <pc:docMk/>
          <pc:sldMk cId="1142711608" sldId="402"/>
        </pc:sldMkLst>
      </pc:sldChg>
      <pc:sldChg chg="add">
        <pc:chgData name="Caitlin Coleman" userId="96f87ca1-0e64-4ae8-8d77-98757b85df0b" providerId="ADAL" clId="{DDA6BCD5-DC0D-434C-93A0-51E2BCD25B34}" dt="2026-01-21T20:30:55.803" v="0"/>
        <pc:sldMkLst>
          <pc:docMk/>
          <pc:sldMk cId="1922290954" sldId="403"/>
        </pc:sldMkLst>
      </pc:sldChg>
      <pc:sldChg chg="modSp add mod">
        <pc:chgData name="Caitlin Coleman" userId="96f87ca1-0e64-4ae8-8d77-98757b85df0b" providerId="ADAL" clId="{DDA6BCD5-DC0D-434C-93A0-51E2BCD25B34}" dt="2026-01-21T20:31:27.251" v="4" actId="20577"/>
        <pc:sldMkLst>
          <pc:docMk/>
          <pc:sldMk cId="0" sldId="404"/>
        </pc:sldMkLst>
        <pc:spChg chg="mod">
          <ac:chgData name="Caitlin Coleman" userId="96f87ca1-0e64-4ae8-8d77-98757b85df0b" providerId="ADAL" clId="{DDA6BCD5-DC0D-434C-93A0-51E2BCD25B34}" dt="2026-01-21T20:31:27.251" v="4" actId="20577"/>
          <ac:spMkLst>
            <pc:docMk/>
            <pc:sldMk cId="0" sldId="404"/>
            <ac:spMk id="2" creationId="{A7D3F233-437B-ABED-0470-CA2BCAD8B8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Because flows of trade always involve flows of financial payments, flows of international trade and international financial capital are the same. Conventional wisdom often holds that borrowing money is foolish and that wise countries should always rely on their own resources. Borrowing at certain times can also make sound economic sense. For both individuals and countries, there is no economic merit in a policy of abstaining from participation in financial capital markets.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11139F-8D6B-47F5-8D89-DFE5361104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685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 individual can borrow for a college education that will increase productivity and wages in the future, allowing the borrower to repay. A business can borrow in order to buy a machine that will increase output, productivity, and profits. A nation can borrow foreign financial capital, which it can invest in ways that will increase the nation's economic growth in the future.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11139F-8D6B-47F5-8D89-DFE5361104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95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One vivid example of a country that borrowed heavily from abroad, invested wisely, and did perfectly well is the U.S. during the nineteenth century. The United States ran a trade deficit in forty of the forty-five years between 1831 and 1875, which meant that it was importing capital from abroad over that time. However, that financial capital was mostly invested in projects, like railroads, that brought a substantial economic payoff.</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11139F-8D6B-47F5-8D89-DFE5361104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48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Some countries have run large trade deficits, borrowed heavily in global capital markets, and ended up in trouble. Borrowed funds from foreign countries may not be invested in ways that lead to increased productivity. Money borrowed from other nations may flow out unexpectedly.</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11139F-8D6B-47F5-8D89-DFE5361104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13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Several of Latin America's large economies, including Mexico and Brazil, ran large trade deficits and borrowed heavily from abroad in the 1970s, but the inflow of financial capital did not boost productivity sufficiently. When economic conditions shifted during the 1980s, these countries faced great difficulty in repaying the money they had borrowed.</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11139F-8D6B-47F5-8D89-DFE5361104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08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While a trade deficit is not always harmful, there is no guarantee that running a trade surplus will bring robust economic health. For example, Germany and Japan ran substantial trade surpluses in the late 1990s and early 2000s. Regardless of their persistent trade surpluses, both Japan and Germany have experienced occasional recessions. In addition, neither country has had especially robust annual growth in recent years.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11139F-8D6B-47F5-8D89-DFE5361104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92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50230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10683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6198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763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98122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4762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5449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2037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95687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06859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1342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2429191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49700-51AA-D839-AE82-E3CAB5C6E0F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1ADFC31-6126-76F4-FEAF-4D528E41F361}"/>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0F994CA7-1DCB-5F84-3BB0-BCB9B9831323}"/>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5734D707-E155-C18E-BA72-8FC672BD7276}"/>
              </a:ext>
            </a:extLst>
          </p:cNvPr>
          <p:cNvSpPr txBox="1">
            <a:spLocks noGrp="1"/>
          </p:cNvSpPr>
          <p:nvPr>
            <p:ph type="title" idx="4294967295"/>
          </p:nvPr>
        </p:nvSpPr>
        <p:spPr>
          <a:xfrm>
            <a:off x="1185333" y="2285720"/>
            <a:ext cx="9821333" cy="1588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spcBef>
                <a:spcPts val="0"/>
              </a:spcBef>
              <a:buClr>
                <a:schemeClr val="dk1"/>
              </a:buClr>
              <a:buSzPts val="1100"/>
            </a:pPr>
            <a:r>
              <a:rPr lang="en-US" sz="5400" dirty="0">
                <a:solidFill>
                  <a:schemeClr val="dk1"/>
                </a:solidFill>
                <a:latin typeface="Century Gothic"/>
                <a:ea typeface="Century Gothic"/>
                <a:cs typeface="Century Gothic"/>
                <a:sym typeface="Century Gothic"/>
              </a:rPr>
              <a:t>The Pros and Cons of Trade Deficits and Surpluses</a:t>
            </a:r>
          </a:p>
        </p:txBody>
      </p:sp>
      <p:cxnSp>
        <p:nvCxnSpPr>
          <p:cNvPr id="14" name="Straight Connector 13">
            <a:extLst>
              <a:ext uri="{FF2B5EF4-FFF2-40B4-BE49-F238E27FC236}">
                <a16:creationId xmlns:a16="http://schemas.microsoft.com/office/drawing/2014/main" id="{3D15346A-6988-E0F6-6E36-25430A0899EF}"/>
              </a:ext>
              <a:ext uri="{C183D7F6-B498-43B3-948B-1728B52AA6E4}">
                <adec:decorative xmlns:adec="http://schemas.microsoft.com/office/drawing/2017/decorative" val="1"/>
              </a:ext>
            </a:extLst>
          </p:cNvPr>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95AF67F-D847-A361-90E8-D7EEEF6D3EF5}"/>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14271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41339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Because flows of trade always involve flows of financial payments, flows of international trade and international financial capital are the same."/>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flows of trade always involve flows of financial payments, flows of international trade and international financial capital are the same.</a:t>
              </a:r>
            </a:p>
          </p:txBody>
        </p:sp>
      </p:grpSp>
      <p:grpSp>
        <p:nvGrpSpPr>
          <p:cNvPr id="20" name="Group 19" descr="Conventional wisdom often holds that borrowing money is foolish and that wise countries should always rely on their own resources."/>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Conventional wisdom often holds that borrowing money is foolish and that wise countries should always rely on their own resources.</a:t>
              </a:r>
            </a:p>
          </p:txBody>
        </p:sp>
      </p:grpSp>
      <p:grpSp>
        <p:nvGrpSpPr>
          <p:cNvPr id="23" name="Group 22" descr="Borrowing at certain times can also make sound economic sense."/>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633043" y="1929856"/>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Borrowing at certain times can also make sound economic sense.</a:t>
              </a:r>
            </a:p>
          </p:txBody>
        </p:sp>
      </p:grpSp>
      <p:grpSp>
        <p:nvGrpSpPr>
          <p:cNvPr id="27" name="Group 26" descr="For both individuals and countries, there is no economic merit in a policy of abstaining from participation in financial capital markets."/>
          <p:cNvGrpSpPr/>
          <p:nvPr/>
        </p:nvGrpSpPr>
        <p:grpSpPr>
          <a:xfrm>
            <a:off x="2066922" y="4340056"/>
            <a:ext cx="8058154" cy="806935"/>
            <a:chOff x="542923" y="1736761"/>
            <a:chExt cx="8058154" cy="806935"/>
          </a:xfrm>
          <a:solidFill>
            <a:srgbClr val="627981"/>
          </a:solidFill>
        </p:grpSpPr>
        <p:sp>
          <p:nvSpPr>
            <p:cNvPr id="28" name="Rectangle 27"/>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p:cNvSpPr txBox="1"/>
            <p:nvPr/>
          </p:nvSpPr>
          <p:spPr>
            <a:xfrm>
              <a:off x="633044" y="1789267"/>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both individuals and countries, there is no economic merit in a policy of abstaining from participation in financial capital markets.</a:t>
              </a:r>
            </a:p>
          </p:txBody>
        </p:sp>
      </p:grpSp>
    </p:spTree>
    <p:extLst>
      <p:ext uri="{BB962C8B-B14F-4D97-AF65-F5344CB8AC3E}">
        <p14:creationId xmlns:p14="http://schemas.microsoft.com/office/powerpoint/2010/main" val="271849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41339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When to Borrow Money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An individual can borrow for a college education that will increase productivity and wages in the future, allowing the borrower to repay."/>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individual can borrow for a college education that will increase productivity and wages in the future, allowing the borrower to repay.</a:t>
              </a:r>
            </a:p>
          </p:txBody>
        </p:sp>
      </p:grpSp>
      <p:grpSp>
        <p:nvGrpSpPr>
          <p:cNvPr id="20" name="Group 19" descr="A business can borrow in order to buy a machine that will increase output, productivity, and profits."/>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business can borrow in order to buy a machine that will increase output, productivity, and profits.</a:t>
              </a:r>
            </a:p>
          </p:txBody>
        </p:sp>
      </p:grpSp>
      <p:grpSp>
        <p:nvGrpSpPr>
          <p:cNvPr id="23" name="Group 22" descr="A nation can borrow foreign financial capital, which it can invest in ways that will increase the nation's economic growth in the future."/>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633043" y="1786722"/>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nation can borrow foreign financial capital, which it can invest in ways that will increase the nation's economic growth in the future.</a:t>
              </a:r>
            </a:p>
          </p:txBody>
        </p:sp>
      </p:grpSp>
    </p:spTree>
    <p:extLst>
      <p:ext uri="{BB962C8B-B14F-4D97-AF65-F5344CB8AC3E}">
        <p14:creationId xmlns:p14="http://schemas.microsoft.com/office/powerpoint/2010/main" val="192229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41339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6585" y="1498983"/>
            <a:ext cx="8198829" cy="1938992"/>
          </a:xfrm>
          <a:prstGeom prst="rect">
            <a:avLst/>
          </a:prstGeom>
          <a:solidFill>
            <a:srgbClr val="62798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vivid example of a country that borrowed heavily from abroad, invested wisely, and did perfectly well is the U.S. during the nineteenth century. The United States ran a trade deficit in forty of the forty-five years between 1831 and 1875, which meant that it was importing capital from abroad over that time. However, that financial capital was mostly invested in projects, like railroads, that brought a substantial economic payoff.</a:t>
            </a:r>
          </a:p>
        </p:txBody>
      </p:sp>
      <p:pic>
        <p:nvPicPr>
          <p:cNvPr id="6" name="Picture 5" descr="A picture of a train ">
            <a:extLst>
              <a:ext uri="{FF2B5EF4-FFF2-40B4-BE49-F238E27FC236}">
                <a16:creationId xmlns:a16="http://schemas.microsoft.com/office/drawing/2014/main" id="{F7F479DD-8FC6-43E2-A377-83F214FF9394}"/>
              </a:ext>
            </a:extLst>
          </p:cNvPr>
          <p:cNvPicPr>
            <a:picLocks noChangeAspect="1"/>
          </p:cNvPicPr>
          <p:nvPr/>
        </p:nvPicPr>
        <p:blipFill>
          <a:blip r:embed="rId3"/>
          <a:stretch>
            <a:fillRect/>
          </a:stretch>
        </p:blipFill>
        <p:spPr>
          <a:xfrm>
            <a:off x="3978785" y="3708820"/>
            <a:ext cx="4234426" cy="2943276"/>
          </a:xfrm>
          <a:prstGeom prst="rect">
            <a:avLst/>
          </a:prstGeom>
        </p:spPr>
      </p:pic>
    </p:spTree>
    <p:extLst>
      <p:ext uri="{BB962C8B-B14F-4D97-AF65-F5344CB8AC3E}">
        <p14:creationId xmlns:p14="http://schemas.microsoft.com/office/powerpoint/2010/main" val="244104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41339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Potential Consequences of Borrowing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Some countries have run large trade deficits, borrowed heavily in global capital markets, and ended up in trouble."/>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Some countries have run large trade deficits, borrowed heavily in global capital markets, and ended up in trouble.</a:t>
              </a:r>
            </a:p>
          </p:txBody>
        </p:sp>
      </p:grpSp>
      <p:grpSp>
        <p:nvGrpSpPr>
          <p:cNvPr id="20" name="Group 19" descr="Borrowed funds from foreign countries may not be invested in ways that lead to increased productivity."/>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Borrowed funds from foreign countries may not be invested in ways that lead to increased productivity.</a:t>
              </a:r>
            </a:p>
          </p:txBody>
        </p:sp>
      </p:grpSp>
      <p:grpSp>
        <p:nvGrpSpPr>
          <p:cNvPr id="23" name="Group 22" descr="Money borrowed from other nations may flow out unexpectedly."/>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633044" y="1901091"/>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Money borrowed from other nations may flow out unexpectedly.</a:t>
              </a:r>
            </a:p>
          </p:txBody>
        </p:sp>
      </p:grpSp>
    </p:spTree>
    <p:extLst>
      <p:ext uri="{BB962C8B-B14F-4D97-AF65-F5344CB8AC3E}">
        <p14:creationId xmlns:p14="http://schemas.microsoft.com/office/powerpoint/2010/main" val="83749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41339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6585" y="1498983"/>
            <a:ext cx="8198829" cy="1631216"/>
          </a:xfrm>
          <a:prstGeom prst="rect">
            <a:avLst/>
          </a:prstGeom>
          <a:solidFill>
            <a:srgbClr val="62798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Several of Latin America's large economies, including Mexico and Brazil, ran large trade deficits and borrowed heavily from abroad in the 1970s, but the inflow of financial capital did not boost productivity sufficiently. When economic conditions shifted during the 1980s, these countries faced great difficulty in repaying the money they had borrowed.</a:t>
            </a:r>
          </a:p>
        </p:txBody>
      </p:sp>
      <p:pic>
        <p:nvPicPr>
          <p:cNvPr id="7" name="Picture 6" descr="The Mexican flag flying in a city square">
            <a:extLst>
              <a:ext uri="{FF2B5EF4-FFF2-40B4-BE49-F238E27FC236}">
                <a16:creationId xmlns:a16="http://schemas.microsoft.com/office/drawing/2014/main" id="{1E787C6E-4486-45B8-8856-E75317FA79F3}"/>
              </a:ext>
            </a:extLst>
          </p:cNvPr>
          <p:cNvPicPr>
            <a:picLocks noChangeAspect="1"/>
          </p:cNvPicPr>
          <p:nvPr/>
        </p:nvPicPr>
        <p:blipFill>
          <a:blip r:embed="rId3"/>
          <a:stretch>
            <a:fillRect/>
          </a:stretch>
        </p:blipFill>
        <p:spPr>
          <a:xfrm>
            <a:off x="3672502" y="3446391"/>
            <a:ext cx="4846992" cy="3237874"/>
          </a:xfrm>
          <a:prstGeom prst="rect">
            <a:avLst/>
          </a:prstGeom>
        </p:spPr>
      </p:pic>
    </p:spTree>
    <p:extLst>
      <p:ext uri="{BB962C8B-B14F-4D97-AF65-F5344CB8AC3E}">
        <p14:creationId xmlns:p14="http://schemas.microsoft.com/office/powerpoint/2010/main" val="2118814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41339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Are Trade Surpluses Always Good?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While a trade deficit is not always harmful, there is no guarantee that running a trade surplus will bring robust economic health."/>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While a trade deficit is not always harmful, there is no guarantee that running a trade surplus will bring robust economic health.</a:t>
              </a:r>
            </a:p>
          </p:txBody>
        </p:sp>
      </p:grpSp>
      <p:grpSp>
        <p:nvGrpSpPr>
          <p:cNvPr id="20" name="Group 19" descr="For example, Germany and Japan ran substantial trade surpluses in the late 1990s and early 2000s."/>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633044" y="1797731"/>
              <a:ext cx="7968033"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Germany and Japan ran substantial trade surpluses in the late 1990s and early 2000s.</a:t>
              </a:r>
            </a:p>
          </p:txBody>
        </p:sp>
      </p:grpSp>
      <p:grpSp>
        <p:nvGrpSpPr>
          <p:cNvPr id="23" name="Group 22" descr="Regardless of their persistent trade surpluses, both Japan and Germany have experienced occasional recessions."/>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633044"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Regardless of their persistent trade surpluses, both Japan and Germany have experienced occasional recessions.</a:t>
              </a:r>
            </a:p>
          </p:txBody>
        </p:sp>
      </p:grpSp>
      <p:grpSp>
        <p:nvGrpSpPr>
          <p:cNvPr id="15" name="Group 14" descr="In addition, neither country has had especially robust annual growth in recent years.">
            <a:extLst>
              <a:ext uri="{FF2B5EF4-FFF2-40B4-BE49-F238E27FC236}">
                <a16:creationId xmlns:a16="http://schemas.microsoft.com/office/drawing/2014/main" id="{9E912083-CF99-4B4B-9E1B-2655231BB54E}"/>
              </a:ext>
            </a:extLst>
          </p:cNvPr>
          <p:cNvGrpSpPr/>
          <p:nvPr/>
        </p:nvGrpSpPr>
        <p:grpSpPr>
          <a:xfrm>
            <a:off x="2066922" y="435500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FE9223A-6A95-4A3C-BD02-EFA7B9463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5A12705-D96A-47C2-8E5C-E894D86F7391}"/>
                </a:ext>
              </a:extLst>
            </p:cNvPr>
            <p:cNvSpPr txBox="1"/>
            <p:nvPr/>
          </p:nvSpPr>
          <p:spPr>
            <a:xfrm>
              <a:off x="633044"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addition, neither country has had especially robust annual growth in recent years.</a:t>
              </a:r>
            </a:p>
          </p:txBody>
        </p:sp>
      </p:grpSp>
    </p:spTree>
    <p:extLst>
      <p:ext uri="{BB962C8B-B14F-4D97-AF65-F5344CB8AC3E}">
        <p14:creationId xmlns:p14="http://schemas.microsoft.com/office/powerpoint/2010/main" val="286364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 name="Title 25">
            <a:extLst>
              <a:ext uri="{FF2B5EF4-FFF2-40B4-BE49-F238E27FC236}">
                <a16:creationId xmlns:a16="http://schemas.microsoft.com/office/drawing/2014/main" id="{A7D3F233-437B-ABED-0470-CA2BCAD8B8B6}"/>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44E1701C-0075-6EAF-627E-E6C3DA426416}"/>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99AB3A4-703D-0483-2CA6-4CC2347359DD}"/>
              </a:ext>
            </a:extLst>
          </p:cNvPr>
          <p:cNvSpPr/>
          <p:nvPr/>
        </p:nvSpPr>
        <p:spPr>
          <a:xfrm>
            <a:off x="1801653" y="1706138"/>
            <a:ext cx="8588693" cy="2835124"/>
          </a:xfrm>
          <a:prstGeom prst="rect">
            <a:avLst/>
          </a:prstGeom>
          <a:solidFill>
            <a:srgbClr val="627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368300" algn="l" defTabSz="4572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Trade surpluses are no guarantee of economic health.</a:t>
            </a:r>
          </a:p>
          <a:p>
            <a:pPr marL="88900" marR="0" lvl="0" indent="0" algn="l" defTabSz="457200" rtl="0" eaLnBrk="1" fontAlgn="auto" latinLnBrk="0" hangingPunct="1">
              <a:lnSpc>
                <a:spcPct val="100000"/>
              </a:lnSpc>
              <a:spcBef>
                <a:spcPts val="0"/>
              </a:spcBef>
              <a:spcAft>
                <a:spcPts val="0"/>
              </a:spcAft>
              <a:buClr>
                <a:prstClr val="white"/>
              </a:buClr>
              <a:buSzPts val="2200"/>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457200" marR="0" lvl="0" indent="-368300" algn="l" defTabSz="4572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Trade deficits are no guarantee of economic weakness.</a:t>
            </a:r>
          </a:p>
          <a:p>
            <a:pPr marL="88900" marR="0" lvl="0" indent="0" algn="l" defTabSz="457200" rtl="0" eaLnBrk="1" fontAlgn="auto" latinLnBrk="0" hangingPunct="1">
              <a:lnSpc>
                <a:spcPct val="100000"/>
              </a:lnSpc>
              <a:spcBef>
                <a:spcPts val="0"/>
              </a:spcBef>
              <a:spcAft>
                <a:spcPts val="0"/>
              </a:spcAft>
              <a:buClr>
                <a:prstClr val="white"/>
              </a:buClr>
              <a:buSzPts val="2200"/>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457200" marR="0" lvl="0" indent="-368300" algn="l" defTabSz="4572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Trade deficits and trade surpluses can work out well or poorly, depending on whether or not a government wisely invests the corresponding flows of financial capital.</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8EB308-DF92-4DB4-99E7-0B901F17B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A461DE-3A26-4840-8F90-95BAE4CAE61C}">
  <ds:schemaRefs>
    <ds:schemaRef ds:uri="http://schemas.microsoft.com/sharepoint/v3/contenttype/forms"/>
  </ds:schemaRefs>
</ds:datastoreItem>
</file>

<file path=customXml/itemProps3.xml><?xml version="1.0" encoding="utf-8"?>
<ds:datastoreItem xmlns:ds="http://schemas.openxmlformats.org/officeDocument/2006/customXml" ds:itemID="{5D537C2A-9D94-4E9B-AA68-49EF2318845F}">
  <ds:schemaRefs>
    <ds:schemaRef ds:uri="http://purl.org/dc/terms/"/>
    <ds:schemaRef ds:uri="http://schemas.microsoft.com/office/infopath/2007/PartnerControls"/>
    <ds:schemaRef ds:uri="http://www.w3.org/XML/1998/namespace"/>
    <ds:schemaRef ds:uri="fdab59f7-c3a7-48e5-acd8-618ce834776e"/>
    <ds:schemaRef ds:uri="http://schemas.microsoft.com/office/2006/documentManagement/types"/>
    <ds:schemaRef ds:uri="http://purl.org/dc/dcmitype/"/>
    <ds:schemaRef ds:uri="http://schemas.openxmlformats.org/package/2006/metadata/core-properties"/>
    <ds:schemaRef ds:uri="06d9c582-05c2-476b-83d2-72ab8b1380b2"/>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187</TotalTime>
  <Words>903</Words>
  <Application>Microsoft Office PowerPoint</Application>
  <PresentationFormat>Widescreen</PresentationFormat>
  <Paragraphs>96</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1_Office Theme</vt:lpstr>
      <vt:lpstr>The Pros and Cons of Trade Deficits and Surpluses</vt:lpstr>
      <vt:lpstr>Introduction</vt:lpstr>
      <vt:lpstr>When to Borrow Money</vt:lpstr>
      <vt:lpstr>Real World Example1</vt:lpstr>
      <vt:lpstr>Potential Consequences of Borrowing</vt:lpstr>
      <vt:lpstr>Real World Example2</vt:lpstr>
      <vt:lpstr>Are Trade Surpluses Always Good?</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17</cp:revision>
  <dcterms:modified xsi:type="dcterms:W3CDTF">2026-02-02T17:54:53Z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