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20"/>
  </p:notesMasterIdLst>
  <p:sldIdLst>
    <p:sldId id="375" r:id="rId5"/>
    <p:sldId id="385" r:id="rId6"/>
    <p:sldId id="386" r:id="rId7"/>
    <p:sldId id="387" r:id="rId8"/>
    <p:sldId id="388" r:id="rId9"/>
    <p:sldId id="389" r:id="rId10"/>
    <p:sldId id="390" r:id="rId11"/>
    <p:sldId id="391" r:id="rId12"/>
    <p:sldId id="392" r:id="rId13"/>
    <p:sldId id="393" r:id="rId14"/>
    <p:sldId id="394" r:id="rId15"/>
    <p:sldId id="395" r:id="rId16"/>
    <p:sldId id="396" r:id="rId17"/>
    <p:sldId id="397" r:id="rId18"/>
    <p:sldId id="38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 id="2" name="Caitlin Coleman" initials="CC" lastIdx="3"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63547B-71CC-47B7-A750-465DB313FFE3}" v="5" dt="2026-02-02T17:54:04.6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8312" autoAdjust="0"/>
  </p:normalViewPr>
  <p:slideViewPr>
    <p:cSldViewPr snapToGrid="0">
      <p:cViewPr varScale="1">
        <p:scale>
          <a:sx n="69" d="100"/>
          <a:sy n="69" d="100"/>
        </p:scale>
        <p:origin x="907"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1T20:30:11.506" v="8" actId="6549"/>
      <pc:docMkLst>
        <pc:docMk/>
      </pc:docMkLst>
      <pc:sldChg chg="add">
        <pc:chgData name="Caitlin Coleman" userId="96f87ca1-0e64-4ae8-8d77-98757b85df0b" providerId="ADAL" clId="{DDA6BCD5-DC0D-434C-93A0-51E2BCD25B34}" dt="2026-01-21T20:29:32.384" v="1"/>
        <pc:sldMkLst>
          <pc:docMk/>
          <pc:sldMk cId="4037009450" sldId="375"/>
        </pc:sldMkLst>
      </pc:sldChg>
      <pc:sldChg chg="add">
        <pc:chgData name="Caitlin Coleman" userId="96f87ca1-0e64-4ae8-8d77-98757b85df0b" providerId="ADAL" clId="{DDA6BCD5-DC0D-434C-93A0-51E2BCD25B34}" dt="2026-01-21T20:28:59.826" v="0"/>
        <pc:sldMkLst>
          <pc:docMk/>
          <pc:sldMk cId="1410209214" sldId="384"/>
        </pc:sldMkLst>
      </pc:sldChg>
      <pc:sldChg chg="modSp add mod">
        <pc:chgData name="Caitlin Coleman" userId="96f87ca1-0e64-4ae8-8d77-98757b85df0b" providerId="ADAL" clId="{DDA6BCD5-DC0D-434C-93A0-51E2BCD25B34}" dt="2026-01-21T20:29:42.279" v="3" actId="6549"/>
        <pc:sldMkLst>
          <pc:docMk/>
          <pc:sldMk cId="769302571" sldId="385"/>
        </pc:sldMkLst>
        <pc:spChg chg="mod">
          <ac:chgData name="Caitlin Coleman" userId="96f87ca1-0e64-4ae8-8d77-98757b85df0b" providerId="ADAL" clId="{DDA6BCD5-DC0D-434C-93A0-51E2BCD25B34}" dt="2026-01-21T20:29:42.279" v="3" actId="6549"/>
          <ac:spMkLst>
            <pc:docMk/>
            <pc:sldMk cId="769302571" sldId="385"/>
            <ac:spMk id="26" creationId="{00000000-0000-0000-0000-000000000000}"/>
          </ac:spMkLst>
        </pc:spChg>
      </pc:sldChg>
      <pc:sldChg chg="add">
        <pc:chgData name="Caitlin Coleman" userId="96f87ca1-0e64-4ae8-8d77-98757b85df0b" providerId="ADAL" clId="{DDA6BCD5-DC0D-434C-93A0-51E2BCD25B34}" dt="2026-01-21T20:29:32.384" v="1"/>
        <pc:sldMkLst>
          <pc:docMk/>
          <pc:sldMk cId="770541891" sldId="386"/>
        </pc:sldMkLst>
      </pc:sldChg>
      <pc:sldChg chg="add">
        <pc:chgData name="Caitlin Coleman" userId="96f87ca1-0e64-4ae8-8d77-98757b85df0b" providerId="ADAL" clId="{DDA6BCD5-DC0D-434C-93A0-51E2BCD25B34}" dt="2026-01-21T20:29:32.384" v="1"/>
        <pc:sldMkLst>
          <pc:docMk/>
          <pc:sldMk cId="1228945705" sldId="387"/>
        </pc:sldMkLst>
      </pc:sldChg>
      <pc:sldChg chg="add">
        <pc:chgData name="Caitlin Coleman" userId="96f87ca1-0e64-4ae8-8d77-98757b85df0b" providerId="ADAL" clId="{DDA6BCD5-DC0D-434C-93A0-51E2BCD25B34}" dt="2026-01-21T20:29:32.384" v="1"/>
        <pc:sldMkLst>
          <pc:docMk/>
          <pc:sldMk cId="3527497336" sldId="388"/>
        </pc:sldMkLst>
      </pc:sldChg>
      <pc:sldChg chg="add">
        <pc:chgData name="Caitlin Coleman" userId="96f87ca1-0e64-4ae8-8d77-98757b85df0b" providerId="ADAL" clId="{DDA6BCD5-DC0D-434C-93A0-51E2BCD25B34}" dt="2026-01-21T20:29:32.384" v="1"/>
        <pc:sldMkLst>
          <pc:docMk/>
          <pc:sldMk cId="48192440" sldId="389"/>
        </pc:sldMkLst>
      </pc:sldChg>
      <pc:sldChg chg="add">
        <pc:chgData name="Caitlin Coleman" userId="96f87ca1-0e64-4ae8-8d77-98757b85df0b" providerId="ADAL" clId="{DDA6BCD5-DC0D-434C-93A0-51E2BCD25B34}" dt="2026-01-21T20:29:32.384" v="1"/>
        <pc:sldMkLst>
          <pc:docMk/>
          <pc:sldMk cId="0" sldId="390"/>
        </pc:sldMkLst>
      </pc:sldChg>
      <pc:sldChg chg="add">
        <pc:chgData name="Caitlin Coleman" userId="96f87ca1-0e64-4ae8-8d77-98757b85df0b" providerId="ADAL" clId="{DDA6BCD5-DC0D-434C-93A0-51E2BCD25B34}" dt="2026-01-21T20:29:32.384" v="1"/>
        <pc:sldMkLst>
          <pc:docMk/>
          <pc:sldMk cId="3695409657" sldId="391"/>
        </pc:sldMkLst>
      </pc:sldChg>
      <pc:sldChg chg="add">
        <pc:chgData name="Caitlin Coleman" userId="96f87ca1-0e64-4ae8-8d77-98757b85df0b" providerId="ADAL" clId="{DDA6BCD5-DC0D-434C-93A0-51E2BCD25B34}" dt="2026-01-21T20:29:32.384" v="1"/>
        <pc:sldMkLst>
          <pc:docMk/>
          <pc:sldMk cId="2045896913" sldId="392"/>
        </pc:sldMkLst>
      </pc:sldChg>
      <pc:sldChg chg="add">
        <pc:chgData name="Caitlin Coleman" userId="96f87ca1-0e64-4ae8-8d77-98757b85df0b" providerId="ADAL" clId="{DDA6BCD5-DC0D-434C-93A0-51E2BCD25B34}" dt="2026-01-21T20:29:32.384" v="1"/>
        <pc:sldMkLst>
          <pc:docMk/>
          <pc:sldMk cId="2047596409" sldId="393"/>
        </pc:sldMkLst>
      </pc:sldChg>
      <pc:sldChg chg="add">
        <pc:chgData name="Caitlin Coleman" userId="96f87ca1-0e64-4ae8-8d77-98757b85df0b" providerId="ADAL" clId="{DDA6BCD5-DC0D-434C-93A0-51E2BCD25B34}" dt="2026-01-21T20:29:32.384" v="1"/>
        <pc:sldMkLst>
          <pc:docMk/>
          <pc:sldMk cId="3389484850" sldId="394"/>
        </pc:sldMkLst>
      </pc:sldChg>
      <pc:sldChg chg="modSp add mod">
        <pc:chgData name="Caitlin Coleman" userId="96f87ca1-0e64-4ae8-8d77-98757b85df0b" providerId="ADAL" clId="{DDA6BCD5-DC0D-434C-93A0-51E2BCD25B34}" dt="2026-01-21T20:30:01.362" v="5" actId="20577"/>
        <pc:sldMkLst>
          <pc:docMk/>
          <pc:sldMk cId="3066937656" sldId="395"/>
        </pc:sldMkLst>
        <pc:spChg chg="mod">
          <ac:chgData name="Caitlin Coleman" userId="96f87ca1-0e64-4ae8-8d77-98757b85df0b" providerId="ADAL" clId="{DDA6BCD5-DC0D-434C-93A0-51E2BCD25B34}" dt="2026-01-21T20:30:01.362" v="5" actId="20577"/>
          <ac:spMkLst>
            <pc:docMk/>
            <pc:sldMk cId="3066937656" sldId="395"/>
            <ac:spMk id="26" creationId="{00000000-0000-0000-0000-000000000000}"/>
          </ac:spMkLst>
        </pc:spChg>
      </pc:sldChg>
      <pc:sldChg chg="modSp add mod">
        <pc:chgData name="Caitlin Coleman" userId="96f87ca1-0e64-4ae8-8d77-98757b85df0b" providerId="ADAL" clId="{DDA6BCD5-DC0D-434C-93A0-51E2BCD25B34}" dt="2026-01-21T20:30:06.562" v="7" actId="20577"/>
        <pc:sldMkLst>
          <pc:docMk/>
          <pc:sldMk cId="718466737" sldId="396"/>
        </pc:sldMkLst>
        <pc:spChg chg="mod">
          <ac:chgData name="Caitlin Coleman" userId="96f87ca1-0e64-4ae8-8d77-98757b85df0b" providerId="ADAL" clId="{DDA6BCD5-DC0D-434C-93A0-51E2BCD25B34}" dt="2026-01-21T20:30:06.562" v="7" actId="20577"/>
          <ac:spMkLst>
            <pc:docMk/>
            <pc:sldMk cId="718466737" sldId="396"/>
            <ac:spMk id="26" creationId="{00000000-0000-0000-0000-000000000000}"/>
          </ac:spMkLst>
        </pc:spChg>
      </pc:sldChg>
      <pc:sldChg chg="modSp add mod">
        <pc:chgData name="Caitlin Coleman" userId="96f87ca1-0e64-4ae8-8d77-98757b85df0b" providerId="ADAL" clId="{DDA6BCD5-DC0D-434C-93A0-51E2BCD25B34}" dt="2026-01-21T20:30:11.506" v="8" actId="6549"/>
        <pc:sldMkLst>
          <pc:docMk/>
          <pc:sldMk cId="2911140769" sldId="397"/>
        </pc:sldMkLst>
        <pc:spChg chg="mod">
          <ac:chgData name="Caitlin Coleman" userId="96f87ca1-0e64-4ae8-8d77-98757b85df0b" providerId="ADAL" clId="{DDA6BCD5-DC0D-434C-93A0-51E2BCD25B34}" dt="2026-01-21T20:30:11.506" v="8" actId="6549"/>
          <ac:spMkLst>
            <pc:docMk/>
            <pc:sldMk cId="2911140769" sldId="397"/>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B2C3D2-910F-42E3-A33F-A83A0896DDCE}"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11139F-8D6B-47F5-8D89-DFE536110414}" type="slidenum">
              <a:rPr lang="en-US" smtClean="0"/>
              <a:t>‹#›</a:t>
            </a:fld>
            <a:endParaRPr lang="en-US"/>
          </a:p>
        </p:txBody>
      </p:sp>
    </p:spTree>
    <p:extLst>
      <p:ext uri="{BB962C8B-B14F-4D97-AF65-F5344CB8AC3E}">
        <p14:creationId xmlns:p14="http://schemas.microsoft.com/office/powerpoint/2010/main" val="3938426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close connection between trade balances and international flows of savings and investments leads to a macroeconomic analysis. This approach views trade balances—and their associated flows of financial capital—in the context of the overall levels of savings and financial investment in the economy. With a group of classmates, discuss the difference between a trade deficit and a government budget deficit. Is one more desirable than the other?</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811139F-8D6B-47F5-8D89-DFE53611041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7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dirty="0"/>
              <a:t>Suppose an economy has a budget deficit of $155 billion, savings of $300 billion, and domestic investments of $165 billion. According to the national saving and investment identity, what is the current account balance? </a:t>
            </a:r>
          </a:p>
          <a:p>
            <a:pPr algn="ctr"/>
            <a:r>
              <a:rPr lang="en-US" sz="1200" i="1" dirty="0"/>
              <a:t>S+(M</a:t>
            </a:r>
            <a:r>
              <a:rPr lang="en-US" dirty="0"/>
              <a:t>−</a:t>
            </a:r>
            <a:r>
              <a:rPr lang="en-US" sz="1200" i="1" dirty="0"/>
              <a:t>X)=I+(G</a:t>
            </a:r>
            <a:r>
              <a:rPr lang="en-US" dirty="0"/>
              <a:t>−</a:t>
            </a:r>
            <a:r>
              <a:rPr lang="en-US" sz="1200" i="1" dirty="0"/>
              <a:t>T)</a:t>
            </a:r>
          </a:p>
          <a:p>
            <a:pPr algn="ctr"/>
            <a:endParaRPr lang="en-US" sz="1200" i="1" dirty="0"/>
          </a:p>
          <a:p>
            <a:pPr algn="ctr"/>
            <a:r>
              <a:rPr lang="en-US" sz="1200" i="1" dirty="0"/>
              <a:t>Substitute the values for S=$300, I=$165, and (G-T)=$155, and solve for (M-X).</a:t>
            </a:r>
          </a:p>
          <a:p>
            <a:pPr algn="ctr"/>
            <a:endParaRPr lang="en-US" sz="1200" i="1" dirty="0"/>
          </a:p>
          <a:p>
            <a:pPr algn="ctr"/>
            <a:r>
              <a:rPr lang="en-US" sz="1200" i="1" dirty="0"/>
              <a:t>$300+(M-X)=$165+$155</a:t>
            </a:r>
          </a:p>
          <a:p>
            <a:pPr algn="ctr"/>
            <a:r>
              <a:rPr lang="en-US" sz="1200" i="1" dirty="0"/>
              <a:t>(M-X)=$165+$155-$300</a:t>
            </a:r>
          </a:p>
          <a:p>
            <a:pPr algn="ctr"/>
            <a:r>
              <a:rPr lang="en-US" sz="1200" i="1" dirty="0"/>
              <a:t>(M-X)=$20</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811139F-8D6B-47F5-8D89-DFE53611041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7604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national saving and investment identity states that the quantity of financial capital supplied must equal the quantity demanded. This identity provides a useful way to understand the determinants of the trade and current account balances.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3527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Domestic saving will always appear as part of the supply of financial capital. Domestic investment will always appear as part of the demand for financial capital. The government and trade balance elements of the equation can move back and forth as either suppliers or demanders of financial capital, depending on whether government budgets and the trade balance are in surplus or deficit.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86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A nation’s own levels of domestic saving and investment determine its trade balance. Trade deficit = domestic investment − private domestic saving − government borrowing = (M−X) = I−S − (T−G). In this case, domestic investment is higher than domestic saving, including both private and government saving. The only way that domestic investment can exceed domestic saving is if capital is flowing into a country from abroad.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a trade surplus, the national saving and investment identity can be rewritten. Trade surplus (X−M) = private domestic saving + public saving − domestic investment = S+(T−G) −I. In this case, domestic saving (both private and public) is higher than domestic investment. The extra financial capital will be invested abroad.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3486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This connection, between the trade balance and domestic saving and investment, explains why economists view the trade balance as a fundamentally macroeconomic phenomenon.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18075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national saving and investment identity also provides a framework for thinking about what will cause trade deficits to rise or fall.</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811139F-8D6B-47F5-8D89-DFE53611041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14769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short run, trade imbalances can be affected by whether an economy is in a recession or on the upswing. A recession makes trade deficit smaller or trade surplus larger, and economic growth makes trade deficit larger or trade surplus smaller. When the trade deficit rises, it necessarily means a greater net inflow of foreign financial capital. Reduced private saving could offset the inflow of financial capital, leaving domestic investment and public saving unchanged. The inflow could result in higher domestic investment, leaving private and public saving unchanged.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811139F-8D6B-47F5-8D89-DFE53611041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2685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an economy has a budget deficit of $155 billion, savings of $300 billion, and domestic investments of $165 billion. According to the national saving and investment identity, what is the current account balance?</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811139F-8D6B-47F5-8D89-DFE53611041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5514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211451"/>
            <a:ext cx="9144000"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National Saving and Investment Identity</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4037009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Examining Trade Balances One Factor at a Time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national saving and investment identity also provides a framework for thinking about what will cause trade deficits to rise or fall."/>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national saving and investment identity also provides a framework for thinking about what will cause trade deficits to rise or fall.</a:t>
              </a:r>
            </a:p>
          </p:txBody>
        </p:sp>
      </p:grpSp>
      <p:pic>
        <p:nvPicPr>
          <p:cNvPr id="6" name="Picture 5" descr="A four‑column table with headings: Domestic Investment (I), Private Domestic Saving (S), Public Domestic Saving (T minus G), and Trade Deficit (M minus X). Row 1: Domestic investment increases; private domestic saving shows no change; public domestic saving shows no change; therefore M minus X must rise. Row 2: Domestic investment shows no change; private domestic saving increases; public domestic saving shows no change; therefore M minus X must fall. Row 3: Domestic investment shows no change; private domestic saving shows no change; public domestic saving decreases; therefore M minus X must rise.">
            <a:extLst>
              <a:ext uri="{FF2B5EF4-FFF2-40B4-BE49-F238E27FC236}">
                <a16:creationId xmlns:a16="http://schemas.microsoft.com/office/drawing/2014/main" id="{8A92B1AF-CA76-6733-BDB8-DD4E2571F47B}"/>
              </a:ext>
            </a:extLst>
          </p:cNvPr>
          <p:cNvPicPr>
            <a:picLocks noChangeAspect="1"/>
          </p:cNvPicPr>
          <p:nvPr/>
        </p:nvPicPr>
        <p:blipFill>
          <a:blip r:embed="rId3"/>
          <a:stretch>
            <a:fillRect/>
          </a:stretch>
        </p:blipFill>
        <p:spPr>
          <a:xfrm>
            <a:off x="1624047" y="2830850"/>
            <a:ext cx="8943906" cy="2586888"/>
          </a:xfrm>
          <a:prstGeom prst="rect">
            <a:avLst/>
          </a:prstGeom>
        </p:spPr>
      </p:pic>
    </p:spTree>
    <p:extLst>
      <p:ext uri="{BB962C8B-B14F-4D97-AF65-F5344CB8AC3E}">
        <p14:creationId xmlns:p14="http://schemas.microsoft.com/office/powerpoint/2010/main" val="2047596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Short-Term Movements in the Business Cycle and the Trade Balance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42271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n the short run, trade imbalances can be affected by whether an economy is in a recession or on the upswing."/>
          <p:cNvGrpSpPr/>
          <p:nvPr/>
        </p:nvGrpSpPr>
        <p:grpSpPr>
          <a:xfrm>
            <a:off x="2066922" y="165586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790125"/>
              <a:ext cx="7968032"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short run, trade imbalances can be affected by whether an economy is in a recession or on the upswing.</a:t>
              </a:r>
            </a:p>
          </p:txBody>
        </p:sp>
      </p:grpSp>
      <p:grpSp>
        <p:nvGrpSpPr>
          <p:cNvPr id="20" name="Group 19" descr="A recession makes a trade deficit smaller or a trade surplus larger, and economic growth makes a trade deficit larger or a trade surplus smaller."/>
          <p:cNvGrpSpPr/>
          <p:nvPr/>
        </p:nvGrpSpPr>
        <p:grpSpPr>
          <a:xfrm>
            <a:off x="2066922" y="254721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767751"/>
              <a:ext cx="7968033"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recession makes a trade deficit smaller or a trade surplus larger, and economic growth makes a trade deficit larger or a trade surplus smaller.</a:t>
              </a:r>
            </a:p>
          </p:txBody>
        </p:sp>
      </p:grpSp>
      <p:grpSp>
        <p:nvGrpSpPr>
          <p:cNvPr id="23" name="Group 22" descr="When the trade deficit rises, it necessarily means a greater net inflow of foreign financial capital."/>
          <p:cNvGrpSpPr/>
          <p:nvPr/>
        </p:nvGrpSpPr>
        <p:grpSpPr>
          <a:xfrm>
            <a:off x="2066922" y="345111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trade deficit rises, it necessarily means a greater net inflow of foreign financial capital.</a:t>
              </a:r>
            </a:p>
          </p:txBody>
        </p:sp>
      </p:grpSp>
      <p:grpSp>
        <p:nvGrpSpPr>
          <p:cNvPr id="27" name="Group 26" descr="Reduced private saving could offset the inflow of financial capital, leaving domestic investment and public saving unchanged."/>
          <p:cNvGrpSpPr/>
          <p:nvPr/>
        </p:nvGrpSpPr>
        <p:grpSpPr>
          <a:xfrm>
            <a:off x="2066922" y="434005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3044" y="1789267"/>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Reduced private saving could offset the inflow of financial capital, leaving domestic investment and public saving unchanged.</a:t>
              </a:r>
            </a:p>
          </p:txBody>
        </p:sp>
      </p:grpSp>
      <p:grpSp>
        <p:nvGrpSpPr>
          <p:cNvPr id="18" name="Group 17" descr="The inflow could result in higher domestic investment, leaving private and public saving unchanged.">
            <a:extLst>
              <a:ext uri="{FF2B5EF4-FFF2-40B4-BE49-F238E27FC236}">
                <a16:creationId xmlns:a16="http://schemas.microsoft.com/office/drawing/2014/main" id="{BA45E56F-345E-494F-BCC2-6B434DE84245}"/>
              </a:ext>
            </a:extLst>
          </p:cNvPr>
          <p:cNvGrpSpPr/>
          <p:nvPr/>
        </p:nvGrpSpPr>
        <p:grpSpPr>
          <a:xfrm>
            <a:off x="2066922" y="522572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5628C876-8349-1541-8D8F-FAEC68A021A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76174F89-C654-6146-889E-4C495F55FEEE}"/>
                </a:ext>
              </a:extLst>
            </p:cNvPr>
            <p:cNvSpPr txBox="1"/>
            <p:nvPr/>
          </p:nvSpPr>
          <p:spPr>
            <a:xfrm>
              <a:off x="633043" y="178912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inflow could result in higher domestic investment, leaving private and public saving unchanged.</a:t>
              </a:r>
            </a:p>
          </p:txBody>
        </p:sp>
      </p:grpSp>
    </p:spTree>
    <p:extLst>
      <p:ext uri="{BB962C8B-B14F-4D97-AF65-F5344CB8AC3E}">
        <p14:creationId xmlns:p14="http://schemas.microsoft.com/office/powerpoint/2010/main" val="3389484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A54FA5C6-A962-4A29-8761-4C909D680396}"/>
              </a:ext>
            </a:extLst>
          </p:cNvPr>
          <p:cNvSpPr/>
          <p:nvPr/>
        </p:nvSpPr>
        <p:spPr>
          <a:xfrm>
            <a:off x="1645239" y="1383374"/>
            <a:ext cx="8901521" cy="1801786"/>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an economy has a budget deficit of $155 billion, savings of $300 billion, and domestic investments of $165 billion. According to the national saving and investment identity, what is the current account balance?</a:t>
            </a:r>
          </a:p>
        </p:txBody>
      </p:sp>
    </p:spTree>
    <p:extLst>
      <p:ext uri="{BB962C8B-B14F-4D97-AF65-F5344CB8AC3E}">
        <p14:creationId xmlns:p14="http://schemas.microsoft.com/office/powerpoint/2010/main" val="3066937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A54FA5C6-A962-4A29-8761-4C909D680396}"/>
              </a:ext>
            </a:extLst>
          </p:cNvPr>
          <p:cNvSpPr/>
          <p:nvPr/>
        </p:nvSpPr>
        <p:spPr>
          <a:xfrm>
            <a:off x="1524001" y="1383377"/>
            <a:ext cx="9050956" cy="4336715"/>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an economy has a budget deficit of $155 billion, savings of $300 billion, and domestic investments of $165 billion. According to the national saving and investment identity, what is the current account balance?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 + (M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 X) = I + (G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 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Substitute the values for S = $300, I = $165, and (G</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 = $155, and solve for (M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$300 + (M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 = $165 + $155</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 = $165 + $155</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$300</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 = $20</a:t>
            </a:r>
          </a:p>
        </p:txBody>
      </p:sp>
    </p:spTree>
    <p:extLst>
      <p:ext uri="{BB962C8B-B14F-4D97-AF65-F5344CB8AC3E}">
        <p14:creationId xmlns:p14="http://schemas.microsoft.com/office/powerpoint/2010/main" val="718466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A54FA5C6-A962-4A29-8761-4C909D680396}"/>
              </a:ext>
            </a:extLst>
          </p:cNvPr>
          <p:cNvSpPr/>
          <p:nvPr/>
        </p:nvSpPr>
        <p:spPr>
          <a:xfrm>
            <a:off x="1766480" y="1383374"/>
            <a:ext cx="8588693" cy="5165107"/>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national saving and investment identity is based on the relationship that the total quantity of financial capital supplied from all sources must equal the total quantity of financial capital demanded from all sources.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private savings,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taxes,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G</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government spending,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imports,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exports,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I</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investment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formula for an economy with a current account deficit and budget deficit: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supply of financial capital = demand for financial capital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I</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G</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recession tends to increase the trade balance (meaning a higher trade surplus or lower trade deficit), while economic boom tends to decrease the trade balance (meaning a lower trade surplus or a larger trade deficit).</a:t>
            </a:r>
          </a:p>
        </p:txBody>
      </p:sp>
    </p:spTree>
    <p:extLst>
      <p:ext uri="{BB962C8B-B14F-4D97-AF65-F5344CB8AC3E}">
        <p14:creationId xmlns:p14="http://schemas.microsoft.com/office/powerpoint/2010/main" val="2911140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410209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close connection between trade balances and international flows of savings and investments leads to a macroeconomic analysis. This approach views trade balances—and their associated flows of financial capital—in the context of the overall levels of savings and financial investment in the economy.">
            <a:extLst>
              <a:ext uri="{FF2B5EF4-FFF2-40B4-BE49-F238E27FC236}">
                <a16:creationId xmlns:a16="http://schemas.microsoft.com/office/drawing/2014/main" id="{55C07968-1C48-4FAC-A1EE-75E79F4E8879}"/>
              </a:ext>
            </a:extLst>
          </p:cNvPr>
          <p:cNvGrpSpPr/>
          <p:nvPr/>
        </p:nvGrpSpPr>
        <p:grpSpPr>
          <a:xfrm>
            <a:off x="2066922" y="1580912"/>
            <a:ext cx="8058154" cy="1710928"/>
            <a:chOff x="542923" y="1736761"/>
            <a:chExt cx="8058154" cy="2605816"/>
          </a:xfrm>
          <a:solidFill>
            <a:srgbClr val="627981"/>
          </a:solidFill>
        </p:grpSpPr>
        <p:sp>
          <p:nvSpPr>
            <p:cNvPr id="8" name="Rectangle 7">
              <a:extLst>
                <a:ext uri="{FF2B5EF4-FFF2-40B4-BE49-F238E27FC236}">
                  <a16:creationId xmlns:a16="http://schemas.microsoft.com/office/drawing/2014/main" id="{5E639011-8AC3-49FD-9B72-69C9FF8A9CBA}"/>
                </a:ext>
              </a:extLst>
            </p:cNvPr>
            <p:cNvSpPr/>
            <p:nvPr/>
          </p:nvSpPr>
          <p:spPr>
            <a:xfrm>
              <a:off x="542923" y="1736761"/>
              <a:ext cx="8058154" cy="26058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B5C474DA-F2CE-469B-8772-4013C0D9BA09}"/>
                </a:ext>
              </a:extLst>
            </p:cNvPr>
            <p:cNvSpPr txBox="1"/>
            <p:nvPr/>
          </p:nvSpPr>
          <p:spPr>
            <a:xfrm>
              <a:off x="663525" y="1788032"/>
              <a:ext cx="7807571" cy="1818992"/>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close connection between trade balances and international flows of savings and investments leads to a macroeconomic analysis. This approach views trade balances—and their associated flows of financial capital—in the context of the overall levels of savings and financial investment in the economy.</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0" name="Group 9" descr="With a group of classmates, discuss the difference between a trade deficit and a government budget deficit. Is one more desirable than the other?">
            <a:extLst>
              <a:ext uri="{FF2B5EF4-FFF2-40B4-BE49-F238E27FC236}">
                <a16:creationId xmlns:a16="http://schemas.microsoft.com/office/drawing/2014/main" id="{851DE46F-F91C-4EA7-96E0-C430A5486436}"/>
              </a:ext>
            </a:extLst>
          </p:cNvPr>
          <p:cNvGrpSpPr/>
          <p:nvPr/>
        </p:nvGrpSpPr>
        <p:grpSpPr>
          <a:xfrm>
            <a:off x="2066922" y="3585068"/>
            <a:ext cx="8058154" cy="1002170"/>
            <a:chOff x="542923" y="1736760"/>
            <a:chExt cx="8058154" cy="761680"/>
          </a:xfrm>
          <a:solidFill>
            <a:srgbClr val="627981"/>
          </a:solidFill>
        </p:grpSpPr>
        <p:sp>
          <p:nvSpPr>
            <p:cNvPr id="11" name="Rectangle 10">
              <a:extLst>
                <a:ext uri="{FF2B5EF4-FFF2-40B4-BE49-F238E27FC236}">
                  <a16:creationId xmlns:a16="http://schemas.microsoft.com/office/drawing/2014/main" id="{7FFBD2CB-9208-4A48-9242-5FBA7F87E1BE}"/>
                </a:ext>
              </a:extLst>
            </p:cNvPr>
            <p:cNvSpPr/>
            <p:nvPr/>
          </p:nvSpPr>
          <p:spPr>
            <a:xfrm>
              <a:off x="542923" y="1736760"/>
              <a:ext cx="8058154" cy="7616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231EED05-E3D5-41B2-8F07-BD04806C1517}"/>
                </a:ext>
              </a:extLst>
            </p:cNvPr>
            <p:cNvSpPr txBox="1"/>
            <p:nvPr/>
          </p:nvSpPr>
          <p:spPr>
            <a:xfrm>
              <a:off x="663525" y="1834363"/>
              <a:ext cx="7807571" cy="664077"/>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 a group of classmates, discuss the difference between a trade deficit and a government budget deficit. Is one more desirable than the other?</a:t>
              </a:r>
            </a:p>
          </p:txBody>
        </p:sp>
      </p:grpSp>
    </p:spTree>
    <p:extLst>
      <p:ext uri="{BB962C8B-B14F-4D97-AF65-F5344CB8AC3E}">
        <p14:creationId xmlns:p14="http://schemas.microsoft.com/office/powerpoint/2010/main" val="769302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2" name="Title 25">
            <a:extLst>
              <a:ext uri="{FF2B5EF4-FFF2-40B4-BE49-F238E27FC236}">
                <a16:creationId xmlns:a16="http://schemas.microsoft.com/office/drawing/2014/main" id="{4B0B462D-12B5-8EAD-0F01-6ECE0F2A3172}"/>
              </a:ext>
            </a:extLst>
          </p:cNvPr>
          <p:cNvSpPr txBox="1">
            <a:spLocks noGrp="1"/>
          </p:cNvSpPr>
          <p:nvPr>
            <p:ph type="title" idx="4294967295"/>
          </p:nvPr>
        </p:nvSpPr>
        <p:spPr>
          <a:xfrm>
            <a:off x="1676400" y="366978"/>
            <a:ext cx="9144000"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Understanding the Determinants of the Trade and Current Account Balances</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schemeClr val="tx1"/>
              </a:solidFill>
              <a:effectLst/>
              <a:uLnTx/>
              <a:uFillTx/>
              <a:latin typeface="+mj-lt"/>
              <a:ea typeface="+mj-ea"/>
              <a:cs typeface="+mj-cs"/>
            </a:endParaRPr>
          </a:p>
        </p:txBody>
      </p:sp>
      <p:cxnSp>
        <p:nvCxnSpPr>
          <p:cNvPr id="4" name="Straight Connector 3">
            <a:extLst>
              <a:ext uri="{FF2B5EF4-FFF2-40B4-BE49-F238E27FC236}">
                <a16:creationId xmlns:a16="http://schemas.microsoft.com/office/drawing/2014/main" id="{782959B6-89B7-13AD-306D-0F9483E9A480}"/>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The national saving and investment identity states that the quantity of financial capital supplied must equal the quantity demanded.">
            <a:extLst>
              <a:ext uri="{FF2B5EF4-FFF2-40B4-BE49-F238E27FC236}">
                <a16:creationId xmlns:a16="http://schemas.microsoft.com/office/drawing/2014/main" id="{835A20C2-AD1D-4A78-A998-BBD362FE1EFF}"/>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FE728F4F-205A-475A-9D14-8BC3EAE656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23824545-1E21-4429-BBBE-831D85DBF7DA}"/>
                </a:ext>
              </a:extLst>
            </p:cNvPr>
            <p:cNvSpPr txBox="1"/>
            <p:nvPr/>
          </p:nvSpPr>
          <p:spPr>
            <a:xfrm>
              <a:off x="588643" y="178774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national saving and investment identity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states that the quantity of financial capital supplied must equal the quantity demanded.</a:t>
              </a:r>
            </a:p>
          </p:txBody>
        </p:sp>
      </p:grpSp>
      <p:grpSp>
        <p:nvGrpSpPr>
          <p:cNvPr id="32" name="Group 31" descr="supply of financial capital = demand for financial capital&#10;S + (M − X) = I + (G − T)">
            <a:extLst>
              <a:ext uri="{FF2B5EF4-FFF2-40B4-BE49-F238E27FC236}">
                <a16:creationId xmlns:a16="http://schemas.microsoft.com/office/drawing/2014/main" id="{C45E246B-6E68-44A4-81E0-DB211563E6DF}"/>
              </a:ext>
            </a:extLst>
          </p:cNvPr>
          <p:cNvGrpSpPr/>
          <p:nvPr/>
        </p:nvGrpSpPr>
        <p:grpSpPr>
          <a:xfrm>
            <a:off x="2066922" y="2524082"/>
            <a:ext cx="8058154" cy="806935"/>
            <a:chOff x="542923" y="1736761"/>
            <a:chExt cx="8058154" cy="806935"/>
          </a:xfrm>
          <a:solidFill>
            <a:srgbClr val="627981"/>
          </a:solidFill>
        </p:grpSpPr>
        <p:sp>
          <p:nvSpPr>
            <p:cNvPr id="33" name="Rectangle 32">
              <a:extLst>
                <a:ext uri="{FF2B5EF4-FFF2-40B4-BE49-F238E27FC236}">
                  <a16:creationId xmlns:a16="http://schemas.microsoft.com/office/drawing/2014/main" id="{C4FF7FAC-9255-4E0F-92E7-7D95714B8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TextBox 33">
              <a:extLst>
                <a:ext uri="{FF2B5EF4-FFF2-40B4-BE49-F238E27FC236}">
                  <a16:creationId xmlns:a16="http://schemas.microsoft.com/office/drawing/2014/main" id="{D20C0D28-D775-4A14-A6CA-BB8ACA551033}"/>
                </a:ext>
              </a:extLst>
            </p:cNvPr>
            <p:cNvSpPr txBox="1"/>
            <p:nvPr/>
          </p:nvSpPr>
          <p:spPr>
            <a:xfrm>
              <a:off x="668214" y="1788578"/>
              <a:ext cx="7807571" cy="70788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supply of financial capital = demand for financial capital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I</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G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pic>
        <p:nvPicPr>
          <p:cNvPr id="6" name="Picture 5" descr="A two‑column table listing economic variables and their corresponding terms. The Variable column includes S, T, G, M, X, and I. The Term column lists: Private saving for S, Taxes for T, Government spending for G, Imports for M, Exports for X, and Investment for I.">
            <a:extLst>
              <a:ext uri="{FF2B5EF4-FFF2-40B4-BE49-F238E27FC236}">
                <a16:creationId xmlns:a16="http://schemas.microsoft.com/office/drawing/2014/main" id="{49374EBB-AF81-FD7E-3E25-8F6D4B5E772A}"/>
              </a:ext>
            </a:extLst>
          </p:cNvPr>
          <p:cNvPicPr>
            <a:picLocks noChangeAspect="1"/>
          </p:cNvPicPr>
          <p:nvPr/>
        </p:nvPicPr>
        <p:blipFill>
          <a:blip r:embed="rId3"/>
          <a:stretch>
            <a:fillRect/>
          </a:stretch>
        </p:blipFill>
        <p:spPr>
          <a:xfrm>
            <a:off x="2629397" y="3717848"/>
            <a:ext cx="6933206" cy="2712485"/>
          </a:xfrm>
          <a:prstGeom prst="rect">
            <a:avLst/>
          </a:prstGeom>
        </p:spPr>
      </p:pic>
    </p:spTree>
    <p:extLst>
      <p:ext uri="{BB962C8B-B14F-4D97-AF65-F5344CB8AC3E}">
        <p14:creationId xmlns:p14="http://schemas.microsoft.com/office/powerpoint/2010/main" val="770541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Main Sources of Supply and Demand of Financial Capital</a:t>
            </a:r>
          </a:p>
        </p:txBody>
      </p:sp>
      <p:cxnSp>
        <p:nvCxnSpPr>
          <p:cNvPr id="55" name="Straight Connector 54">
            <a:extLst>
              <a:ext uri="{C183D7F6-B498-43B3-948B-1728B52AA6E4}">
                <adec:decorative xmlns:adec="http://schemas.microsoft.com/office/drawing/2017/decorative" val="1"/>
              </a:ext>
            </a:extLst>
          </p:cNvPr>
          <p:cNvCxnSpPr/>
          <p:nvPr/>
        </p:nvCxnSpPr>
        <p:spPr>
          <a:xfrm>
            <a:off x="1877093"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C183D7F6-B498-43B3-948B-1728B52AA6E4}">
                <adec:decorative xmlns:adec="http://schemas.microsoft.com/office/drawing/2017/decorative" val="1"/>
              </a:ext>
            </a:extLst>
          </p:cNvPr>
          <p:cNvSpPr/>
          <p:nvPr/>
        </p:nvSpPr>
        <p:spPr>
          <a:xfrm>
            <a:off x="2297828" y="1855014"/>
            <a:ext cx="3763002" cy="32520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C183D7F6-B498-43B3-948B-1728B52AA6E4}">
                <adec:decorative xmlns:adec="http://schemas.microsoft.com/office/drawing/2017/decorative" val="1"/>
              </a:ext>
            </a:extLst>
          </p:cNvPr>
          <p:cNvSpPr/>
          <p:nvPr/>
        </p:nvSpPr>
        <p:spPr>
          <a:xfrm>
            <a:off x="6143288" y="1855015"/>
            <a:ext cx="3763002" cy="32520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p:cNvSpPr txBox="1"/>
          <p:nvPr/>
        </p:nvSpPr>
        <p:spPr>
          <a:xfrm>
            <a:off x="2297829" y="1950153"/>
            <a:ext cx="3461328" cy="506292"/>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Supply:</a:t>
            </a:r>
          </a:p>
        </p:txBody>
      </p:sp>
      <p:sp>
        <p:nvSpPr>
          <p:cNvPr id="3" name="TextBox 2">
            <a:extLst>
              <a:ext uri="{FF2B5EF4-FFF2-40B4-BE49-F238E27FC236}">
                <a16:creationId xmlns:a16="http://schemas.microsoft.com/office/drawing/2014/main" id="{B33ABBD8-8081-0B4A-85FC-D47143D53AF6}"/>
              </a:ext>
            </a:extLst>
          </p:cNvPr>
          <p:cNvSpPr txBox="1"/>
          <p:nvPr/>
        </p:nvSpPr>
        <p:spPr>
          <a:xfrm>
            <a:off x="2403340" y="2625004"/>
            <a:ext cx="3314588" cy="19389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1. Savings by individuals and firms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2. Inflow of financial capital from foreign investors, which is equal to the trade deficit: imports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exports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22" name="Oval 21"/>
          <p:cNvSpPr/>
          <p:nvPr/>
        </p:nvSpPr>
        <p:spPr>
          <a:xfrm>
            <a:off x="5759157" y="3052837"/>
            <a:ext cx="677616" cy="729753"/>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&amp;</a:t>
            </a:r>
            <a:endParaRPr kumimoji="0" lang="en-US" sz="4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AA797E5B-E015-E14F-BA16-98B3211E23A5}"/>
              </a:ext>
            </a:extLst>
          </p:cNvPr>
          <p:cNvSpPr txBox="1"/>
          <p:nvPr/>
        </p:nvSpPr>
        <p:spPr>
          <a:xfrm>
            <a:off x="6412295" y="1950153"/>
            <a:ext cx="3224987" cy="506292"/>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Demand:</a:t>
            </a:r>
          </a:p>
        </p:txBody>
      </p:sp>
      <p:sp>
        <p:nvSpPr>
          <p:cNvPr id="15" name="TextBox 14">
            <a:extLst>
              <a:ext uri="{FF2B5EF4-FFF2-40B4-BE49-F238E27FC236}">
                <a16:creationId xmlns:a16="http://schemas.microsoft.com/office/drawing/2014/main" id="{F45A72CF-92E4-4144-B012-637619B4B59C}"/>
              </a:ext>
            </a:extLst>
          </p:cNvPr>
          <p:cNvSpPr txBox="1"/>
          <p:nvPr/>
        </p:nvSpPr>
        <p:spPr>
          <a:xfrm>
            <a:off x="6478002" y="2610200"/>
            <a:ext cx="2989383" cy="224676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1. Private sector investment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I</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2. Government borrowing, which occurs when government spending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G</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higher than the taxes collected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nvGrpSpPr>
          <p:cNvPr id="18" name="Group 17" descr="supply of financial capital = demand for financial capital&#10;S + (M − X) = I + (G − T)">
            <a:extLst>
              <a:ext uri="{FF2B5EF4-FFF2-40B4-BE49-F238E27FC236}">
                <a16:creationId xmlns:a16="http://schemas.microsoft.com/office/drawing/2014/main" id="{20A959F5-F622-DC49-9D63-B54A64068700}"/>
              </a:ext>
            </a:extLst>
          </p:cNvPr>
          <p:cNvGrpSpPr/>
          <p:nvPr/>
        </p:nvGrpSpPr>
        <p:grpSpPr>
          <a:xfrm>
            <a:off x="2114211" y="548166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4AA0B5F-521D-FB4B-A2FB-93F95F299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241FA423-3D80-9F46-AE0D-1819D98017E1}"/>
                </a:ext>
              </a:extLst>
            </p:cNvPr>
            <p:cNvSpPr txBox="1"/>
            <p:nvPr/>
          </p:nvSpPr>
          <p:spPr>
            <a:xfrm>
              <a:off x="668214" y="1788578"/>
              <a:ext cx="7807571" cy="70788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supply of financial capital = demand for financial capital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I</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G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1228945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Understanding the Determinants of the Trade and Current Account Balances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6" y="130288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 uri="{C183D7F6-B498-43B3-948B-1728B52AA6E4}">
                <adec:decorative xmlns:adec="http://schemas.microsoft.com/office/drawing/2017/decorative" val="1"/>
              </a:ext>
            </a:extLst>
          </p:cNvPr>
          <p:cNvSpPr txBox="1"/>
          <p:nvPr/>
        </p:nvSpPr>
        <p:spPr>
          <a:xfrm>
            <a:off x="614596" y="1635216"/>
            <a:ext cx="10942819" cy="4708981"/>
          </a:xfrm>
          <a:prstGeom prst="rect">
            <a:avLst/>
          </a:prstGeom>
          <a:solidFill>
            <a:srgbClr val="62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766998" y="1735756"/>
            <a:ext cx="10608038" cy="1295868"/>
          </a:xfrm>
          <a:prstGeom prst="rect">
            <a:avLst/>
          </a:prstGeom>
          <a:solidFill>
            <a:srgbClr val="627981"/>
          </a:solidFill>
        </p:spPr>
        <p:txBody>
          <a:bodyPr wrap="square" rtlCol="0" anchor="ctr">
            <a:spAutoFit/>
          </a:bodyPr>
          <a:lstStyle/>
          <a:p>
            <a:pPr marL="342900" marR="0" lvl="0" indent="-34290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For the macroeconomy, the quantity of financial capital supplied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always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equals the quantity demanded.</a:t>
            </a:r>
          </a:p>
          <a:p>
            <a:pPr marL="342900" marR="0" lvl="0" indent="-34290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Certain components of the national saving and investment identity can switch between the supply side and the demand side.</a:t>
            </a:r>
          </a:p>
        </p:txBody>
      </p:sp>
      <p:pic>
        <p:nvPicPr>
          <p:cNvPr id="8" name="Picture 7" descr="A two‑column table labeled If and Then. If G minus T is greater than 0, then there is a government deficit, and the government must borrow to make up the difference. The government is then a borrower and appears on the right-hand side of the equation as a demander of financial capital. If G minus T is less than 0, then there is a government surplus, in which case the government supplies savings on the left-hand side of the equation. If M is greater than X, then there is a trade deficit, an inflow of financial capital, and the trade deficit results in an inflow of funds to supplement the supply of financial capital. If M is less than X, then there is a trade surplus, an outflow of financial capital, and the trade surplus results in an outflow of funds as part of the demand for financial capital.">
            <a:extLst>
              <a:ext uri="{FF2B5EF4-FFF2-40B4-BE49-F238E27FC236}">
                <a16:creationId xmlns:a16="http://schemas.microsoft.com/office/drawing/2014/main" id="{31FDFEF9-9032-EFD7-FE10-9E7790563BDA}"/>
              </a:ext>
            </a:extLst>
          </p:cNvPr>
          <p:cNvPicPr>
            <a:picLocks noChangeAspect="1"/>
          </p:cNvPicPr>
          <p:nvPr/>
        </p:nvPicPr>
        <p:blipFill>
          <a:blip r:embed="rId2"/>
          <a:stretch>
            <a:fillRect/>
          </a:stretch>
        </p:blipFill>
        <p:spPr>
          <a:xfrm>
            <a:off x="1320598" y="3132164"/>
            <a:ext cx="9550803" cy="3141011"/>
          </a:xfrm>
          <a:prstGeom prst="rect">
            <a:avLst/>
          </a:prstGeom>
        </p:spPr>
      </p:pic>
    </p:spTree>
    <p:extLst>
      <p:ext uri="{BB962C8B-B14F-4D97-AF65-F5344CB8AC3E}">
        <p14:creationId xmlns:p14="http://schemas.microsoft.com/office/powerpoint/2010/main" val="3527497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2" name="Title 25">
            <a:extLst>
              <a:ext uri="{FF2B5EF4-FFF2-40B4-BE49-F238E27FC236}">
                <a16:creationId xmlns:a16="http://schemas.microsoft.com/office/drawing/2014/main" id="{AC7ADE31-183D-63FF-457C-478140F70346}"/>
              </a:ext>
            </a:extLst>
          </p:cNvPr>
          <p:cNvSpPr txBox="1">
            <a:spLocks noGrp="1"/>
          </p:cNvSpPr>
          <p:nvPr>
            <p:ph type="title" idx="4294967295"/>
          </p:nvPr>
        </p:nvSpPr>
        <p:spPr>
          <a:xfrm>
            <a:off x="1524001" y="288568"/>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Understanding the Determinants of the Trade and Current Account Balances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3" name="Straight Connector 2">
            <a:extLst>
              <a:ext uri="{FF2B5EF4-FFF2-40B4-BE49-F238E27FC236}">
                <a16:creationId xmlns:a16="http://schemas.microsoft.com/office/drawing/2014/main" id="{67C138D0-369F-4863-EFF6-4776E9E196D4}"/>
              </a:ext>
              <a:ext uri="{C183D7F6-B498-43B3-948B-1728B52AA6E4}">
                <adec:decorative xmlns:adec="http://schemas.microsoft.com/office/drawing/2017/decorative" val="1"/>
              </a:ext>
            </a:extLst>
          </p:cNvPr>
          <p:cNvCxnSpPr/>
          <p:nvPr/>
        </p:nvCxnSpPr>
        <p:spPr>
          <a:xfrm>
            <a:off x="1881186" y="130288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Domestic saving will always appear as part of the supply of financial capital.">
            <a:extLst>
              <a:ext uri="{FF2B5EF4-FFF2-40B4-BE49-F238E27FC236}">
                <a16:creationId xmlns:a16="http://schemas.microsoft.com/office/drawing/2014/main" id="{835A20C2-AD1D-4A78-A998-BBD362FE1EFF}"/>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FE728F4F-205A-475A-9D14-8BC3EAE656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23824545-1E21-4429-BBBE-831D85DBF7DA}"/>
                </a:ext>
              </a:extLst>
            </p:cNvPr>
            <p:cNvSpPr txBox="1"/>
            <p:nvPr/>
          </p:nvSpPr>
          <p:spPr>
            <a:xfrm>
              <a:off x="588643" y="178774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Domestic saving will always appear as part of the supply of financial capital.</a:t>
              </a:r>
            </a:p>
          </p:txBody>
        </p:sp>
      </p:grpSp>
      <p:grpSp>
        <p:nvGrpSpPr>
          <p:cNvPr id="11" name="Group 10" descr="Domestic investment will always appear as part of the demand for financial capital.">
            <a:extLst>
              <a:ext uri="{FF2B5EF4-FFF2-40B4-BE49-F238E27FC236}">
                <a16:creationId xmlns:a16="http://schemas.microsoft.com/office/drawing/2014/main" id="{372A159F-B823-4EBB-872D-9F2F92D812D7}"/>
              </a:ext>
            </a:extLst>
          </p:cNvPr>
          <p:cNvGrpSpPr/>
          <p:nvPr/>
        </p:nvGrpSpPr>
        <p:grpSpPr>
          <a:xfrm>
            <a:off x="2066922" y="248455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0E2DBA24-AE76-4C47-A6C3-CDA77B3A0AE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FBBE3CAE-C936-49FB-BF07-10E5D4E90D19}"/>
                </a:ext>
              </a:extLst>
            </p:cNvPr>
            <p:cNvSpPr txBox="1"/>
            <p:nvPr/>
          </p:nvSpPr>
          <p:spPr>
            <a:xfrm>
              <a:off x="588643" y="178774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Domestic investment will always appear as part of the demand for financial capital.</a:t>
              </a:r>
            </a:p>
          </p:txBody>
        </p:sp>
      </p:grpSp>
      <p:grpSp>
        <p:nvGrpSpPr>
          <p:cNvPr id="14" name="Group 13" descr="The government and trade balance elements of the equation can move back and forth as either suppliers or demanders of financial capital, depending on whether government budgets and the trade balance are in surplus or deficit.">
            <a:extLst>
              <a:ext uri="{FF2B5EF4-FFF2-40B4-BE49-F238E27FC236}">
                <a16:creationId xmlns:a16="http://schemas.microsoft.com/office/drawing/2014/main" id="{B088B413-0060-4945-B1C4-126E1A32A6CF}"/>
              </a:ext>
            </a:extLst>
          </p:cNvPr>
          <p:cNvGrpSpPr/>
          <p:nvPr/>
        </p:nvGrpSpPr>
        <p:grpSpPr>
          <a:xfrm>
            <a:off x="2066922" y="3388190"/>
            <a:ext cx="8058154" cy="1343943"/>
            <a:chOff x="542923" y="1736761"/>
            <a:chExt cx="8058154" cy="1343943"/>
          </a:xfrm>
          <a:solidFill>
            <a:srgbClr val="627981"/>
          </a:solidFill>
        </p:grpSpPr>
        <p:sp>
          <p:nvSpPr>
            <p:cNvPr id="15" name="Rectangle 14">
              <a:extLst>
                <a:ext uri="{FF2B5EF4-FFF2-40B4-BE49-F238E27FC236}">
                  <a16:creationId xmlns:a16="http://schemas.microsoft.com/office/drawing/2014/main" id="{1315295F-1854-4AAC-864A-3DA63A4A48C1}"/>
                </a:ext>
              </a:extLst>
            </p:cNvPr>
            <p:cNvSpPr/>
            <p:nvPr/>
          </p:nvSpPr>
          <p:spPr>
            <a:xfrm>
              <a:off x="542923" y="1736761"/>
              <a:ext cx="8058154" cy="134394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5B15371B-DCB2-4A48-BA58-585098CCC7FB}"/>
                </a:ext>
              </a:extLst>
            </p:cNvPr>
            <p:cNvSpPr txBox="1"/>
            <p:nvPr/>
          </p:nvSpPr>
          <p:spPr>
            <a:xfrm>
              <a:off x="588643" y="1757265"/>
              <a:ext cx="7807571" cy="1323439"/>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government and trade balance elements of the equation can move back and forth as either suppliers or demanders of financial capital, depending on whether government budgets and the trade balance are in surplus or deficit.</a:t>
              </a:r>
            </a:p>
          </p:txBody>
        </p:sp>
      </p:grpSp>
    </p:spTree>
    <p:extLst>
      <p:ext uri="{BB962C8B-B14F-4D97-AF65-F5344CB8AC3E}">
        <p14:creationId xmlns:p14="http://schemas.microsoft.com/office/powerpoint/2010/main" val="48192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 name="Title 25">
            <a:extLst>
              <a:ext uri="{FF2B5EF4-FFF2-40B4-BE49-F238E27FC236}">
                <a16:creationId xmlns:a16="http://schemas.microsoft.com/office/drawing/2014/main" id="{AB72E4AA-A870-DD70-F12F-FDF6772C91CF}"/>
              </a:ext>
            </a:extLst>
          </p:cNvPr>
          <p:cNvSpPr txBox="1">
            <a:spLocks noGrp="1"/>
          </p:cNvSpPr>
          <p:nvPr>
            <p:ph type="title" idx="4294967295"/>
          </p:nvPr>
        </p:nvSpPr>
        <p:spPr>
          <a:xfrm>
            <a:off x="1524001" y="288568"/>
            <a:ext cx="9144000"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Domestic Saving and Investment Determine the Trade Balance</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p>
        </p:txBody>
      </p:sp>
      <p:cxnSp>
        <p:nvCxnSpPr>
          <p:cNvPr id="3" name="Straight Connector 2">
            <a:extLst>
              <a:ext uri="{FF2B5EF4-FFF2-40B4-BE49-F238E27FC236}">
                <a16:creationId xmlns:a16="http://schemas.microsoft.com/office/drawing/2014/main" id="{4D4797AC-55E3-7A39-07A9-F01608CE7375}"/>
              </a:ext>
              <a:ext uri="{C183D7F6-B498-43B3-948B-1728B52AA6E4}">
                <adec:decorative xmlns:adec="http://schemas.microsoft.com/office/drawing/2017/decorative" val="1"/>
              </a:ext>
            </a:extLst>
          </p:cNvPr>
          <p:cNvCxnSpPr/>
          <p:nvPr/>
        </p:nvCxnSpPr>
        <p:spPr>
          <a:xfrm>
            <a:off x="1881186" y="130288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A nation’s own levels of domestic saving and investment determine its trade balance.">
            <a:extLst>
              <a:ext uri="{FF2B5EF4-FFF2-40B4-BE49-F238E27FC236}">
                <a16:creationId xmlns:a16="http://schemas.microsoft.com/office/drawing/2014/main" id="{171FBF3D-718E-49CD-A0BC-6925D15819D3}"/>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88643" y="178774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nation’s own levels of domestic saving and investment determine its trade balance.</a:t>
              </a:r>
            </a:p>
          </p:txBody>
        </p:sp>
      </p:grpSp>
      <p:grpSp>
        <p:nvGrpSpPr>
          <p:cNvPr id="13" name="Group 12" descr="trade deficit = domestic investment − private domestic saving − government borrowing&#10;(M − X) = I − S − (T − G)">
            <a:extLst>
              <a:ext uri="{FF2B5EF4-FFF2-40B4-BE49-F238E27FC236}">
                <a16:creationId xmlns:a16="http://schemas.microsoft.com/office/drawing/2014/main" id="{1CE64B4E-ED3F-4919-917D-4DA41B0A6861}"/>
              </a:ext>
            </a:extLst>
          </p:cNvPr>
          <p:cNvGrpSpPr/>
          <p:nvPr/>
        </p:nvGrpSpPr>
        <p:grpSpPr>
          <a:xfrm>
            <a:off x="2066922" y="2472264"/>
            <a:ext cx="8058154" cy="1058822"/>
            <a:chOff x="542923" y="1736761"/>
            <a:chExt cx="8058154" cy="1058822"/>
          </a:xfrm>
          <a:solidFill>
            <a:srgbClr val="627981"/>
          </a:solidFill>
        </p:grpSpPr>
        <p:sp>
          <p:nvSpPr>
            <p:cNvPr id="14" name="Rectangle 13">
              <a:extLst>
                <a:ext uri="{FF2B5EF4-FFF2-40B4-BE49-F238E27FC236}">
                  <a16:creationId xmlns:a16="http://schemas.microsoft.com/office/drawing/2014/main" id="{1DAB023E-3E42-4AB1-856F-4A1ABBBFCD9E}"/>
                </a:ext>
              </a:extLst>
            </p:cNvPr>
            <p:cNvSpPr/>
            <p:nvPr/>
          </p:nvSpPr>
          <p:spPr>
            <a:xfrm>
              <a:off x="542923" y="1736761"/>
              <a:ext cx="8058154" cy="10588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87725B5B-C408-4031-8172-8303EADE339A}"/>
                </a:ext>
              </a:extLst>
            </p:cNvPr>
            <p:cNvSpPr txBox="1"/>
            <p:nvPr/>
          </p:nvSpPr>
          <p:spPr>
            <a:xfrm>
              <a:off x="573920" y="1779920"/>
              <a:ext cx="8011661" cy="1015663"/>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trade deficit = domestic investment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private domestic saving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government borrowing</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I</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G</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6" name="Group 15" descr="In this case, domestic investment is higher than domestic saving, including both private and government saving.">
            <a:extLst>
              <a:ext uri="{FF2B5EF4-FFF2-40B4-BE49-F238E27FC236}">
                <a16:creationId xmlns:a16="http://schemas.microsoft.com/office/drawing/2014/main" id="{C2667FD3-F6E1-424D-B2A9-A84B1673F0B3}"/>
              </a:ext>
            </a:extLst>
          </p:cNvPr>
          <p:cNvGrpSpPr/>
          <p:nvPr/>
        </p:nvGrpSpPr>
        <p:grpSpPr>
          <a:xfrm>
            <a:off x="2066923" y="361550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03B1A0-4F79-4623-A3BB-811A498016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8B9CE61-462F-48E9-9DD4-EBF4CEFC997D}"/>
                </a:ext>
              </a:extLst>
            </p:cNvPr>
            <p:cNvSpPr txBox="1"/>
            <p:nvPr/>
          </p:nvSpPr>
          <p:spPr>
            <a:xfrm>
              <a:off x="573919" y="1783767"/>
              <a:ext cx="799667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case, domestic investment is higher than domestic saving, including both private and government saving.</a:t>
              </a:r>
            </a:p>
          </p:txBody>
        </p:sp>
      </p:grpSp>
      <p:grpSp>
        <p:nvGrpSpPr>
          <p:cNvPr id="19" name="Group 18" descr="The only way that domestic investment can exceed domestic saving is if capital is flowing into a country from abroad.">
            <a:extLst>
              <a:ext uri="{FF2B5EF4-FFF2-40B4-BE49-F238E27FC236}">
                <a16:creationId xmlns:a16="http://schemas.microsoft.com/office/drawing/2014/main" id="{AFAFFB62-92F2-4C02-834C-7883BD1BDEF8}"/>
              </a:ext>
            </a:extLst>
          </p:cNvPr>
          <p:cNvGrpSpPr/>
          <p:nvPr/>
        </p:nvGrpSpPr>
        <p:grpSpPr>
          <a:xfrm>
            <a:off x="2066923" y="4504449"/>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C9F6BBF-4163-41BA-A466-5AE8534293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54F5938-1FD1-4E12-98F0-46BD106FE589}"/>
                </a:ext>
              </a:extLst>
            </p:cNvPr>
            <p:cNvSpPr txBox="1"/>
            <p:nvPr/>
          </p:nvSpPr>
          <p:spPr>
            <a:xfrm>
              <a:off x="558421" y="178095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only way that domestic investment can exceed domestic saving is if capital is flowing into a country from abroad.</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 name="Title 25">
            <a:extLst>
              <a:ext uri="{FF2B5EF4-FFF2-40B4-BE49-F238E27FC236}">
                <a16:creationId xmlns:a16="http://schemas.microsoft.com/office/drawing/2014/main" id="{B68CBA75-2E42-B374-6312-BDD4A6AFF0EF}"/>
              </a:ext>
            </a:extLst>
          </p:cNvPr>
          <p:cNvSpPr txBox="1">
            <a:spLocks noGrp="1"/>
          </p:cNvSpPr>
          <p:nvPr>
            <p:ph type="title" idx="4294967295"/>
          </p:nvPr>
        </p:nvSpPr>
        <p:spPr>
          <a:xfrm>
            <a:off x="1524001" y="288568"/>
            <a:ext cx="9144000"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Domestic Saving and Investment Determine the Trade Balance</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2</a:t>
            </a:r>
          </a:p>
        </p:txBody>
      </p:sp>
      <p:cxnSp>
        <p:nvCxnSpPr>
          <p:cNvPr id="3" name="Straight Connector 2">
            <a:extLst>
              <a:ext uri="{FF2B5EF4-FFF2-40B4-BE49-F238E27FC236}">
                <a16:creationId xmlns:a16="http://schemas.microsoft.com/office/drawing/2014/main" id="{82B944DA-A647-5533-9644-EEA9FFA921F2}"/>
              </a:ext>
              <a:ext uri="{C183D7F6-B498-43B3-948B-1728B52AA6E4}">
                <adec:decorative xmlns:adec="http://schemas.microsoft.com/office/drawing/2017/decorative" val="1"/>
              </a:ext>
            </a:extLst>
          </p:cNvPr>
          <p:cNvCxnSpPr/>
          <p:nvPr/>
        </p:nvCxnSpPr>
        <p:spPr>
          <a:xfrm>
            <a:off x="1881186" y="130288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For a trade surplus, the national saving and investment identity can be rewritten.">
            <a:extLst>
              <a:ext uri="{FF2B5EF4-FFF2-40B4-BE49-F238E27FC236}">
                <a16:creationId xmlns:a16="http://schemas.microsoft.com/office/drawing/2014/main" id="{171FBF3D-718E-49CD-A0BC-6925D15819D3}"/>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88643" y="178774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a trade surplus, the national saving and investment identity can be rewritten.</a:t>
              </a:r>
            </a:p>
          </p:txBody>
        </p:sp>
      </p:grpSp>
      <p:grpSp>
        <p:nvGrpSpPr>
          <p:cNvPr id="13" name="Group 12" descr="trade surplus = private domestic saving + public saving − domestic investment&#10;(X − M) = S + (T − G) − I">
            <a:extLst>
              <a:ext uri="{FF2B5EF4-FFF2-40B4-BE49-F238E27FC236}">
                <a16:creationId xmlns:a16="http://schemas.microsoft.com/office/drawing/2014/main" id="{1CE64B4E-ED3F-4919-917D-4DA41B0A6861}"/>
              </a:ext>
            </a:extLst>
          </p:cNvPr>
          <p:cNvGrpSpPr/>
          <p:nvPr/>
        </p:nvGrpSpPr>
        <p:grpSpPr>
          <a:xfrm>
            <a:off x="2066922" y="2472264"/>
            <a:ext cx="8058154" cy="1058822"/>
            <a:chOff x="542923" y="1736761"/>
            <a:chExt cx="8058154" cy="1058822"/>
          </a:xfrm>
          <a:solidFill>
            <a:srgbClr val="627981"/>
          </a:solidFill>
        </p:grpSpPr>
        <p:sp>
          <p:nvSpPr>
            <p:cNvPr id="14" name="Rectangle 13">
              <a:extLst>
                <a:ext uri="{FF2B5EF4-FFF2-40B4-BE49-F238E27FC236}">
                  <a16:creationId xmlns:a16="http://schemas.microsoft.com/office/drawing/2014/main" id="{1DAB023E-3E42-4AB1-856F-4A1ABBBFCD9E}"/>
                </a:ext>
              </a:extLst>
            </p:cNvPr>
            <p:cNvSpPr/>
            <p:nvPr/>
          </p:nvSpPr>
          <p:spPr>
            <a:xfrm>
              <a:off x="542923" y="1736761"/>
              <a:ext cx="8058154" cy="10588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87725B5B-C408-4031-8172-8303EADE339A}"/>
                </a:ext>
              </a:extLst>
            </p:cNvPr>
            <p:cNvSpPr txBox="1"/>
            <p:nvPr/>
          </p:nvSpPr>
          <p:spPr>
            <a:xfrm>
              <a:off x="573918" y="1779920"/>
              <a:ext cx="7996165" cy="1015663"/>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trade surplus = private domestic saving + public saving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domestic investment</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X</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G</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0" u="none" strike="noStrike" kern="1200" cap="none" spc="0" normalizeH="0" baseline="0" noProof="0" dirty="0">
                  <a:ln>
                    <a:noFill/>
                  </a:ln>
                  <a:solidFill>
                    <a:prstClr val="white"/>
                  </a:solidFill>
                  <a:effectLst/>
                  <a:uLnTx/>
                  <a:uFillTx/>
                  <a:latin typeface="Lucida Sans Unicode" panose="020B0602030504020204" pitchFamily="34" charset="0"/>
                  <a:ea typeface="+mn-ea"/>
                  <a:cs typeface="Lucida Sans Unicode" panose="020B0602030504020204" pitchFamily="34" charset="0"/>
                </a:rPr>
                <a: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I</a:t>
              </a:r>
            </a:p>
          </p:txBody>
        </p:sp>
      </p:grpSp>
      <p:grpSp>
        <p:nvGrpSpPr>
          <p:cNvPr id="16" name="Group 15" descr="In this case, domestic saving (both private and public) is higher than domestic investment.">
            <a:extLst>
              <a:ext uri="{FF2B5EF4-FFF2-40B4-BE49-F238E27FC236}">
                <a16:creationId xmlns:a16="http://schemas.microsoft.com/office/drawing/2014/main" id="{C2667FD3-F6E1-424D-B2A9-A84B1673F0B3}"/>
              </a:ext>
            </a:extLst>
          </p:cNvPr>
          <p:cNvGrpSpPr/>
          <p:nvPr/>
        </p:nvGrpSpPr>
        <p:grpSpPr>
          <a:xfrm>
            <a:off x="2066771" y="361550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03B1A0-4F79-4623-A3BB-811A498016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8B9CE61-462F-48E9-9DD4-EBF4CEFC997D}"/>
                </a:ext>
              </a:extLst>
            </p:cNvPr>
            <p:cNvSpPr txBox="1"/>
            <p:nvPr/>
          </p:nvSpPr>
          <p:spPr>
            <a:xfrm>
              <a:off x="573919" y="1783767"/>
              <a:ext cx="799667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case, domestic saving (both private and public) is higher than domestic investment.</a:t>
              </a:r>
            </a:p>
          </p:txBody>
        </p:sp>
      </p:grpSp>
      <p:grpSp>
        <p:nvGrpSpPr>
          <p:cNvPr id="19" name="Group 18" descr="The extra financial capital will be invested abroad.">
            <a:extLst>
              <a:ext uri="{FF2B5EF4-FFF2-40B4-BE49-F238E27FC236}">
                <a16:creationId xmlns:a16="http://schemas.microsoft.com/office/drawing/2014/main" id="{AFAFFB62-92F2-4C02-834C-7883BD1BDEF8}"/>
              </a:ext>
            </a:extLst>
          </p:cNvPr>
          <p:cNvGrpSpPr/>
          <p:nvPr/>
        </p:nvGrpSpPr>
        <p:grpSpPr>
          <a:xfrm>
            <a:off x="2066771" y="4504449"/>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C9F6BBF-4163-41BA-A466-5AE8534293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054F5938-1FD1-4E12-98F0-46BD106FE589}"/>
                </a:ext>
              </a:extLst>
            </p:cNvPr>
            <p:cNvSpPr txBox="1"/>
            <p:nvPr/>
          </p:nvSpPr>
          <p:spPr>
            <a:xfrm>
              <a:off x="558163" y="1909693"/>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extra financial capital will be invested abroad.</a:t>
              </a:r>
            </a:p>
          </p:txBody>
        </p:sp>
      </p:grpSp>
    </p:spTree>
    <p:extLst>
      <p:ext uri="{BB962C8B-B14F-4D97-AF65-F5344CB8AC3E}">
        <p14:creationId xmlns:p14="http://schemas.microsoft.com/office/powerpoint/2010/main" val="3695409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 name="Title 25">
            <a:extLst>
              <a:ext uri="{FF2B5EF4-FFF2-40B4-BE49-F238E27FC236}">
                <a16:creationId xmlns:a16="http://schemas.microsoft.com/office/drawing/2014/main" id="{707B28EE-1A55-188F-D1D0-691C37CA8874}"/>
              </a:ext>
            </a:extLst>
          </p:cNvPr>
          <p:cNvSpPr txBox="1">
            <a:spLocks noGrp="1"/>
          </p:cNvSpPr>
          <p:nvPr>
            <p:ph type="title" idx="4294967295"/>
          </p:nvPr>
        </p:nvSpPr>
        <p:spPr>
          <a:xfrm>
            <a:off x="1524001" y="288568"/>
            <a:ext cx="9144000"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Domestic Saving and Investment Determine the Trade Balance</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3</a:t>
            </a:r>
          </a:p>
        </p:txBody>
      </p:sp>
      <p:cxnSp>
        <p:nvCxnSpPr>
          <p:cNvPr id="3" name="Straight Connector 2">
            <a:extLst>
              <a:ext uri="{FF2B5EF4-FFF2-40B4-BE49-F238E27FC236}">
                <a16:creationId xmlns:a16="http://schemas.microsoft.com/office/drawing/2014/main" id="{5426F0B4-B264-112C-2D39-E88EC07A63A8}"/>
              </a:ext>
              <a:ext uri="{C183D7F6-B498-43B3-948B-1728B52AA6E4}">
                <adec:decorative xmlns:adec="http://schemas.microsoft.com/office/drawing/2017/decorative" val="1"/>
              </a:ext>
            </a:extLst>
          </p:cNvPr>
          <p:cNvCxnSpPr/>
          <p:nvPr/>
        </p:nvCxnSpPr>
        <p:spPr>
          <a:xfrm>
            <a:off x="1881186" y="130288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This connection, between the trade balance and domestic saving and investment, explains why economists view the trade balance as a fundamentally macroeconomic phenomenon.">
            <a:extLst>
              <a:ext uri="{FF2B5EF4-FFF2-40B4-BE49-F238E27FC236}">
                <a16:creationId xmlns:a16="http://schemas.microsoft.com/office/drawing/2014/main" id="{171FBF3D-718E-49CD-A0BC-6925D15819D3}"/>
              </a:ext>
            </a:extLst>
          </p:cNvPr>
          <p:cNvGrpSpPr/>
          <p:nvPr/>
        </p:nvGrpSpPr>
        <p:grpSpPr>
          <a:xfrm>
            <a:off x="2066922" y="1580912"/>
            <a:ext cx="8058154" cy="1066647"/>
            <a:chOff x="542923" y="1736761"/>
            <a:chExt cx="8058154" cy="1066647"/>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42923" y="1787745"/>
              <a:ext cx="8058154" cy="1015663"/>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connection, between the trade balance and domestic saving and investment, explains why economists view the trade balance as a fundamentally macroeconomic phenomenon.</a:t>
              </a:r>
            </a:p>
          </p:txBody>
        </p:sp>
      </p:grpSp>
      <p:pic>
        <p:nvPicPr>
          <p:cNvPr id="5" name="Picture 4" descr="A shipyard at night">
            <a:extLst>
              <a:ext uri="{FF2B5EF4-FFF2-40B4-BE49-F238E27FC236}">
                <a16:creationId xmlns:a16="http://schemas.microsoft.com/office/drawing/2014/main" id="{7E5A1B70-1986-48E1-8438-8AAC4B7725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7558" y="2987040"/>
            <a:ext cx="5136884" cy="3429000"/>
          </a:xfrm>
          <a:prstGeom prst="rect">
            <a:avLst/>
          </a:prstGeom>
        </p:spPr>
      </p:pic>
    </p:spTree>
    <p:extLst>
      <p:ext uri="{BB962C8B-B14F-4D97-AF65-F5344CB8AC3E}">
        <p14:creationId xmlns:p14="http://schemas.microsoft.com/office/powerpoint/2010/main" val="20458969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34EA1B-BDAD-4DBD-8EFC-DDDDF6DF9FA0}">
  <ds:schemaRefs>
    <ds:schemaRef ds:uri="http://schemas.microsoft.com/sharepoint/v3/contenttype/forms"/>
  </ds:schemaRefs>
</ds:datastoreItem>
</file>

<file path=customXml/itemProps2.xml><?xml version="1.0" encoding="utf-8"?>
<ds:datastoreItem xmlns:ds="http://schemas.openxmlformats.org/officeDocument/2006/customXml" ds:itemID="{4EAB86E6-3A7A-4EED-8BB3-D5D96DDD637B}">
  <ds:schemaRefs>
    <ds:schemaRef ds:uri="http://schemas.microsoft.com/office/infopath/2007/PartnerControls"/>
    <ds:schemaRef ds:uri="http://purl.org/dc/terms/"/>
    <ds:schemaRef ds:uri="http://purl.org/dc/elements/1.1/"/>
    <ds:schemaRef ds:uri="http://schemas.microsoft.com/office/2006/documentManagement/types"/>
    <ds:schemaRef ds:uri="http://purl.org/dc/dcmitype/"/>
    <ds:schemaRef ds:uri="http://www.w3.org/XML/1998/namespace"/>
    <ds:schemaRef ds:uri="http://schemas.microsoft.com/office/2006/metadata/properties"/>
    <ds:schemaRef ds:uri="http://schemas.openxmlformats.org/package/2006/metadata/core-properties"/>
    <ds:schemaRef ds:uri="fdab59f7-c3a7-48e5-acd8-618ce834776e"/>
    <ds:schemaRef ds:uri="06d9c582-05c2-476b-83d2-72ab8b1380b2"/>
  </ds:schemaRefs>
</ds:datastoreItem>
</file>

<file path=customXml/itemProps3.xml><?xml version="1.0" encoding="utf-8"?>
<ds:datastoreItem xmlns:ds="http://schemas.openxmlformats.org/officeDocument/2006/customXml" ds:itemID="{A3D9BE89-6CF9-4AC3-97A9-7965BA85EC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2951</TotalTime>
  <Words>1648</Words>
  <Application>Microsoft Office PowerPoint</Application>
  <PresentationFormat>Widescreen</PresentationFormat>
  <Paragraphs>135</Paragraphs>
  <Slides>15</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Century Gothic</vt:lpstr>
      <vt:lpstr>Lucida Sans Unicode</vt:lpstr>
      <vt:lpstr>Office Theme</vt:lpstr>
      <vt:lpstr>The National Saving and Investment Identity</vt:lpstr>
      <vt:lpstr>Introduction</vt:lpstr>
      <vt:lpstr>Understanding the Determinants of the Trade and Current Account Balances1</vt:lpstr>
      <vt:lpstr>Main Sources of Supply and Demand of Financial Capital</vt:lpstr>
      <vt:lpstr>Understanding the Determinants of the Trade and Current Account Balances2</vt:lpstr>
      <vt:lpstr>Understanding the Determinants of the Trade and Current Account Balances3</vt:lpstr>
      <vt:lpstr>Domestic Saving and Investment Determine the Trade Balance1</vt:lpstr>
      <vt:lpstr>Domestic Saving and Investment Determine the Trade Balance2</vt:lpstr>
      <vt:lpstr>Domestic Saving and Investment Determine the Trade Balance3</vt:lpstr>
      <vt:lpstr>Examining Trade Balances One Factor at a Time</vt:lpstr>
      <vt:lpstr>Short-Term Movements in the Business Cycle and the Trade Balance</vt:lpstr>
      <vt:lpstr>On Your Own1</vt:lpstr>
      <vt:lpstr>On Your Own2</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166</cp:revision>
  <dcterms:created xsi:type="dcterms:W3CDTF">2014-11-06T15:36:04Z</dcterms:created>
  <dcterms:modified xsi:type="dcterms:W3CDTF">2026-02-02T17:54:05Z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