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2" r:id="rId4"/>
  </p:sldMasterIdLst>
  <p:notesMasterIdLst>
    <p:notesMasterId r:id="rId15"/>
  </p:notesMasterIdLst>
  <p:sldIdLst>
    <p:sldId id="401" r:id="rId5"/>
    <p:sldId id="402" r:id="rId6"/>
    <p:sldId id="403" r:id="rId7"/>
    <p:sldId id="404" r:id="rId8"/>
    <p:sldId id="405" r:id="rId9"/>
    <p:sldId id="406" r:id="rId10"/>
    <p:sldId id="407" r:id="rId11"/>
    <p:sldId id="408" r:id="rId12"/>
    <p:sldId id="409" r:id="rId13"/>
    <p:sldId id="340" r:id="rId14"/>
  </p:sldIdLst>
  <p:sldSz cx="12192000" cy="6858000"/>
  <p:notesSz cx="6858000" cy="9144000"/>
  <p:embeddedFontLst>
    <p:embeddedFont>
      <p:font typeface="Century Gothic" panose="020B0502020202020204" pitchFamily="34" charset="0"/>
      <p:regular r:id="rId16"/>
      <p:bold r:id="rId17"/>
      <p:italic r:id="rId18"/>
      <p:boldItalic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athan Mirmow" initials="NM" lastIdx="3" clrIdx="0">
    <p:extLst>
      <p:ext uri="{19B8F6BF-5375-455C-9EA6-DF929625EA0E}">
        <p15:presenceInfo xmlns:p15="http://schemas.microsoft.com/office/powerpoint/2012/main" userId="Nathan Mirmow" providerId="None"/>
      </p:ext>
    </p:extLst>
  </p:cmAuthor>
  <p:cmAuthor id="2" name="Caitlin Coleman" initials="CC" lastIdx="4" clrIdx="1">
    <p:extLst>
      <p:ext uri="{19B8F6BF-5375-455C-9EA6-DF929625EA0E}">
        <p15:presenceInfo xmlns:p15="http://schemas.microsoft.com/office/powerpoint/2012/main" userId="S::cclark@hawkeslearning.com::96f87ca1-0e64-4ae8-8d77-98757b85d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2798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28B1F10-50C8-44A4-9EF6-AC111BFE6493}" v="4" dt="2026-02-02T17:53:03.6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755" autoAdjust="0"/>
  </p:normalViewPr>
  <p:slideViewPr>
    <p:cSldViewPr snapToGrid="0">
      <p:cViewPr varScale="1">
        <p:scale>
          <a:sx n="69" d="100"/>
          <a:sy n="69" d="100"/>
        </p:scale>
        <p:origin x="1128"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itlin Coleman" userId="96f87ca1-0e64-4ae8-8d77-98757b85df0b" providerId="ADAL" clId="{DDA6BCD5-DC0D-434C-93A0-51E2BCD25B34}"/>
    <pc:docChg chg="addSld delSld modSld delMainMaster">
      <pc:chgData name="Caitlin Coleman" userId="96f87ca1-0e64-4ae8-8d77-98757b85df0b" providerId="ADAL" clId="{DDA6BCD5-DC0D-434C-93A0-51E2BCD25B34}" dt="2026-01-21T20:25:32.055" v="3" actId="6549"/>
      <pc:docMkLst>
        <pc:docMk/>
      </pc:docMkLst>
      <pc:sldChg chg="add">
        <pc:chgData name="Caitlin Coleman" userId="96f87ca1-0e64-4ae8-8d77-98757b85df0b" providerId="ADAL" clId="{DDA6BCD5-DC0D-434C-93A0-51E2BCD25B34}" dt="2026-01-21T20:25:11.271" v="1"/>
        <pc:sldMkLst>
          <pc:docMk/>
          <pc:sldMk cId="1693029773" sldId="340"/>
        </pc:sldMkLst>
      </pc:sldChg>
      <pc:sldChg chg="add">
        <pc:chgData name="Caitlin Coleman" userId="96f87ca1-0e64-4ae8-8d77-98757b85df0b" providerId="ADAL" clId="{DDA6BCD5-DC0D-434C-93A0-51E2BCD25B34}" dt="2026-01-21T20:24:55.051" v="0"/>
        <pc:sldMkLst>
          <pc:docMk/>
          <pc:sldMk cId="167472214" sldId="401"/>
        </pc:sldMkLst>
      </pc:sldChg>
      <pc:sldChg chg="add">
        <pc:chgData name="Caitlin Coleman" userId="96f87ca1-0e64-4ae8-8d77-98757b85df0b" providerId="ADAL" clId="{DDA6BCD5-DC0D-434C-93A0-51E2BCD25B34}" dt="2026-01-21T20:24:55.051" v="0"/>
        <pc:sldMkLst>
          <pc:docMk/>
          <pc:sldMk cId="1533561074" sldId="402"/>
        </pc:sldMkLst>
      </pc:sldChg>
      <pc:sldChg chg="add">
        <pc:chgData name="Caitlin Coleman" userId="96f87ca1-0e64-4ae8-8d77-98757b85df0b" providerId="ADAL" clId="{DDA6BCD5-DC0D-434C-93A0-51E2BCD25B34}" dt="2026-01-21T20:24:55.051" v="0"/>
        <pc:sldMkLst>
          <pc:docMk/>
          <pc:sldMk cId="0" sldId="403"/>
        </pc:sldMkLst>
      </pc:sldChg>
      <pc:sldChg chg="add">
        <pc:chgData name="Caitlin Coleman" userId="96f87ca1-0e64-4ae8-8d77-98757b85df0b" providerId="ADAL" clId="{DDA6BCD5-DC0D-434C-93A0-51E2BCD25B34}" dt="2026-01-21T20:24:55.051" v="0"/>
        <pc:sldMkLst>
          <pc:docMk/>
          <pc:sldMk cId="2461107209" sldId="404"/>
        </pc:sldMkLst>
      </pc:sldChg>
      <pc:sldChg chg="add">
        <pc:chgData name="Caitlin Coleman" userId="96f87ca1-0e64-4ae8-8d77-98757b85df0b" providerId="ADAL" clId="{DDA6BCD5-DC0D-434C-93A0-51E2BCD25B34}" dt="2026-01-21T20:24:55.051" v="0"/>
        <pc:sldMkLst>
          <pc:docMk/>
          <pc:sldMk cId="3630248822" sldId="405"/>
        </pc:sldMkLst>
      </pc:sldChg>
      <pc:sldChg chg="add">
        <pc:chgData name="Caitlin Coleman" userId="96f87ca1-0e64-4ae8-8d77-98757b85df0b" providerId="ADAL" clId="{DDA6BCD5-DC0D-434C-93A0-51E2BCD25B34}" dt="2026-01-21T20:24:55.051" v="0"/>
        <pc:sldMkLst>
          <pc:docMk/>
          <pc:sldMk cId="0" sldId="406"/>
        </pc:sldMkLst>
      </pc:sldChg>
      <pc:sldChg chg="add">
        <pc:chgData name="Caitlin Coleman" userId="96f87ca1-0e64-4ae8-8d77-98757b85df0b" providerId="ADAL" clId="{DDA6BCD5-DC0D-434C-93A0-51E2BCD25B34}" dt="2026-01-21T20:24:55.051" v="0"/>
        <pc:sldMkLst>
          <pc:docMk/>
          <pc:sldMk cId="0" sldId="407"/>
        </pc:sldMkLst>
      </pc:sldChg>
      <pc:sldChg chg="add">
        <pc:chgData name="Caitlin Coleman" userId="96f87ca1-0e64-4ae8-8d77-98757b85df0b" providerId="ADAL" clId="{DDA6BCD5-DC0D-434C-93A0-51E2BCD25B34}" dt="2026-01-21T20:24:55.051" v="0"/>
        <pc:sldMkLst>
          <pc:docMk/>
          <pc:sldMk cId="1812252318" sldId="408"/>
        </pc:sldMkLst>
      </pc:sldChg>
      <pc:sldChg chg="modSp add mod">
        <pc:chgData name="Caitlin Coleman" userId="96f87ca1-0e64-4ae8-8d77-98757b85df0b" providerId="ADAL" clId="{DDA6BCD5-DC0D-434C-93A0-51E2BCD25B34}" dt="2026-01-21T20:25:32.055" v="3" actId="6549"/>
        <pc:sldMkLst>
          <pc:docMk/>
          <pc:sldMk cId="0" sldId="409"/>
        </pc:sldMkLst>
        <pc:spChg chg="mod">
          <ac:chgData name="Caitlin Coleman" userId="96f87ca1-0e64-4ae8-8d77-98757b85df0b" providerId="ADAL" clId="{DDA6BCD5-DC0D-434C-93A0-51E2BCD25B34}" dt="2026-01-21T20:25:32.055" v="3" actId="6549"/>
          <ac:spMkLst>
            <pc:docMk/>
            <pc:sldMk cId="0" sldId="409"/>
            <ac:spMk id="2" creationId="{7FF59A3D-A566-E246-F2FD-3DB7333FCA1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3614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1. Crusoe and Friday trade goods and services. Perhaps Crusoe catches fish and trades them to Friday for coconuts. Because each trade is voluntary, both Crusoe and Friday must feel that they are receiving fair value for what they are giving so that trade is balanced. Neither person experiences a trade deficit or a trade surplus.</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irrigated garden.</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solidFill>
                  <a:schemeClr val="bg1"/>
                </a:solidFill>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Is a trade deficit bad? Is a trade surplus good? Why do you think so?</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241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In this or any other voluntary market transaction, if both parties agree to the transaction, they both may be better off. If Crusoe's irrigation system isn't built or doesn't improve his garden enough to pay Friday back, the agreement will have to be renegotiated. The size of Friday's trade surplus is exactly the amount he is lending and the size of Crusoe's trade deficit is exactly the amount he has borrowed. In international trade, a trade surplus results in an outflow of financial capital, and a trade deficit results in an inflow of financial capital.</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00" name="Google Shape;10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3527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0ee8d305d_1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Economists sometimes describe the balance of trade as the balance of payments. Each category of the current account balance involves a corresponding flow of payments between a country and the rest of the world economy.</a:t>
            </a: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192" name="Google Shape;192;ga0ee8d305d_1_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a0ee8d305d_1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A current account deficit means that a country is a net borrower from abroad. A positive current account balance means a country is a net lender to the rest of the world. A trade surplus means an overall outflow of financial investment capital as domestic investors put their funds abroad. A deficit in the current account balance is exactly equal to the overall or net inflow of foreign investment capital from abroad.</a:t>
            </a: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
        <p:nvSpPr>
          <p:cNvPr id="237" name="Google Shape;237;ga0ee8d305d_1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It is not possible to have a current account surplus and a net inflow of foreign funds at the same time. A trade surplus is accompanied by a net outflow of funds from the U.S. to other countries. Answers will vary for the second part of the question.</a:t>
            </a:r>
          </a:p>
          <a:p>
            <a:pPr marL="0" lvl="0" indent="0" algn="l" rtl="0">
              <a:spcBef>
                <a:spcPts val="0"/>
              </a:spcBef>
              <a:spcAft>
                <a:spcPts val="0"/>
              </a:spcAft>
              <a:buNone/>
            </a:pPr>
            <a:endParaRPr dirty="0"/>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6548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49" name="Google Shape;249;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6E999DF-67F9-4B17-A956-0DFCA8913547}"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1340818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E999DF-67F9-4B17-A956-0DFCA8913547}"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11823271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E999DF-67F9-4B17-A956-0DFCA8913547}"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0682820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E999DF-67F9-4B17-A956-0DFCA8913547}"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692575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E999DF-67F9-4B17-A956-0DFCA8913547}" type="datetimeFigureOut">
              <a:rPr lang="en-US" smtClean="0"/>
              <a:t>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544038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6E999DF-67F9-4B17-A956-0DFCA8913547}"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5418713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6E999DF-67F9-4B17-A956-0DFCA8913547}" type="datetimeFigureOut">
              <a:rPr lang="en-US" smtClean="0"/>
              <a:t>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709113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6E999DF-67F9-4B17-A956-0DFCA8913547}" type="datetimeFigureOut">
              <a:rPr lang="en-US" smtClean="0"/>
              <a:t>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0958059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E999DF-67F9-4B17-A956-0DFCA8913547}" type="datetimeFigureOut">
              <a:rPr lang="en-US" smtClean="0"/>
              <a:t>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191374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E999DF-67F9-4B17-A956-0DFCA8913547}"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2921681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E999DF-67F9-4B17-A956-0DFCA8913547}" type="datetimeFigureOut">
              <a:rPr lang="en-US" smtClean="0"/>
              <a:t>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550498A-7EB8-497B-A843-BB35444C1AA7}" type="slidenum">
              <a:rPr lang="en-US" smtClean="0"/>
              <a:t>‹#›</a:t>
            </a:fld>
            <a:endParaRPr lang="en-US"/>
          </a:p>
        </p:txBody>
      </p:sp>
    </p:spTree>
    <p:extLst>
      <p:ext uri="{BB962C8B-B14F-4D97-AF65-F5344CB8AC3E}">
        <p14:creationId xmlns:p14="http://schemas.microsoft.com/office/powerpoint/2010/main" val="34835432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999DF-67F9-4B17-A956-0DFCA8913547}" type="datetimeFigureOut">
              <a:rPr lang="en-US" smtClean="0"/>
              <a:t>2/2/2026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0498A-7EB8-497B-A843-BB35444C1AA7}" type="slidenum">
              <a:rPr lang="en-US" smtClean="0"/>
              <a:t>‹#›</a:t>
            </a:fld>
            <a:endParaRPr lang="en-US"/>
          </a:p>
        </p:txBody>
      </p:sp>
    </p:spTree>
    <p:extLst>
      <p:ext uri="{BB962C8B-B14F-4D97-AF65-F5344CB8AC3E}">
        <p14:creationId xmlns:p14="http://schemas.microsoft.com/office/powerpoint/2010/main" val="7858193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981667-188F-2746-3CB7-FFD107323C2C}"/>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149551C9-F3F0-ADD4-D4D7-3484BDD17FF7}"/>
              </a:ext>
              <a:ext uri="{C183D7F6-B498-43B3-948B-1728B52AA6E4}">
                <adec:decorative xmlns:adec="http://schemas.microsoft.com/office/drawing/2017/decorative" val="1"/>
              </a:ext>
            </a:extLst>
          </p:cNvPr>
          <p:cNvSpPr/>
          <p:nvPr/>
        </p:nvSpPr>
        <p:spPr>
          <a:xfrm>
            <a:off x="0" y="1"/>
            <a:ext cx="12192000" cy="1194955"/>
          </a:xfrm>
          <a:prstGeom prst="rect">
            <a:avLst/>
          </a:prstGeom>
          <a:solidFill>
            <a:srgbClr val="5A7E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294C07F6-01FE-B0CE-0B46-C19457458C6B}"/>
              </a:ext>
              <a:ext uri="{C183D7F6-B498-43B3-948B-1728B52AA6E4}">
                <adec:decorative xmlns:adec="http://schemas.microsoft.com/office/drawing/2017/decorative" val="1"/>
              </a:ext>
            </a:extLst>
          </p:cNvPr>
          <p:cNvCxnSpPr/>
          <p:nvPr/>
        </p:nvCxnSpPr>
        <p:spPr>
          <a:xfrm>
            <a:off x="3071447" y="2091430"/>
            <a:ext cx="59318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6B071238-BC2C-0357-AAC5-15BA8951E9A2}"/>
              </a:ext>
            </a:extLst>
          </p:cNvPr>
          <p:cNvSpPr txBox="1">
            <a:spLocks noGrp="1"/>
          </p:cNvSpPr>
          <p:nvPr>
            <p:ph type="title" idx="4294967295"/>
          </p:nvPr>
        </p:nvSpPr>
        <p:spPr>
          <a:xfrm>
            <a:off x="1524000" y="2202621"/>
            <a:ext cx="9144000"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0" algn="ctr" defTabSz="457200">
              <a:lnSpc>
                <a:spcPct val="100000"/>
              </a:lnSpc>
              <a:spcBef>
                <a:spcPts val="0"/>
              </a:spcBef>
              <a:defRPr/>
            </a:pPr>
            <a:r>
              <a:rPr lang="en-US" sz="5400" dirty="0">
                <a:solidFill>
                  <a:schemeClr val="dk1"/>
                </a:solidFill>
                <a:latin typeface="Century Gothic"/>
                <a:ea typeface="Century Gothic"/>
                <a:cs typeface="Century Gothic"/>
                <a:sym typeface="Century Gothic"/>
              </a:rPr>
              <a:t>Trade Balances and Flows of Financial Capital</a:t>
            </a:r>
            <a:endParaRPr kumimoji="0" lang="en-US" sz="54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endParaRPr>
          </a:p>
        </p:txBody>
      </p:sp>
      <p:cxnSp>
        <p:nvCxnSpPr>
          <p:cNvPr id="14" name="Straight Connector 13">
            <a:extLst>
              <a:ext uri="{FF2B5EF4-FFF2-40B4-BE49-F238E27FC236}">
                <a16:creationId xmlns:a16="http://schemas.microsoft.com/office/drawing/2014/main" id="{B8C43BE6-AF9A-D2AF-55A7-45822EE6D9E5}"/>
              </a:ext>
              <a:ext uri="{C183D7F6-B498-43B3-948B-1728B52AA6E4}">
                <adec:decorative xmlns:adec="http://schemas.microsoft.com/office/drawing/2017/decorative" val="1"/>
              </a:ext>
            </a:extLst>
          </p:cNvPr>
          <p:cNvCxnSpPr/>
          <p:nvPr/>
        </p:nvCxnSpPr>
        <p:spPr>
          <a:xfrm>
            <a:off x="3071447" y="4068137"/>
            <a:ext cx="593187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5223DB6-10FC-6B0A-93EE-BAE1F2AFAFCD}"/>
              </a:ext>
            </a:extLst>
          </p:cNvPr>
          <p:cNvSpPr txBox="1"/>
          <p:nvPr/>
        </p:nvSpPr>
        <p:spPr>
          <a:xfrm>
            <a:off x="481648" y="320478"/>
            <a:ext cx="3565361" cy="553998"/>
          </a:xfrm>
          <a:prstGeom prst="rect">
            <a:avLst/>
          </a:prstGeom>
          <a:solidFill>
            <a:srgbClr val="5A7E83"/>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HAWKES</a:t>
            </a:r>
            <a:r>
              <a:rPr kumimoji="0" lang="en-US" sz="2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LEARNING</a:t>
            </a:r>
          </a:p>
        </p:txBody>
      </p:sp>
    </p:spTree>
    <p:extLst>
      <p:ext uri="{BB962C8B-B14F-4D97-AF65-F5344CB8AC3E}">
        <p14:creationId xmlns:p14="http://schemas.microsoft.com/office/powerpoint/2010/main" val="167472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A7E83"/>
        </a:solidFill>
        <a:effectLst/>
      </p:bgPr>
    </p:bg>
    <p:spTree>
      <p:nvGrpSpPr>
        <p:cNvPr id="1" name=""/>
        <p:cNvGrpSpPr/>
        <p:nvPr/>
      </p:nvGrpSpPr>
      <p:grpSpPr>
        <a:xfrm>
          <a:off x="0" y="0"/>
          <a:ext cx="0" cy="0"/>
          <a:chOff x="0" y="0"/>
          <a:chExt cx="0" cy="0"/>
        </a:xfrm>
      </p:grpSpPr>
      <p:sp>
        <p:nvSpPr>
          <p:cNvPr id="5" name="Title 4"/>
          <p:cNvSpPr txBox="1">
            <a:spLocks noGrp="1"/>
          </p:cNvSpPr>
          <p:nvPr>
            <p:ph type="title" idx="4294967295"/>
          </p:nvPr>
        </p:nvSpPr>
        <p:spPr>
          <a:xfrm>
            <a:off x="1524000" y="1410227"/>
            <a:ext cx="9144000" cy="12003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HAWKES</a:t>
            </a:r>
            <a:r>
              <a:rPr kumimoji="0" lang="en-US" sz="7200" b="0" i="0" u="none" strike="noStrike" kern="1200" cap="none" spc="0" normalizeH="0" baseline="0" noProof="0" dirty="0">
                <a:ln>
                  <a:noFill/>
                </a:ln>
                <a:solidFill>
                  <a:schemeClr val="bg1"/>
                </a:solidFill>
                <a:effectLst/>
                <a:uLnTx/>
                <a:uFillTx/>
                <a:latin typeface="Century Gothic" panose="020B0502020202020204" pitchFamily="34" charset="0"/>
                <a:ea typeface="+mn-ea"/>
                <a:cs typeface="+mn-cs"/>
              </a:rPr>
              <a:t> LEARNING</a:t>
            </a:r>
          </a:p>
        </p:txBody>
      </p:sp>
      <p:cxnSp>
        <p:nvCxnSpPr>
          <p:cNvPr id="11" name="Straight Connector 10">
            <a:extLst>
              <a:ext uri="{C183D7F6-B498-43B3-948B-1728B52AA6E4}">
                <adec:decorative xmlns:adec="http://schemas.microsoft.com/office/drawing/2017/decorative" val="1"/>
              </a:ext>
            </a:extLst>
          </p:cNvPr>
          <p:cNvCxnSpPr/>
          <p:nvPr/>
        </p:nvCxnSpPr>
        <p:spPr>
          <a:xfrm>
            <a:off x="1859169" y="2729726"/>
            <a:ext cx="8429625"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a:extLs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81108" y="3050910"/>
            <a:ext cx="609600" cy="609600"/>
          </a:xfrm>
          <a:prstGeom prst="rect">
            <a:avLst/>
          </a:prstGeom>
        </p:spPr>
      </p:pic>
      <p:pic>
        <p:nvPicPr>
          <p:cNvPr id="7" name="Picture 6">
            <a:extLs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6179" y="3050910"/>
            <a:ext cx="609600" cy="609600"/>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17122" y="3050910"/>
            <a:ext cx="609600" cy="609600"/>
          </a:xfrm>
          <a:prstGeom prst="rect">
            <a:avLst/>
          </a:prstGeom>
        </p:spPr>
      </p:pic>
      <p:pic>
        <p:nvPicPr>
          <p:cNvPr id="9" name="Picture 8">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68065" y="3050910"/>
            <a:ext cx="609600" cy="609600"/>
          </a:xfrm>
          <a:prstGeom prst="rect">
            <a:avLst/>
          </a:prstGeom>
        </p:spPr>
      </p:pic>
    </p:spTree>
    <p:extLst>
      <p:ext uri="{BB962C8B-B14F-4D97-AF65-F5344CB8AC3E}">
        <p14:creationId xmlns:p14="http://schemas.microsoft.com/office/powerpoint/2010/main" val="1693029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25">
            <a:extLst>
              <a:ext uri="{FF2B5EF4-FFF2-40B4-BE49-F238E27FC236}">
                <a16:creationId xmlns:a16="http://schemas.microsoft.com/office/drawing/2014/main" id="{F1EDE80F-297A-3F94-1493-92FCA9628FA7}"/>
              </a:ext>
            </a:extLst>
          </p:cNvPr>
          <p:cNvSpPr txBox="1">
            <a:spLocks noGrp="1"/>
          </p:cNvSpPr>
          <p:nvPr>
            <p:ph type="title" idx="4294967295"/>
          </p:nvPr>
        </p:nvSpPr>
        <p:spPr>
          <a:xfrm>
            <a:off x="1676401" y="490845"/>
            <a:ext cx="91440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dk1"/>
                </a:solidFill>
                <a:effectLst/>
                <a:uLnTx/>
                <a:uFillTx/>
                <a:latin typeface="Century Gothic"/>
                <a:ea typeface="Century Gothic"/>
                <a:cs typeface="Century Gothic"/>
                <a:sym typeface="Century Gothic"/>
              </a:rPr>
              <a:t>On Your Own</a:t>
            </a:r>
            <a:r>
              <a:rPr kumimoji="0" lang="en-US" sz="3000" b="0" i="0" u="none" strike="noStrike" kern="1200" cap="none" spc="0" normalizeH="0" baseline="-25000" noProof="0" dirty="0">
                <a:ln>
                  <a:noFill/>
                </a:ln>
                <a:solidFill>
                  <a:schemeClr val="dk1"/>
                </a:solidFill>
                <a:effectLst/>
                <a:uLnTx/>
                <a:uFillTx/>
                <a:latin typeface="Century Gothic"/>
                <a:ea typeface="Century Gothic"/>
                <a:cs typeface="Century Gothic"/>
                <a:sym typeface="Century Gothic"/>
              </a:rPr>
              <a:t>1</a:t>
            </a:r>
            <a:endParaRPr kumimoji="0" lang="en-US" sz="3000" b="0" i="0" u="none" strike="noStrike" kern="1200" cap="none" spc="0" normalizeH="0" baseline="-25000" noProof="0" dirty="0">
              <a:ln>
                <a:noFill/>
              </a:ln>
              <a:solidFill>
                <a:schemeClr val="tx1"/>
              </a:solidFill>
              <a:effectLst/>
              <a:uLnTx/>
              <a:uFillTx/>
              <a:latin typeface="Century Gothic" panose="020B0502020202020204" pitchFamily="34" charset="0"/>
              <a:ea typeface="+mn-ea"/>
              <a:cs typeface="+mn-cs"/>
            </a:endParaRPr>
          </a:p>
        </p:txBody>
      </p:sp>
      <p:cxnSp>
        <p:nvCxnSpPr>
          <p:cNvPr id="4" name="Straight Connector 3">
            <a:extLst>
              <a:ext uri="{FF2B5EF4-FFF2-40B4-BE49-F238E27FC236}">
                <a16:creationId xmlns:a16="http://schemas.microsoft.com/office/drawing/2014/main" id="{A3E3F427-7D05-CA52-6270-DFC36EA390FA}"/>
              </a:ext>
              <a:ext uri="{C183D7F6-B498-43B3-948B-1728B52AA6E4}">
                <adec:decorative xmlns:adec="http://schemas.microsoft.com/office/drawing/2017/decorative" val="1"/>
              </a:ext>
            </a:extLst>
          </p:cNvPr>
          <p:cNvCxnSpPr/>
          <p:nvPr/>
        </p:nvCxnSpPr>
        <p:spPr>
          <a:xfrm>
            <a:off x="2033588" y="12903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grpSp>
        <p:nvGrpSpPr>
          <p:cNvPr id="5" name="Group 4" descr="Is a trade deficit bad? Is a trade surplus good? Why do you think so?">
            <a:extLst>
              <a:ext uri="{FF2B5EF4-FFF2-40B4-BE49-F238E27FC236}">
                <a16:creationId xmlns:a16="http://schemas.microsoft.com/office/drawing/2014/main" id="{60CCC2E4-1912-8EA8-AB7F-EF9752357D39}"/>
              </a:ext>
            </a:extLst>
          </p:cNvPr>
          <p:cNvGrpSpPr/>
          <p:nvPr/>
        </p:nvGrpSpPr>
        <p:grpSpPr>
          <a:xfrm>
            <a:off x="2066918" y="1608257"/>
            <a:ext cx="8058154" cy="806935"/>
            <a:chOff x="542923" y="1736761"/>
            <a:chExt cx="8058154" cy="806935"/>
          </a:xfrm>
          <a:solidFill>
            <a:srgbClr val="627981"/>
          </a:solidFill>
        </p:grpSpPr>
        <p:sp>
          <p:nvSpPr>
            <p:cNvPr id="6" name="Rectangle 5">
              <a:extLst>
                <a:ext uri="{FF2B5EF4-FFF2-40B4-BE49-F238E27FC236}">
                  <a16:creationId xmlns:a16="http://schemas.microsoft.com/office/drawing/2014/main" id="{691D0A64-20E0-63E4-DAB4-128F286BA28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9F8E704-3064-C45E-49F4-F3F70B3C833E}"/>
                </a:ext>
              </a:extLst>
            </p:cNvPr>
            <p:cNvSpPr txBox="1"/>
            <p:nvPr/>
          </p:nvSpPr>
          <p:spPr>
            <a:xfrm>
              <a:off x="604399" y="1940173"/>
              <a:ext cx="7996678" cy="400110"/>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Is a trade deficit bad? Is a trade surplus good? Why do you think so?</a:t>
              </a:r>
            </a:p>
          </p:txBody>
        </p:sp>
      </p:grpSp>
      <p:pic>
        <p:nvPicPr>
          <p:cNvPr id="3" name="Picture 2" descr="A picture of a shipyard with shipping containers">
            <a:extLst>
              <a:ext uri="{FF2B5EF4-FFF2-40B4-BE49-F238E27FC236}">
                <a16:creationId xmlns:a16="http://schemas.microsoft.com/office/drawing/2014/main" id="{0B98ED4D-2363-48CB-B830-E9947CFDA8F2}"/>
              </a:ext>
            </a:extLst>
          </p:cNvPr>
          <p:cNvPicPr>
            <a:picLocks noChangeAspect="1"/>
          </p:cNvPicPr>
          <p:nvPr/>
        </p:nvPicPr>
        <p:blipFill>
          <a:blip r:embed="rId3"/>
          <a:stretch>
            <a:fillRect/>
          </a:stretch>
        </p:blipFill>
        <p:spPr>
          <a:xfrm>
            <a:off x="3161297" y="2590799"/>
            <a:ext cx="5869397" cy="3871281"/>
          </a:xfrm>
          <a:prstGeom prst="rect">
            <a:avLst/>
          </a:prstGeom>
        </p:spPr>
      </p:pic>
    </p:spTree>
    <p:extLst>
      <p:ext uri="{BB962C8B-B14F-4D97-AF65-F5344CB8AC3E}">
        <p14:creationId xmlns:p14="http://schemas.microsoft.com/office/powerpoint/2010/main" val="1533561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Title 25">
            <a:extLst>
              <a:ext uri="{FF2B5EF4-FFF2-40B4-BE49-F238E27FC236}">
                <a16:creationId xmlns:a16="http://schemas.microsoft.com/office/drawing/2014/main" id="{EFEC9D5F-892A-538F-82C5-DDEC2111C41B}"/>
              </a:ext>
            </a:extLst>
          </p:cNvPr>
          <p:cNvSpPr txBox="1">
            <a:spLocks noGrp="1"/>
          </p:cNvSpPr>
          <p:nvPr>
            <p:ph type="title" idx="4294967295"/>
          </p:nvPr>
        </p:nvSpPr>
        <p:spPr>
          <a:xfrm>
            <a:off x="1676400" y="292448"/>
            <a:ext cx="9144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dk1"/>
                </a:solidFill>
                <a:effectLst/>
                <a:uLnTx/>
                <a:uFillTx/>
                <a:latin typeface="Century Gothic"/>
                <a:ea typeface="Century Gothic"/>
                <a:cs typeface="Century Gothic"/>
                <a:sym typeface="Century Gothic"/>
              </a:rPr>
              <a:t>A Two-Person Economy: Robinson Crusoe and Friday</a:t>
            </a:r>
            <a:r>
              <a:rPr kumimoji="0" lang="en-US" sz="3000" b="0" i="0" u="none" strike="noStrike" kern="1200" cap="none" spc="0" normalizeH="0" baseline="-25000" noProof="0" dirty="0">
                <a:ln>
                  <a:noFill/>
                </a:ln>
                <a:solidFill>
                  <a:schemeClr val="dk1"/>
                </a:solidFill>
                <a:effectLst/>
                <a:uLnTx/>
                <a:uFillTx/>
                <a:latin typeface="Century Gothic"/>
                <a:ea typeface="Century Gothic"/>
                <a:cs typeface="Century Gothic"/>
                <a:sym typeface="Century Gothic"/>
              </a:rPr>
              <a:t>1</a:t>
            </a:r>
            <a:endParaRPr kumimoji="0" lang="en-US" sz="3200" b="0" i="0" u="none" strike="noStrike" kern="1200" cap="none" spc="0" normalizeH="0" baseline="-25000" noProof="0" dirty="0">
              <a:ln>
                <a:noFill/>
              </a:ln>
              <a:solidFill>
                <a:schemeClr val="tx1"/>
              </a:solidFill>
              <a:effectLst/>
              <a:uLnTx/>
              <a:uFillTx/>
              <a:latin typeface="+mj-lt"/>
              <a:ea typeface="+mj-ea"/>
              <a:cs typeface="+mj-cs"/>
            </a:endParaRPr>
          </a:p>
        </p:txBody>
      </p:sp>
      <p:cxnSp>
        <p:nvCxnSpPr>
          <p:cNvPr id="3" name="Straight Connector 2">
            <a:extLst>
              <a:ext uri="{FF2B5EF4-FFF2-40B4-BE49-F238E27FC236}">
                <a16:creationId xmlns:a16="http://schemas.microsoft.com/office/drawing/2014/main" id="{A5C009EF-C9B3-EB29-8604-C72B93F1F824}"/>
              </a:ext>
              <a:ext uri="{C183D7F6-B498-43B3-948B-1728B52AA6E4}">
                <adec:decorative xmlns:adec="http://schemas.microsoft.com/office/drawing/2017/decorative" val="1"/>
              </a:ext>
            </a:extLst>
          </p:cNvPr>
          <p:cNvCxnSpPr/>
          <p:nvPr/>
        </p:nvCxnSpPr>
        <p:spPr>
          <a:xfrm>
            <a:off x="2033588" y="12903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grpSp>
        <p:nvGrpSpPr>
          <p:cNvPr id="30" name="Group 29" descr="1. Crusoe and Friday trade goods and services. Perhaps Crusoe catches fish and trades them to Friday for coconuts. Because each trade is voluntary, both Crusoe and Friday must feel that they are receiving fair value for what they are giving so that trade is balanced.">
            <a:extLst>
              <a:ext uri="{FF2B5EF4-FFF2-40B4-BE49-F238E27FC236}">
                <a16:creationId xmlns:a16="http://schemas.microsoft.com/office/drawing/2014/main" id="{F15441F3-E5E2-4ADF-BCD6-AC408AD596B0}"/>
              </a:ext>
            </a:extLst>
          </p:cNvPr>
          <p:cNvGrpSpPr/>
          <p:nvPr/>
        </p:nvGrpSpPr>
        <p:grpSpPr>
          <a:xfrm>
            <a:off x="2066922" y="1580913"/>
            <a:ext cx="8058154" cy="1193035"/>
            <a:chOff x="542923" y="1736761"/>
            <a:chExt cx="8058154" cy="1682199"/>
          </a:xfrm>
          <a:solidFill>
            <a:srgbClr val="627981"/>
          </a:solidFill>
        </p:grpSpPr>
        <p:sp>
          <p:nvSpPr>
            <p:cNvPr id="31" name="Rectangle 30">
              <a:extLst>
                <a:ext uri="{FF2B5EF4-FFF2-40B4-BE49-F238E27FC236}">
                  <a16:creationId xmlns:a16="http://schemas.microsoft.com/office/drawing/2014/main" id="{7EDBC354-3307-42F5-B4FD-6CE07A670041}"/>
                </a:ext>
              </a:extLst>
            </p:cNvPr>
            <p:cNvSpPr/>
            <p:nvPr/>
          </p:nvSpPr>
          <p:spPr>
            <a:xfrm>
              <a:off x="542923" y="1736761"/>
              <a:ext cx="8058154" cy="16821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1D42D572-C252-4AE7-8F42-88FF6872C14E}"/>
                </a:ext>
              </a:extLst>
            </p:cNvPr>
            <p:cNvSpPr txBox="1"/>
            <p:nvPr/>
          </p:nvSpPr>
          <p:spPr>
            <a:xfrm>
              <a:off x="588643" y="1766256"/>
              <a:ext cx="7807571" cy="1357242"/>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1. Crusoe and Friday trade goods and services. Perhaps Crusoe catches fish and trades them to Friday for coconuts. Because each trade is voluntary, both Crusoe and Friday must feel that they are receiving fair value for what they are giving so that trade is balanced.</a:t>
              </a:r>
            </a:p>
          </p:txBody>
        </p:sp>
      </p:grpSp>
      <p:grpSp>
        <p:nvGrpSpPr>
          <p:cNvPr id="33" name="Group 32" descr="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garden.">
            <a:extLst>
              <a:ext uri="{FF2B5EF4-FFF2-40B4-BE49-F238E27FC236}">
                <a16:creationId xmlns:a16="http://schemas.microsoft.com/office/drawing/2014/main" id="{97EEE70B-2067-46C1-9033-DDBA63495F62}"/>
              </a:ext>
            </a:extLst>
          </p:cNvPr>
          <p:cNvGrpSpPr/>
          <p:nvPr/>
        </p:nvGrpSpPr>
        <p:grpSpPr>
          <a:xfrm>
            <a:off x="2066922" y="2943796"/>
            <a:ext cx="8058154" cy="1504509"/>
            <a:chOff x="542923" y="1736761"/>
            <a:chExt cx="8058154" cy="1989976"/>
          </a:xfrm>
          <a:solidFill>
            <a:srgbClr val="627981"/>
          </a:solidFill>
        </p:grpSpPr>
        <p:sp>
          <p:nvSpPr>
            <p:cNvPr id="34" name="Rectangle 33">
              <a:extLst>
                <a:ext uri="{FF2B5EF4-FFF2-40B4-BE49-F238E27FC236}">
                  <a16:creationId xmlns:a16="http://schemas.microsoft.com/office/drawing/2014/main" id="{051DA1CD-2CAA-4A4F-BB57-5F431B2066DD}"/>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946F8971-86C0-4E60-B377-264207F9711A}"/>
                </a:ext>
              </a:extLst>
            </p:cNvPr>
            <p:cNvSpPr txBox="1"/>
            <p:nvPr/>
          </p:nvSpPr>
          <p:spPr>
            <a:xfrm>
              <a:off x="588643" y="1736761"/>
              <a:ext cx="7807571" cy="1627330"/>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2. One day, Crusoe approaches Friday with a proposition. Crusoe wants to dig ditches for an irrigation system for his garden, but this project will not leave him much time to fish and gather coconuts for food. He proposes that Friday supplies him with a certain number of fish and coconuts for several months. After that, he'll repay Friday with the extra produce he'll be able to grow in his garden.</a:t>
              </a:r>
            </a:p>
          </p:txBody>
        </p:sp>
      </p:grpSp>
      <p:grpSp>
        <p:nvGrpSpPr>
          <p:cNvPr id="36" name="Group 35" descr="3. If Friday accepts this offer, there is a trade imbalance. For several months, Friday will have a trade surplus: he will export more (to Crusoe) than he will import. Conversely, Crusoe will have a trade deficit because he will import more (from Friday) than he will export.">
            <a:extLst>
              <a:ext uri="{FF2B5EF4-FFF2-40B4-BE49-F238E27FC236}">
                <a16:creationId xmlns:a16="http://schemas.microsoft.com/office/drawing/2014/main" id="{B3B089C1-E4F3-4406-83DD-6DC59CC0272C}"/>
              </a:ext>
            </a:extLst>
          </p:cNvPr>
          <p:cNvGrpSpPr/>
          <p:nvPr/>
        </p:nvGrpSpPr>
        <p:grpSpPr>
          <a:xfrm>
            <a:off x="2066922" y="4618153"/>
            <a:ext cx="8058154" cy="1245551"/>
            <a:chOff x="542923" y="1736761"/>
            <a:chExt cx="8058154" cy="1989976"/>
          </a:xfrm>
          <a:solidFill>
            <a:srgbClr val="627981"/>
          </a:solidFill>
        </p:grpSpPr>
        <p:sp>
          <p:nvSpPr>
            <p:cNvPr id="37" name="Rectangle 36">
              <a:extLst>
                <a:ext uri="{FF2B5EF4-FFF2-40B4-BE49-F238E27FC236}">
                  <a16:creationId xmlns:a16="http://schemas.microsoft.com/office/drawing/2014/main" id="{AFDACA81-4698-43B9-9D81-67C9AFDD2E44}"/>
                </a:ext>
              </a:extLst>
            </p:cNvPr>
            <p:cNvSpPr/>
            <p:nvPr/>
          </p:nvSpPr>
          <p:spPr>
            <a:xfrm>
              <a:off x="542923" y="1736761"/>
              <a:ext cx="8058154" cy="1989976"/>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7B8E699E-413A-44AE-BEEB-1818AE63E2B1}"/>
                </a:ext>
              </a:extLst>
            </p:cNvPr>
            <p:cNvSpPr txBox="1"/>
            <p:nvPr/>
          </p:nvSpPr>
          <p:spPr>
            <a:xfrm>
              <a:off x="588643" y="1787745"/>
              <a:ext cx="7807571" cy="1322207"/>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3. If Friday accepts this offer, there is a trade imbalance. For several months, Friday will have a trade surplus: he will export more (to Crusoe) than he will import. Conversely, Crusoe will have a trade deficit because he will import more (from Friday) than he will export.</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25">
            <a:extLst>
              <a:ext uri="{FF2B5EF4-FFF2-40B4-BE49-F238E27FC236}">
                <a16:creationId xmlns:a16="http://schemas.microsoft.com/office/drawing/2014/main" id="{E18FDDE5-4EEC-1828-01C6-CB4427AA02E9}"/>
              </a:ext>
            </a:extLst>
          </p:cNvPr>
          <p:cNvSpPr txBox="1">
            <a:spLocks noGrp="1"/>
          </p:cNvSpPr>
          <p:nvPr>
            <p:ph type="title" idx="4294967295"/>
          </p:nvPr>
        </p:nvSpPr>
        <p:spPr>
          <a:xfrm>
            <a:off x="1676401" y="490845"/>
            <a:ext cx="91440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dk1"/>
                </a:solidFill>
                <a:effectLst/>
                <a:uLnTx/>
                <a:uFillTx/>
                <a:latin typeface="Century Gothic"/>
                <a:ea typeface="Century Gothic"/>
                <a:cs typeface="Century Gothic"/>
                <a:sym typeface="Century Gothic"/>
              </a:rPr>
              <a:t>On Your Own</a:t>
            </a:r>
            <a:r>
              <a:rPr kumimoji="0" lang="en-US" sz="3000" b="0" i="0" u="none" strike="noStrike" kern="1200" cap="none" spc="0" normalizeH="0" baseline="-25000" noProof="0" dirty="0">
                <a:ln>
                  <a:noFill/>
                </a:ln>
                <a:solidFill>
                  <a:schemeClr val="dk1"/>
                </a:solidFill>
                <a:effectLst/>
                <a:uLnTx/>
                <a:uFillTx/>
                <a:latin typeface="Century Gothic"/>
                <a:ea typeface="Century Gothic"/>
                <a:cs typeface="Century Gothic"/>
                <a:sym typeface="Century Gothic"/>
              </a:rPr>
              <a:t>2</a:t>
            </a:r>
            <a:endParaRPr kumimoji="0" lang="en-US" sz="3000" b="0" i="0" u="none" strike="noStrike" kern="1200" cap="none" spc="0" normalizeH="0" baseline="-25000" noProof="0" dirty="0">
              <a:ln>
                <a:noFill/>
              </a:ln>
              <a:solidFill>
                <a:schemeClr val="tx1"/>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B550F858-4D97-7BD8-3D3F-D133D530EA07}"/>
              </a:ext>
              <a:ext uri="{C183D7F6-B498-43B3-948B-1728B52AA6E4}">
                <adec:decorative xmlns:adec="http://schemas.microsoft.com/office/drawing/2017/decorative" val="1"/>
              </a:ext>
            </a:extLst>
          </p:cNvPr>
          <p:cNvCxnSpPr/>
          <p:nvPr/>
        </p:nvCxnSpPr>
        <p:spPr>
          <a:xfrm>
            <a:off x="2033588" y="12903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grpSp>
        <p:nvGrpSpPr>
          <p:cNvPr id="5" name="Group 4" descr="Now that you have considered the Robinson Crusoe example, answer the following questions again: &#10;&#10;Is a trade deficit bad? Is a trade surplus good? Why do you think so?">
            <a:extLst>
              <a:ext uri="{FF2B5EF4-FFF2-40B4-BE49-F238E27FC236}">
                <a16:creationId xmlns:a16="http://schemas.microsoft.com/office/drawing/2014/main" id="{4DAB7401-A845-F834-18F1-52751448DCFD}"/>
              </a:ext>
            </a:extLst>
          </p:cNvPr>
          <p:cNvGrpSpPr/>
          <p:nvPr/>
        </p:nvGrpSpPr>
        <p:grpSpPr>
          <a:xfrm>
            <a:off x="2066918" y="1608257"/>
            <a:ext cx="8058154" cy="1664167"/>
            <a:chOff x="542923" y="1736761"/>
            <a:chExt cx="8058154" cy="1664167"/>
          </a:xfrm>
          <a:solidFill>
            <a:srgbClr val="627981"/>
          </a:solidFill>
        </p:grpSpPr>
        <p:sp>
          <p:nvSpPr>
            <p:cNvPr id="7" name="Rectangle 6">
              <a:extLst>
                <a:ext uri="{FF2B5EF4-FFF2-40B4-BE49-F238E27FC236}">
                  <a16:creationId xmlns:a16="http://schemas.microsoft.com/office/drawing/2014/main" id="{36F30066-4E34-6835-0ACB-5799FED35089}"/>
                </a:ext>
              </a:extLst>
            </p:cNvPr>
            <p:cNvSpPr/>
            <p:nvPr/>
          </p:nvSpPr>
          <p:spPr>
            <a:xfrm>
              <a:off x="542923" y="1736761"/>
              <a:ext cx="8058154" cy="16641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7C1BC47-9626-6BE3-DBE1-81CC72CD90AA}"/>
                </a:ext>
              </a:extLst>
            </p:cNvPr>
            <p:cNvSpPr txBox="1"/>
            <p:nvPr/>
          </p:nvSpPr>
          <p:spPr>
            <a:xfrm>
              <a:off x="604399" y="1940173"/>
              <a:ext cx="7996678" cy="1323439"/>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Now that you have considered the Robinson Crusoe example, answer the following questions again: </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Is a trade deficit bad? Is a trade surplus good? Why do you think so?</a:t>
              </a:r>
            </a:p>
          </p:txBody>
        </p:sp>
      </p:grpSp>
      <p:pic>
        <p:nvPicPr>
          <p:cNvPr id="6" name="Picture 5" descr="A person holding a fish&#10;">
            <a:extLst>
              <a:ext uri="{FF2B5EF4-FFF2-40B4-BE49-F238E27FC236}">
                <a16:creationId xmlns:a16="http://schemas.microsoft.com/office/drawing/2014/main" id="{26A91BC7-A833-4808-9430-796CED2C982A}"/>
              </a:ext>
            </a:extLst>
          </p:cNvPr>
          <p:cNvPicPr>
            <a:picLocks noChangeAspect="1"/>
          </p:cNvPicPr>
          <p:nvPr/>
        </p:nvPicPr>
        <p:blipFill>
          <a:blip r:embed="rId3"/>
          <a:stretch>
            <a:fillRect/>
          </a:stretch>
        </p:blipFill>
        <p:spPr>
          <a:xfrm>
            <a:off x="3809721" y="3355196"/>
            <a:ext cx="2151724" cy="3217352"/>
          </a:xfrm>
          <a:prstGeom prst="rect">
            <a:avLst/>
          </a:prstGeom>
        </p:spPr>
      </p:pic>
      <p:pic>
        <p:nvPicPr>
          <p:cNvPr id="4" name="Picture 3" descr="A coconut broken open">
            <a:extLst>
              <a:ext uri="{FF2B5EF4-FFF2-40B4-BE49-F238E27FC236}">
                <a16:creationId xmlns:a16="http://schemas.microsoft.com/office/drawing/2014/main" id="{2A0FD4FA-08E2-4FF1-A2AB-646FADCCD872}"/>
              </a:ext>
            </a:extLst>
          </p:cNvPr>
          <p:cNvPicPr>
            <a:picLocks noChangeAspect="1"/>
          </p:cNvPicPr>
          <p:nvPr/>
        </p:nvPicPr>
        <p:blipFill>
          <a:blip r:embed="rId4"/>
          <a:stretch>
            <a:fillRect/>
          </a:stretch>
        </p:blipFill>
        <p:spPr>
          <a:xfrm>
            <a:off x="6389488" y="3352081"/>
            <a:ext cx="2144732" cy="3217351"/>
          </a:xfrm>
          <a:prstGeom prst="rect">
            <a:avLst/>
          </a:prstGeom>
        </p:spPr>
      </p:pic>
    </p:spTree>
    <p:extLst>
      <p:ext uri="{BB962C8B-B14F-4D97-AF65-F5344CB8AC3E}">
        <p14:creationId xmlns:p14="http://schemas.microsoft.com/office/powerpoint/2010/main" val="24611072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2" name="Title 25">
            <a:extLst>
              <a:ext uri="{FF2B5EF4-FFF2-40B4-BE49-F238E27FC236}">
                <a16:creationId xmlns:a16="http://schemas.microsoft.com/office/drawing/2014/main" id="{F5B01BD4-653B-4E88-9F78-9CD8D2AF75E5}"/>
              </a:ext>
            </a:extLst>
          </p:cNvPr>
          <p:cNvSpPr txBox="1">
            <a:spLocks noGrp="1"/>
          </p:cNvSpPr>
          <p:nvPr>
            <p:ph type="title" idx="4294967295"/>
          </p:nvPr>
        </p:nvSpPr>
        <p:spPr>
          <a:xfrm>
            <a:off x="1676400" y="292448"/>
            <a:ext cx="9144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dk1"/>
                </a:solidFill>
                <a:effectLst/>
                <a:uLnTx/>
                <a:uFillTx/>
                <a:latin typeface="Century Gothic"/>
                <a:ea typeface="Century Gothic"/>
                <a:cs typeface="Century Gothic"/>
                <a:sym typeface="Century Gothic"/>
              </a:rPr>
              <a:t>A Two-Person Economy: Robinson Crusoe and Friday</a:t>
            </a:r>
            <a:r>
              <a:rPr kumimoji="0" lang="en-US" sz="3000" b="0" i="0" u="none" strike="noStrike" kern="1200" cap="none" spc="0" normalizeH="0" baseline="-25000" noProof="0" dirty="0">
                <a:ln>
                  <a:noFill/>
                </a:ln>
                <a:solidFill>
                  <a:schemeClr val="dk1"/>
                </a:solidFill>
                <a:effectLst/>
                <a:uLnTx/>
                <a:uFillTx/>
                <a:latin typeface="Century Gothic"/>
                <a:ea typeface="Century Gothic"/>
                <a:cs typeface="Century Gothic"/>
                <a:sym typeface="Century Gothic"/>
              </a:rPr>
              <a:t>2</a:t>
            </a:r>
            <a:endParaRPr kumimoji="0" lang="en-US" sz="3200" b="0" i="0" u="none" strike="noStrike" kern="1200" cap="none" spc="0" normalizeH="0" baseline="-25000" noProof="0" dirty="0">
              <a:ln>
                <a:noFill/>
              </a:ln>
              <a:solidFill>
                <a:schemeClr val="tx1"/>
              </a:solidFill>
              <a:effectLst/>
              <a:uLnTx/>
              <a:uFillTx/>
              <a:latin typeface="+mj-lt"/>
              <a:ea typeface="+mj-ea"/>
              <a:cs typeface="+mj-cs"/>
            </a:endParaRPr>
          </a:p>
        </p:txBody>
      </p:sp>
      <p:cxnSp>
        <p:nvCxnSpPr>
          <p:cNvPr id="3" name="Straight Connector 2">
            <a:extLst>
              <a:ext uri="{FF2B5EF4-FFF2-40B4-BE49-F238E27FC236}">
                <a16:creationId xmlns:a16="http://schemas.microsoft.com/office/drawing/2014/main" id="{3D89970C-29B8-2991-9215-C1AB6BA78E82}"/>
              </a:ext>
              <a:ext uri="{C183D7F6-B498-43B3-948B-1728B52AA6E4}">
                <adec:decorative xmlns:adec="http://schemas.microsoft.com/office/drawing/2017/decorative" val="1"/>
              </a:ext>
            </a:extLst>
          </p:cNvPr>
          <p:cNvCxnSpPr/>
          <p:nvPr/>
        </p:nvCxnSpPr>
        <p:spPr>
          <a:xfrm>
            <a:off x="2033588" y="12903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grpSp>
        <p:nvGrpSpPr>
          <p:cNvPr id="18" name="Group 17" descr="In this or any other voluntary market transaction, if both parties agree to the transaction, they both may be better off.">
            <a:extLst>
              <a:ext uri="{FF2B5EF4-FFF2-40B4-BE49-F238E27FC236}">
                <a16:creationId xmlns:a16="http://schemas.microsoft.com/office/drawing/2014/main" id="{835A20C2-AD1D-4A78-A998-BBD362FE1EFF}"/>
              </a:ext>
            </a:extLst>
          </p:cNvPr>
          <p:cNvGrpSpPr/>
          <p:nvPr/>
        </p:nvGrpSpPr>
        <p:grpSpPr>
          <a:xfrm>
            <a:off x="2066922" y="1580912"/>
            <a:ext cx="8058154" cy="806935"/>
            <a:chOff x="542923" y="1736761"/>
            <a:chExt cx="8058154" cy="806935"/>
          </a:xfrm>
          <a:solidFill>
            <a:srgbClr val="627981"/>
          </a:solidFill>
        </p:grpSpPr>
        <p:sp>
          <p:nvSpPr>
            <p:cNvPr id="19" name="Rectangle 18">
              <a:extLst>
                <a:ext uri="{FF2B5EF4-FFF2-40B4-BE49-F238E27FC236}">
                  <a16:creationId xmlns:a16="http://schemas.microsoft.com/office/drawing/2014/main" id="{FE728F4F-205A-475A-9D14-8BC3EAE65605}"/>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23824545-1E21-4429-BBBE-831D85DBF7DA}"/>
                </a:ext>
              </a:extLst>
            </p:cNvPr>
            <p:cNvSpPr txBox="1"/>
            <p:nvPr/>
          </p:nvSpPr>
          <p:spPr>
            <a:xfrm>
              <a:off x="588643" y="1787745"/>
              <a:ext cx="7807571"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 this or any other voluntary market transaction, if both parties agree to the transaction, they both may be better off.</a:t>
              </a:r>
            </a:p>
          </p:txBody>
        </p:sp>
      </p:grpSp>
      <p:grpSp>
        <p:nvGrpSpPr>
          <p:cNvPr id="21" name="Group 20" descr="If Crusoe's irrigation system isn't built or doesn't improve his garden enough to pay Friday back, the agreement will have to be renegotiated.">
            <a:extLst>
              <a:ext uri="{FF2B5EF4-FFF2-40B4-BE49-F238E27FC236}">
                <a16:creationId xmlns:a16="http://schemas.microsoft.com/office/drawing/2014/main" id="{D89C592F-93DE-4015-969B-9BC62AB43B64}"/>
              </a:ext>
            </a:extLst>
          </p:cNvPr>
          <p:cNvGrpSpPr/>
          <p:nvPr/>
        </p:nvGrpSpPr>
        <p:grpSpPr>
          <a:xfrm>
            <a:off x="2066922" y="2472264"/>
            <a:ext cx="8058154" cy="806935"/>
            <a:chOff x="542923" y="1736761"/>
            <a:chExt cx="8058154" cy="806935"/>
          </a:xfrm>
          <a:solidFill>
            <a:srgbClr val="627981"/>
          </a:solidFill>
        </p:grpSpPr>
        <p:sp>
          <p:nvSpPr>
            <p:cNvPr id="22" name="Rectangle 21">
              <a:extLst>
                <a:ext uri="{FF2B5EF4-FFF2-40B4-BE49-F238E27FC236}">
                  <a16:creationId xmlns:a16="http://schemas.microsoft.com/office/drawing/2014/main" id="{2308FA5A-3628-4C75-AD11-BAD68D0E8379}"/>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E3CDE211-9B7B-475B-ABBD-0A031D45CAED}"/>
                </a:ext>
              </a:extLst>
            </p:cNvPr>
            <p:cNvSpPr txBox="1"/>
            <p:nvPr/>
          </p:nvSpPr>
          <p:spPr>
            <a:xfrm>
              <a:off x="573918" y="1749440"/>
              <a:ext cx="7996165"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If Crusoe's irrigation system isn't built or doesn't improve his garden enough to pay Friday back, the agreement will have to be renegotiated.</a:t>
              </a:r>
            </a:p>
          </p:txBody>
        </p:sp>
      </p:grpSp>
      <p:grpSp>
        <p:nvGrpSpPr>
          <p:cNvPr id="24" name="Group 23" descr="The size of Friday's trade surplus is exactly the amount he is lending. The size of Crusoe's trade deficit is exactly the amount he has borrowed.">
            <a:extLst>
              <a:ext uri="{FF2B5EF4-FFF2-40B4-BE49-F238E27FC236}">
                <a16:creationId xmlns:a16="http://schemas.microsoft.com/office/drawing/2014/main" id="{9A3E15BC-9E5C-470D-A973-2A8926FB290C}"/>
              </a:ext>
            </a:extLst>
          </p:cNvPr>
          <p:cNvGrpSpPr/>
          <p:nvPr/>
        </p:nvGrpSpPr>
        <p:grpSpPr>
          <a:xfrm>
            <a:off x="2066922" y="3361170"/>
            <a:ext cx="8058154" cy="806935"/>
            <a:chOff x="542923" y="1736761"/>
            <a:chExt cx="8058154" cy="806935"/>
          </a:xfrm>
          <a:solidFill>
            <a:srgbClr val="627981"/>
          </a:solidFill>
        </p:grpSpPr>
        <p:sp>
          <p:nvSpPr>
            <p:cNvPr id="25" name="Rectangle 24">
              <a:extLst>
                <a:ext uri="{FF2B5EF4-FFF2-40B4-BE49-F238E27FC236}">
                  <a16:creationId xmlns:a16="http://schemas.microsoft.com/office/drawing/2014/main" id="{504FE934-ED9C-4AA6-BE0E-1220CE35F986}"/>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36226BAB-4111-403F-A767-C2D0B88EF8DC}"/>
                </a:ext>
              </a:extLst>
            </p:cNvPr>
            <p:cNvSpPr txBox="1"/>
            <p:nvPr/>
          </p:nvSpPr>
          <p:spPr>
            <a:xfrm>
              <a:off x="573919" y="1783767"/>
              <a:ext cx="7996678"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The size of Friday's trade surplus is exactly the amount he is lending. The size of Crusoe's trade deficit is exactly the amount he has borrowed.</a:t>
              </a:r>
            </a:p>
          </p:txBody>
        </p:sp>
      </p:grpSp>
      <p:grpSp>
        <p:nvGrpSpPr>
          <p:cNvPr id="27" name="Group 26" descr="In international trade, a trade surplus results in an outflow of financial capital, and a trade deficit results in an inflow of financial capital.">
            <a:extLst>
              <a:ext uri="{FF2B5EF4-FFF2-40B4-BE49-F238E27FC236}">
                <a16:creationId xmlns:a16="http://schemas.microsoft.com/office/drawing/2014/main" id="{7EB43244-93C8-4F55-BC9A-01284741D9DC}"/>
              </a:ext>
            </a:extLst>
          </p:cNvPr>
          <p:cNvGrpSpPr/>
          <p:nvPr/>
        </p:nvGrpSpPr>
        <p:grpSpPr>
          <a:xfrm>
            <a:off x="2066922" y="4250116"/>
            <a:ext cx="8058154" cy="806935"/>
            <a:chOff x="542923" y="1736761"/>
            <a:chExt cx="8058154" cy="806935"/>
          </a:xfrm>
          <a:solidFill>
            <a:srgbClr val="627981"/>
          </a:solidFill>
        </p:grpSpPr>
        <p:sp>
          <p:nvSpPr>
            <p:cNvPr id="28" name="Rectangle 27">
              <a:extLst>
                <a:ext uri="{FF2B5EF4-FFF2-40B4-BE49-F238E27FC236}">
                  <a16:creationId xmlns:a16="http://schemas.microsoft.com/office/drawing/2014/main" id="{28C06845-8730-4C79-8760-AF46CCA0DCFF}"/>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3ECC8F6-8240-4B1E-9196-05F5DBB4986C}"/>
                </a:ext>
              </a:extLst>
            </p:cNvPr>
            <p:cNvSpPr txBox="1"/>
            <p:nvPr/>
          </p:nvSpPr>
          <p:spPr>
            <a:xfrm>
              <a:off x="558421" y="1780951"/>
              <a:ext cx="7807571"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In international trade, a trade surplus results in an outflow of financial capital, and a trade deficit results in an inflow of financial capital.</a:t>
              </a:r>
            </a:p>
          </p:txBody>
        </p:sp>
      </p:grpSp>
    </p:spTree>
    <p:extLst>
      <p:ext uri="{BB962C8B-B14F-4D97-AF65-F5344CB8AC3E}">
        <p14:creationId xmlns:p14="http://schemas.microsoft.com/office/powerpoint/2010/main" val="3630248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2" name="Title 25">
            <a:extLst>
              <a:ext uri="{FF2B5EF4-FFF2-40B4-BE49-F238E27FC236}">
                <a16:creationId xmlns:a16="http://schemas.microsoft.com/office/drawing/2014/main" id="{0F915D5F-0405-AE81-A8A8-06F7D6542D2C}"/>
              </a:ext>
            </a:extLst>
          </p:cNvPr>
          <p:cNvSpPr txBox="1">
            <a:spLocks noGrp="1"/>
          </p:cNvSpPr>
          <p:nvPr>
            <p:ph type="title" idx="4294967295"/>
          </p:nvPr>
        </p:nvSpPr>
        <p:spPr>
          <a:xfrm>
            <a:off x="1676400" y="292448"/>
            <a:ext cx="9144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dk1"/>
                </a:solidFill>
                <a:effectLst/>
                <a:uLnTx/>
                <a:uFillTx/>
                <a:latin typeface="Century Gothic"/>
                <a:ea typeface="Century Gothic"/>
                <a:cs typeface="Century Gothic"/>
                <a:sym typeface="Century Gothic"/>
              </a:rPr>
              <a:t>The Balance of Trade as the Balance of Payments</a:t>
            </a:r>
            <a:r>
              <a:rPr kumimoji="0" lang="en-US" sz="3000" b="0" i="0" u="none" strike="noStrike" kern="1200" cap="none" spc="0" normalizeH="0" baseline="-25000" noProof="0" dirty="0">
                <a:ln>
                  <a:noFill/>
                </a:ln>
                <a:solidFill>
                  <a:schemeClr val="dk1"/>
                </a:solidFill>
                <a:effectLst/>
                <a:uLnTx/>
                <a:uFillTx/>
                <a:latin typeface="Century Gothic"/>
                <a:ea typeface="Century Gothic"/>
                <a:cs typeface="Century Gothic"/>
                <a:sym typeface="Century Gothic"/>
              </a:rPr>
              <a:t>1</a:t>
            </a:r>
            <a:endParaRPr kumimoji="0" lang="en-US" sz="3200" b="0" i="0" u="none" strike="noStrike" kern="1200" cap="none" spc="0" normalizeH="0" baseline="-25000" noProof="0" dirty="0">
              <a:ln>
                <a:noFill/>
              </a:ln>
              <a:solidFill>
                <a:schemeClr val="tx1"/>
              </a:solidFill>
              <a:effectLst/>
              <a:uLnTx/>
              <a:uFillTx/>
              <a:latin typeface="+mj-lt"/>
              <a:ea typeface="+mj-ea"/>
              <a:cs typeface="+mj-cs"/>
            </a:endParaRPr>
          </a:p>
        </p:txBody>
      </p:sp>
      <p:cxnSp>
        <p:nvCxnSpPr>
          <p:cNvPr id="3" name="Straight Connector 2">
            <a:extLst>
              <a:ext uri="{FF2B5EF4-FFF2-40B4-BE49-F238E27FC236}">
                <a16:creationId xmlns:a16="http://schemas.microsoft.com/office/drawing/2014/main" id="{71C0A09A-F08F-1C2C-046E-43376071CEAF}"/>
              </a:ext>
              <a:ext uri="{C183D7F6-B498-43B3-948B-1728B52AA6E4}">
                <adec:decorative xmlns:adec="http://schemas.microsoft.com/office/drawing/2017/decorative" val="1"/>
              </a:ext>
            </a:extLst>
          </p:cNvPr>
          <p:cNvCxnSpPr/>
          <p:nvPr/>
        </p:nvCxnSpPr>
        <p:spPr>
          <a:xfrm>
            <a:off x="2033588" y="12903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grpSp>
        <p:nvGrpSpPr>
          <p:cNvPr id="10" name="Group 9" descr="Economists sometimes describe the balance of trade as the balance of payments.">
            <a:extLst>
              <a:ext uri="{FF2B5EF4-FFF2-40B4-BE49-F238E27FC236}">
                <a16:creationId xmlns:a16="http://schemas.microsoft.com/office/drawing/2014/main" id="{95E65097-1462-434F-8CBD-F4B62B8622BF}"/>
              </a:ext>
            </a:extLst>
          </p:cNvPr>
          <p:cNvGrpSpPr/>
          <p:nvPr/>
        </p:nvGrpSpPr>
        <p:grpSpPr>
          <a:xfrm>
            <a:off x="2066921" y="137136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3A148008-A86F-4229-AAF4-F987E09936B0}"/>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E470DD5C-D8C3-40C3-B978-84CE67E8DD35}"/>
                </a:ext>
              </a:extLst>
            </p:cNvPr>
            <p:cNvSpPr txBox="1"/>
            <p:nvPr/>
          </p:nvSpPr>
          <p:spPr>
            <a:xfrm>
              <a:off x="588643" y="1787745"/>
              <a:ext cx="7807571"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Economists sometimes describe the balance of trade as the balance of payments.</a:t>
              </a:r>
            </a:p>
          </p:txBody>
        </p:sp>
      </p:grpSp>
      <p:grpSp>
        <p:nvGrpSpPr>
          <p:cNvPr id="13" name="Group 12" descr="Each category of the current account balance involves a corresponding flow of payments between a country and the rest of the world economy.">
            <a:extLst>
              <a:ext uri="{FF2B5EF4-FFF2-40B4-BE49-F238E27FC236}">
                <a16:creationId xmlns:a16="http://schemas.microsoft.com/office/drawing/2014/main" id="{BADC34BB-9C7F-4560-BA28-3A67909D54D0}"/>
              </a:ext>
            </a:extLst>
          </p:cNvPr>
          <p:cNvGrpSpPr/>
          <p:nvPr/>
        </p:nvGrpSpPr>
        <p:grpSpPr>
          <a:xfrm>
            <a:off x="2066921" y="226271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2FD79816-8839-47BE-A5B7-9342530CD1C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1B2C198-2B4D-4364-B09D-08880E013FA9}"/>
                </a:ext>
              </a:extLst>
            </p:cNvPr>
            <p:cNvSpPr txBox="1"/>
            <p:nvPr/>
          </p:nvSpPr>
          <p:spPr>
            <a:xfrm>
              <a:off x="573918" y="1764680"/>
              <a:ext cx="7996165"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Each category of the current account balance involves a corresponding flow of payments between a country and the rest of the world economy.</a:t>
              </a:r>
            </a:p>
          </p:txBody>
        </p:sp>
      </p:grpSp>
      <p:pic>
        <p:nvPicPr>
          <p:cNvPr id="4" name="Picture 3" descr="Diagram that shows the flow of investment goods and capital">
            <a:extLst>
              <a:ext uri="{FF2B5EF4-FFF2-40B4-BE49-F238E27FC236}">
                <a16:creationId xmlns:a16="http://schemas.microsoft.com/office/drawing/2014/main" id="{417EE92C-38EC-40CE-BD54-0A7C7051905D}"/>
              </a:ext>
            </a:extLst>
          </p:cNvPr>
          <p:cNvPicPr>
            <a:picLocks noChangeAspect="1"/>
          </p:cNvPicPr>
          <p:nvPr/>
        </p:nvPicPr>
        <p:blipFill>
          <a:blip r:embed="rId3"/>
          <a:stretch>
            <a:fillRect/>
          </a:stretch>
        </p:blipFill>
        <p:spPr>
          <a:xfrm>
            <a:off x="3179185" y="3252686"/>
            <a:ext cx="5833630" cy="3397833"/>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 name="Title 25">
            <a:extLst>
              <a:ext uri="{FF2B5EF4-FFF2-40B4-BE49-F238E27FC236}">
                <a16:creationId xmlns:a16="http://schemas.microsoft.com/office/drawing/2014/main" id="{E56B7DA5-E250-1E0B-3DB2-CF3AE4342699}"/>
              </a:ext>
            </a:extLst>
          </p:cNvPr>
          <p:cNvSpPr txBox="1">
            <a:spLocks noGrp="1"/>
          </p:cNvSpPr>
          <p:nvPr>
            <p:ph type="title" idx="4294967295"/>
          </p:nvPr>
        </p:nvSpPr>
        <p:spPr>
          <a:xfrm>
            <a:off x="1676400" y="292448"/>
            <a:ext cx="9144000" cy="92333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dk1"/>
                </a:solidFill>
                <a:effectLst/>
                <a:uLnTx/>
                <a:uFillTx/>
                <a:latin typeface="Century Gothic"/>
                <a:ea typeface="Century Gothic"/>
                <a:cs typeface="Century Gothic"/>
                <a:sym typeface="Century Gothic"/>
              </a:rPr>
              <a:t>The Balance of Trade as the Balance of Payments</a:t>
            </a:r>
            <a:r>
              <a:rPr kumimoji="0" lang="en-US" sz="3000" b="0" i="0" u="none" strike="noStrike" kern="1200" cap="none" spc="0" normalizeH="0" baseline="-25000" noProof="0" dirty="0">
                <a:ln>
                  <a:noFill/>
                </a:ln>
                <a:solidFill>
                  <a:schemeClr val="dk1"/>
                </a:solidFill>
                <a:effectLst/>
                <a:uLnTx/>
                <a:uFillTx/>
                <a:latin typeface="Century Gothic"/>
                <a:ea typeface="Century Gothic"/>
                <a:cs typeface="Century Gothic"/>
                <a:sym typeface="Century Gothic"/>
              </a:rPr>
              <a:t>2</a:t>
            </a:r>
            <a:endParaRPr kumimoji="0" lang="en-US" sz="3200" b="0" i="0" u="none" strike="noStrike" kern="1200" cap="none" spc="0" normalizeH="0" baseline="-25000" noProof="0" dirty="0">
              <a:ln>
                <a:noFill/>
              </a:ln>
              <a:solidFill>
                <a:schemeClr val="tx1"/>
              </a:solidFill>
              <a:effectLst/>
              <a:uLnTx/>
              <a:uFillTx/>
              <a:latin typeface="+mj-lt"/>
              <a:ea typeface="+mj-ea"/>
              <a:cs typeface="+mj-cs"/>
            </a:endParaRPr>
          </a:p>
        </p:txBody>
      </p:sp>
      <p:cxnSp>
        <p:nvCxnSpPr>
          <p:cNvPr id="3" name="Straight Connector 2">
            <a:extLst>
              <a:ext uri="{FF2B5EF4-FFF2-40B4-BE49-F238E27FC236}">
                <a16:creationId xmlns:a16="http://schemas.microsoft.com/office/drawing/2014/main" id="{93A3D999-AEDD-17F3-31FB-104F7C5B4BEE}"/>
              </a:ext>
              <a:ext uri="{C183D7F6-B498-43B3-948B-1728B52AA6E4}">
                <adec:decorative xmlns:adec="http://schemas.microsoft.com/office/drawing/2017/decorative" val="1"/>
              </a:ext>
            </a:extLst>
          </p:cNvPr>
          <p:cNvCxnSpPr/>
          <p:nvPr/>
        </p:nvCxnSpPr>
        <p:spPr>
          <a:xfrm>
            <a:off x="2033588" y="12903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grpSp>
        <p:nvGrpSpPr>
          <p:cNvPr id="10" name="Group 9" descr="A current account deficit means that a country is a net borrower from abroad.">
            <a:extLst>
              <a:ext uri="{FF2B5EF4-FFF2-40B4-BE49-F238E27FC236}">
                <a16:creationId xmlns:a16="http://schemas.microsoft.com/office/drawing/2014/main" id="{171FBF3D-718E-49CD-A0BC-6925D15819D3}"/>
              </a:ext>
            </a:extLst>
          </p:cNvPr>
          <p:cNvGrpSpPr/>
          <p:nvPr/>
        </p:nvGrpSpPr>
        <p:grpSpPr>
          <a:xfrm>
            <a:off x="2066922" y="1580912"/>
            <a:ext cx="8058154" cy="806935"/>
            <a:chOff x="542923" y="1736761"/>
            <a:chExt cx="8058154" cy="806935"/>
          </a:xfrm>
          <a:solidFill>
            <a:srgbClr val="627981"/>
          </a:solidFill>
        </p:grpSpPr>
        <p:sp>
          <p:nvSpPr>
            <p:cNvPr id="11" name="Rectangle 10">
              <a:extLst>
                <a:ext uri="{FF2B5EF4-FFF2-40B4-BE49-F238E27FC236}">
                  <a16:creationId xmlns:a16="http://schemas.microsoft.com/office/drawing/2014/main" id="{53847232-FF21-4761-8972-648514DC62F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4CF0F317-6EAF-43AA-AB61-542509F1BF70}"/>
                </a:ext>
              </a:extLst>
            </p:cNvPr>
            <p:cNvSpPr txBox="1"/>
            <p:nvPr/>
          </p:nvSpPr>
          <p:spPr>
            <a:xfrm>
              <a:off x="588643" y="1787745"/>
              <a:ext cx="7807571"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 current account deficit means that a country is a net borrower from abroad.</a:t>
              </a:r>
            </a:p>
          </p:txBody>
        </p:sp>
      </p:grpSp>
      <p:grpSp>
        <p:nvGrpSpPr>
          <p:cNvPr id="13" name="Group 12" descr="A positive current account balance means a country is a net lender to the rest of the world.">
            <a:extLst>
              <a:ext uri="{FF2B5EF4-FFF2-40B4-BE49-F238E27FC236}">
                <a16:creationId xmlns:a16="http://schemas.microsoft.com/office/drawing/2014/main" id="{1CE64B4E-ED3F-4919-917D-4DA41B0A6861}"/>
              </a:ext>
            </a:extLst>
          </p:cNvPr>
          <p:cNvGrpSpPr/>
          <p:nvPr/>
        </p:nvGrpSpPr>
        <p:grpSpPr>
          <a:xfrm>
            <a:off x="2066922" y="2472264"/>
            <a:ext cx="8058154" cy="806935"/>
            <a:chOff x="542923" y="1736761"/>
            <a:chExt cx="8058154" cy="806935"/>
          </a:xfrm>
          <a:solidFill>
            <a:srgbClr val="627981"/>
          </a:solidFill>
        </p:grpSpPr>
        <p:sp>
          <p:nvSpPr>
            <p:cNvPr id="14" name="Rectangle 13">
              <a:extLst>
                <a:ext uri="{FF2B5EF4-FFF2-40B4-BE49-F238E27FC236}">
                  <a16:creationId xmlns:a16="http://schemas.microsoft.com/office/drawing/2014/main" id="{1DAB023E-3E42-4AB1-856F-4A1ABBBFCD9E}"/>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7725B5B-C408-4031-8172-8303EADE339A}"/>
                </a:ext>
              </a:extLst>
            </p:cNvPr>
            <p:cNvSpPr txBox="1"/>
            <p:nvPr/>
          </p:nvSpPr>
          <p:spPr>
            <a:xfrm>
              <a:off x="573918" y="1779920"/>
              <a:ext cx="7996165"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 positive current account balance means a country is a net lender to the rest of the world.</a:t>
              </a:r>
            </a:p>
          </p:txBody>
        </p:sp>
      </p:grpSp>
      <p:grpSp>
        <p:nvGrpSpPr>
          <p:cNvPr id="16" name="Group 15" descr="A trade surplus means an overall outflow of financial investment capital as domestic investors put their funds abroad.">
            <a:extLst>
              <a:ext uri="{FF2B5EF4-FFF2-40B4-BE49-F238E27FC236}">
                <a16:creationId xmlns:a16="http://schemas.microsoft.com/office/drawing/2014/main" id="{C2667FD3-F6E1-424D-B2A9-A84B1673F0B3}"/>
              </a:ext>
            </a:extLst>
          </p:cNvPr>
          <p:cNvGrpSpPr/>
          <p:nvPr/>
        </p:nvGrpSpPr>
        <p:grpSpPr>
          <a:xfrm>
            <a:off x="2066922" y="3361170"/>
            <a:ext cx="8058154" cy="806935"/>
            <a:chOff x="542923" y="1736761"/>
            <a:chExt cx="8058154" cy="806935"/>
          </a:xfrm>
          <a:solidFill>
            <a:srgbClr val="627981"/>
          </a:solidFill>
        </p:grpSpPr>
        <p:sp>
          <p:nvSpPr>
            <p:cNvPr id="17" name="Rectangle 16">
              <a:extLst>
                <a:ext uri="{FF2B5EF4-FFF2-40B4-BE49-F238E27FC236}">
                  <a16:creationId xmlns:a16="http://schemas.microsoft.com/office/drawing/2014/main" id="{7403B1A0-4F79-4623-A3BB-811A49801692}"/>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8B9CE61-462F-48E9-9DD4-EBF4CEFC997D}"/>
                </a:ext>
              </a:extLst>
            </p:cNvPr>
            <p:cNvSpPr txBox="1"/>
            <p:nvPr/>
          </p:nvSpPr>
          <p:spPr>
            <a:xfrm>
              <a:off x="573919" y="1783767"/>
              <a:ext cx="7996678"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 trade surplus means an overall outflow of financial investment capital as domestic investors put their funds abroad.</a:t>
              </a:r>
            </a:p>
          </p:txBody>
        </p:sp>
      </p:grpSp>
      <p:grpSp>
        <p:nvGrpSpPr>
          <p:cNvPr id="19" name="Group 18" descr="A deficit in the current account balance is exactly equal to the overall or net inflow of foreign investment capital from abroad.">
            <a:extLst>
              <a:ext uri="{FF2B5EF4-FFF2-40B4-BE49-F238E27FC236}">
                <a16:creationId xmlns:a16="http://schemas.microsoft.com/office/drawing/2014/main" id="{AFAFFB62-92F2-4C02-834C-7883BD1BDEF8}"/>
              </a:ext>
            </a:extLst>
          </p:cNvPr>
          <p:cNvGrpSpPr/>
          <p:nvPr/>
        </p:nvGrpSpPr>
        <p:grpSpPr>
          <a:xfrm>
            <a:off x="2066922" y="4250116"/>
            <a:ext cx="8058154" cy="806935"/>
            <a:chOff x="542923" y="1736761"/>
            <a:chExt cx="8058154" cy="806935"/>
          </a:xfrm>
          <a:solidFill>
            <a:srgbClr val="627981"/>
          </a:solidFill>
        </p:grpSpPr>
        <p:sp>
          <p:nvSpPr>
            <p:cNvPr id="20" name="Rectangle 19">
              <a:extLst>
                <a:ext uri="{FF2B5EF4-FFF2-40B4-BE49-F238E27FC236}">
                  <a16:creationId xmlns:a16="http://schemas.microsoft.com/office/drawing/2014/main" id="{1C9F6BBF-4163-41BA-A466-5AE85342934D}"/>
                </a:ext>
              </a:extLst>
            </p:cNvPr>
            <p:cNvSpPr/>
            <p:nvPr/>
          </p:nvSpPr>
          <p:spPr>
            <a:xfrm>
              <a:off x="542923" y="1736761"/>
              <a:ext cx="8058154" cy="80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054F5938-1FD1-4E12-98F0-46BD106FE589}"/>
                </a:ext>
              </a:extLst>
            </p:cNvPr>
            <p:cNvSpPr txBox="1"/>
            <p:nvPr/>
          </p:nvSpPr>
          <p:spPr>
            <a:xfrm>
              <a:off x="558421" y="1780951"/>
              <a:ext cx="7807571" cy="707886"/>
            </a:xfrm>
            <a:prstGeom prst="rect">
              <a:avLst/>
            </a:prstGeom>
            <a:grpFill/>
          </p:spPr>
          <p:txBody>
            <a:bodyPr wrap="square" rtlCol="0">
              <a:spAutoFit/>
            </a:bodyP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mn-ea"/>
                  <a:cs typeface="+mn-cs"/>
                </a:rPr>
                <a:t>A deficit in the current account balance is exactly equal to the overall or net inflow of foreign investment capital from abroad.</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25">
            <a:extLst>
              <a:ext uri="{FF2B5EF4-FFF2-40B4-BE49-F238E27FC236}">
                <a16:creationId xmlns:a16="http://schemas.microsoft.com/office/drawing/2014/main" id="{4B50E357-C206-BA56-C6B9-915AFC24FEA7}"/>
              </a:ext>
            </a:extLst>
          </p:cNvPr>
          <p:cNvSpPr txBox="1">
            <a:spLocks noGrp="1"/>
          </p:cNvSpPr>
          <p:nvPr>
            <p:ph type="title" idx="4294967295"/>
          </p:nvPr>
        </p:nvSpPr>
        <p:spPr>
          <a:xfrm>
            <a:off x="1676401" y="490845"/>
            <a:ext cx="91440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dk1"/>
                </a:solidFill>
                <a:effectLst/>
                <a:uLnTx/>
                <a:uFillTx/>
                <a:latin typeface="Century Gothic"/>
                <a:ea typeface="Century Gothic"/>
                <a:cs typeface="Century Gothic"/>
                <a:sym typeface="Century Gothic"/>
              </a:rPr>
              <a:t>On Your Own</a:t>
            </a:r>
            <a:r>
              <a:rPr kumimoji="0" lang="en-US" sz="3000" b="0" i="0" u="none" strike="noStrike" kern="1200" cap="none" spc="0" normalizeH="0" baseline="-25000" noProof="0" dirty="0">
                <a:ln>
                  <a:noFill/>
                </a:ln>
                <a:solidFill>
                  <a:schemeClr val="dk1"/>
                </a:solidFill>
                <a:effectLst/>
                <a:uLnTx/>
                <a:uFillTx/>
                <a:latin typeface="Century Gothic"/>
                <a:ea typeface="Century Gothic"/>
                <a:cs typeface="Century Gothic"/>
                <a:sym typeface="Century Gothic"/>
              </a:rPr>
              <a:t>3</a:t>
            </a:r>
            <a:endParaRPr kumimoji="0" lang="en-US" sz="3000" b="0" i="0" u="none" strike="noStrike" kern="1200" cap="none" spc="0" normalizeH="0" baseline="-25000" noProof="0" dirty="0">
              <a:ln>
                <a:noFill/>
              </a:ln>
              <a:solidFill>
                <a:schemeClr val="tx1"/>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E6B508B0-9B39-151C-81E7-84FE845586FD}"/>
              </a:ext>
              <a:ext uri="{C183D7F6-B498-43B3-948B-1728B52AA6E4}">
                <adec:decorative xmlns:adec="http://schemas.microsoft.com/office/drawing/2017/decorative" val="1"/>
              </a:ext>
            </a:extLst>
          </p:cNvPr>
          <p:cNvCxnSpPr/>
          <p:nvPr/>
        </p:nvCxnSpPr>
        <p:spPr>
          <a:xfrm>
            <a:off x="2033588" y="12903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grpSp>
        <p:nvGrpSpPr>
          <p:cNvPr id="4" name="Group 3" descr="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
            <a:extLst>
              <a:ext uri="{FF2B5EF4-FFF2-40B4-BE49-F238E27FC236}">
                <a16:creationId xmlns:a16="http://schemas.microsoft.com/office/drawing/2014/main" id="{40D0D019-081F-B35C-B079-8F96160E1E0B}"/>
              </a:ext>
            </a:extLst>
          </p:cNvPr>
          <p:cNvGrpSpPr/>
          <p:nvPr/>
        </p:nvGrpSpPr>
        <p:grpSpPr>
          <a:xfrm>
            <a:off x="2066918" y="1608257"/>
            <a:ext cx="8058154" cy="1664167"/>
            <a:chOff x="542923" y="1736761"/>
            <a:chExt cx="8058154" cy="1664167"/>
          </a:xfrm>
          <a:solidFill>
            <a:srgbClr val="627981"/>
          </a:solidFill>
        </p:grpSpPr>
        <p:sp>
          <p:nvSpPr>
            <p:cNvPr id="6" name="Rectangle 5">
              <a:extLst>
                <a:ext uri="{FF2B5EF4-FFF2-40B4-BE49-F238E27FC236}">
                  <a16:creationId xmlns:a16="http://schemas.microsoft.com/office/drawing/2014/main" id="{7EDB3191-8DA0-3FA5-7F4F-6B8926897203}"/>
                </a:ext>
              </a:extLst>
            </p:cNvPr>
            <p:cNvSpPr/>
            <p:nvPr/>
          </p:nvSpPr>
          <p:spPr>
            <a:xfrm>
              <a:off x="542923" y="1736761"/>
              <a:ext cx="8058154" cy="1664167"/>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1DE86888-379B-088E-FFB8-4DA360BB371A}"/>
                </a:ext>
              </a:extLst>
            </p:cNvPr>
            <p:cNvSpPr txBox="1"/>
            <p:nvPr/>
          </p:nvSpPr>
          <p:spPr>
            <a:xfrm>
              <a:off x="573661" y="1753236"/>
              <a:ext cx="7996678" cy="1631216"/>
            </a:xfrm>
            <a:prstGeom prst="rect">
              <a:avLst/>
            </a:prstGeom>
            <a:grp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Imagine you are the president of the United States, and you plan to turn the U.S. trade deficit into a surplus. At the same time, you want to increase the net inflow of financial capital to the U.S. from other countries. Is it possible to achieve both of your goals? If not, which goal do you think is more important for the nation to achieve? Explain.</a:t>
              </a:r>
            </a:p>
          </p:txBody>
        </p:sp>
      </p:grpSp>
      <p:pic>
        <p:nvPicPr>
          <p:cNvPr id="5" name="Picture 4" descr="A question mark drawn on a chalkboard">
            <a:extLst>
              <a:ext uri="{FF2B5EF4-FFF2-40B4-BE49-F238E27FC236}">
                <a16:creationId xmlns:a16="http://schemas.microsoft.com/office/drawing/2014/main" id="{02D4AEA6-875E-495D-B141-DCE475270A55}"/>
              </a:ext>
            </a:extLst>
          </p:cNvPr>
          <p:cNvPicPr>
            <a:picLocks noChangeAspect="1"/>
          </p:cNvPicPr>
          <p:nvPr/>
        </p:nvPicPr>
        <p:blipFill>
          <a:blip r:embed="rId3"/>
          <a:stretch>
            <a:fillRect/>
          </a:stretch>
        </p:blipFill>
        <p:spPr>
          <a:xfrm>
            <a:off x="3454186" y="3512988"/>
            <a:ext cx="5283621" cy="3198367"/>
          </a:xfrm>
          <a:prstGeom prst="rect">
            <a:avLst/>
          </a:prstGeom>
        </p:spPr>
      </p:pic>
    </p:spTree>
    <p:extLst>
      <p:ext uri="{BB962C8B-B14F-4D97-AF65-F5344CB8AC3E}">
        <p14:creationId xmlns:p14="http://schemas.microsoft.com/office/powerpoint/2010/main" val="18122523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 name="Title 25">
            <a:extLst>
              <a:ext uri="{FF2B5EF4-FFF2-40B4-BE49-F238E27FC236}">
                <a16:creationId xmlns:a16="http://schemas.microsoft.com/office/drawing/2014/main" id="{7FF59A3D-A566-E246-F2FD-3DB7333FCA11}"/>
              </a:ext>
            </a:extLst>
          </p:cNvPr>
          <p:cNvSpPr txBox="1">
            <a:spLocks noGrp="1"/>
          </p:cNvSpPr>
          <p:nvPr>
            <p:ph type="title" idx="4294967295"/>
          </p:nvPr>
        </p:nvSpPr>
        <p:spPr>
          <a:xfrm>
            <a:off x="1524001" y="338445"/>
            <a:ext cx="914400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chemeClr val="tx1"/>
                </a:solidFill>
                <a:effectLst/>
                <a:uLnTx/>
                <a:uFillTx/>
                <a:latin typeface="Century Gothic" panose="020B0502020202020204" pitchFamily="34" charset="0"/>
                <a:ea typeface="+mn-ea"/>
                <a:cs typeface="+mn-cs"/>
              </a:rPr>
              <a:t>Summary</a:t>
            </a:r>
            <a:endParaRPr kumimoji="0" lang="en-US" sz="3000" b="0" i="0" u="none" strike="noStrike" kern="1200" cap="none" spc="0" normalizeH="0" baseline="-25000" noProof="0" dirty="0">
              <a:ln>
                <a:noFill/>
              </a:ln>
              <a:solidFill>
                <a:schemeClr val="tx1"/>
              </a:solidFill>
              <a:effectLst/>
              <a:uLnTx/>
              <a:uFillTx/>
              <a:latin typeface="Century Gothic" panose="020B0502020202020204" pitchFamily="34" charset="0"/>
              <a:ea typeface="+mn-ea"/>
              <a:cs typeface="+mn-cs"/>
            </a:endParaRPr>
          </a:p>
        </p:txBody>
      </p:sp>
      <p:cxnSp>
        <p:nvCxnSpPr>
          <p:cNvPr id="3" name="Straight Connector 2">
            <a:extLst>
              <a:ext uri="{FF2B5EF4-FFF2-40B4-BE49-F238E27FC236}">
                <a16:creationId xmlns:a16="http://schemas.microsoft.com/office/drawing/2014/main" id="{AF186982-E714-76E1-0C42-58C0CD67DD7C}"/>
              </a:ext>
              <a:ext uri="{C183D7F6-B498-43B3-948B-1728B52AA6E4}">
                <adec:decorative xmlns:adec="http://schemas.microsoft.com/office/drawing/2017/decorative" val="1"/>
              </a:ext>
            </a:extLst>
          </p:cNvPr>
          <p:cNvCxnSpPr/>
          <p:nvPr/>
        </p:nvCxnSpPr>
        <p:spPr>
          <a:xfrm>
            <a:off x="1881188" y="1137908"/>
            <a:ext cx="8429625" cy="0"/>
          </a:xfrm>
          <a:prstGeom prst="line">
            <a:avLst/>
          </a:prstGeom>
          <a:ln w="12700">
            <a:solidFill>
              <a:srgbClr val="323542"/>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F1114C91-24D0-0D12-7340-1E492B825A87}"/>
              </a:ext>
            </a:extLst>
          </p:cNvPr>
          <p:cNvSpPr/>
          <p:nvPr/>
        </p:nvSpPr>
        <p:spPr>
          <a:xfrm>
            <a:off x="1524001" y="1472339"/>
            <a:ext cx="9144000" cy="3785459"/>
          </a:xfrm>
          <a:prstGeom prst="rect">
            <a:avLst/>
          </a:prstGeom>
          <a:solidFill>
            <a:srgbClr val="6279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International flows of goods and services are closely connected to the international flows of financial capital.</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A current account deficit means that—after taking all the flows of payments from goods, services, and income together—the country is a net borrower from the rest of the world.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A current account surplus is the opposite and means the country is a net lender to the rest of the world.</a:t>
            </a:r>
          </a:p>
        </p:txBody>
      </p:sp>
    </p:spTree>
  </p:cSld>
  <p:clrMapOvr>
    <a:masterClrMapping/>
  </p:clrMapOvr>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dab59f7-c3a7-48e5-acd8-618ce834776e" xsi:nil="true"/>
    <lcf76f155ced4ddcb4097134ff3c332f xmlns="06d9c582-05c2-476b-83d2-72ab8b1380b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327C35045E9A749BE72BEEA1A150D0C" ma:contentTypeVersion="12" ma:contentTypeDescription="Create a new document." ma:contentTypeScope="" ma:versionID="bba5ca8172f8fd72482d4b836006c6ac">
  <xsd:schema xmlns:xsd="http://www.w3.org/2001/XMLSchema" xmlns:xs="http://www.w3.org/2001/XMLSchema" xmlns:p="http://schemas.microsoft.com/office/2006/metadata/properties" xmlns:ns2="06d9c582-05c2-476b-83d2-72ab8b1380b2" xmlns:ns3="fdab59f7-c3a7-48e5-acd8-618ce834776e" targetNamespace="http://schemas.microsoft.com/office/2006/metadata/properties" ma:root="true" ma:fieldsID="ece3d55297cd2342a1e3baaeeaf598d6" ns2:_="" ns3:_="">
    <xsd:import namespace="06d9c582-05c2-476b-83d2-72ab8b1380b2"/>
    <xsd:import namespace="fdab59f7-c3a7-48e5-acd8-618ce834776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BillingMetadata"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d9c582-05c2-476b-83d2-72ab8b1380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BillingMetadata" ma:index="11" nillable="true" ma:displayName="MediaServiceBillingMetadata" ma:hidden="true" ma:internalName="MediaServiceBillingMetadata" ma:readOnly="true">
      <xsd:simpleType>
        <xsd:restriction base="dms:Note"/>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0d033b2a-f064-4877-9db0-61a81d71035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dab59f7-c3a7-48e5-acd8-618ce834776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5c102bf4-6fae-482a-8201-639cb6b5c521}" ma:internalName="TaxCatchAll" ma:showField="CatchAllData" ma:web="fdab59f7-c3a7-48e5-acd8-618ce834776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73482D7-06C0-482C-A6D8-17F9F4AFF0CE}">
  <ds:schemaRefs>
    <ds:schemaRef ds:uri="http://schemas.microsoft.com/sharepoint/v3/contenttype/forms"/>
  </ds:schemaRefs>
</ds:datastoreItem>
</file>

<file path=customXml/itemProps2.xml><?xml version="1.0" encoding="utf-8"?>
<ds:datastoreItem xmlns:ds="http://schemas.openxmlformats.org/officeDocument/2006/customXml" ds:itemID="{1F3CB3D0-9C0F-458B-A40A-444AFACEBEB2}">
  <ds:schemaRefs>
    <ds:schemaRef ds:uri="http://purl.org/dc/terms/"/>
    <ds:schemaRef ds:uri="http://www.w3.org/XML/1998/namespace"/>
    <ds:schemaRef ds:uri="http://purl.org/dc/elements/1.1/"/>
    <ds:schemaRef ds:uri="http://schemas.microsoft.com/office/2006/documentManagement/types"/>
    <ds:schemaRef ds:uri="http://schemas.openxmlformats.org/package/2006/metadata/core-properties"/>
    <ds:schemaRef ds:uri="06d9c582-05c2-476b-83d2-72ab8b1380b2"/>
    <ds:schemaRef ds:uri="fdab59f7-c3a7-48e5-acd8-618ce834776e"/>
    <ds:schemaRef ds:uri="http://purl.org/dc/dcmitype/"/>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193BD910-40FE-44FA-90E8-7FBF47C70F3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6d9c582-05c2-476b-83d2-72ab8b1380b2"/>
    <ds:schemaRef ds:uri="fdab59f7-c3a7-48e5-acd8-618ce834776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212</TotalTime>
  <Words>1258</Words>
  <Application>Microsoft Office PowerPoint</Application>
  <PresentationFormat>Widescreen</PresentationFormat>
  <Paragraphs>49</Paragraphs>
  <Slides>10</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Century Gothic</vt:lpstr>
      <vt:lpstr>1_Office Theme</vt:lpstr>
      <vt:lpstr>Trade Balances and Flows of Financial Capital</vt:lpstr>
      <vt:lpstr>On Your Own1</vt:lpstr>
      <vt:lpstr>A Two-Person Economy: Robinson Crusoe and Friday1</vt:lpstr>
      <vt:lpstr>On Your Own2</vt:lpstr>
      <vt:lpstr>A Two-Person Economy: Robinson Crusoe and Friday2</vt:lpstr>
      <vt:lpstr>The Balance of Trade as the Balance of Payments1</vt:lpstr>
      <vt:lpstr>The Balance of Trade as the Balance of Payments2</vt:lpstr>
      <vt:lpstr>On Your Own3</vt:lpstr>
      <vt:lpstr>Summary</vt:lpstr>
      <vt:lpstr>HAWKES 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Principles of Economics, 2nd Edition</dc:title>
  <dc:creator>Hawkes Learning</dc:creator>
  <cp:lastModifiedBy>Caitlin Coleman</cp:lastModifiedBy>
  <cp:revision>27</cp:revision>
  <dcterms:modified xsi:type="dcterms:W3CDTF">2026-02-02T17:53:13Z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0x010100B327C35045E9A749BE72BEEA1A150D0C</vt:lpwstr>
  </property>
  <property fmtid="{D5CDD505-2E9C-101B-9397-08002B2CF9AE}" pid="3" name="Order">
    <vt:r8>100</vt:r8>
  </property>
  <property fmtid="{D5CDD505-2E9C-101B-9397-08002B2CF9AE}" pid="4" name="MediaServiceImageTags">
    <vt:lpwstr/>
  </property>
</Properties>
</file>