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5"/>
  </p:notesMasterIdLst>
  <p:sldIdLst>
    <p:sldId id="376" r:id="rId5"/>
    <p:sldId id="377" r:id="rId6"/>
    <p:sldId id="378" r:id="rId7"/>
    <p:sldId id="379" r:id="rId8"/>
    <p:sldId id="380" r:id="rId9"/>
    <p:sldId id="381" r:id="rId10"/>
    <p:sldId id="400" r:id="rId11"/>
    <p:sldId id="401" r:id="rId12"/>
    <p:sldId id="402" r:id="rId13"/>
    <p:sldId id="37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 id="2" name="Caitlin Coleman" initials="CC" lastIdx="1"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5A7E83"/>
    <a:srgbClr val="386546"/>
    <a:srgbClr val="C7D4CB"/>
    <a:srgbClr val="314C57"/>
    <a:srgbClr val="F3EDE7"/>
    <a:srgbClr val="CCA49C"/>
    <a:srgbClr val="F2E2D2"/>
    <a:srgbClr val="318295"/>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A464D3-2D6C-48BB-ACB6-3B9EA80BC533}" v="5" dt="2026-02-02T17:52:14.4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8126" autoAdjust="0"/>
  </p:normalViewPr>
  <p:slideViewPr>
    <p:cSldViewPr snapToGrid="0">
      <p:cViewPr varScale="1">
        <p:scale>
          <a:sx n="69" d="100"/>
          <a:sy n="69" d="100"/>
        </p:scale>
        <p:origin x="907" y="6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1T20:24:00.022" v="3" actId="6549"/>
      <pc:docMkLst>
        <pc:docMk/>
      </pc:docMkLst>
      <pc:sldChg chg="add">
        <pc:chgData name="Caitlin Coleman" userId="96f87ca1-0e64-4ae8-8d77-98757b85df0b" providerId="ADAL" clId="{DDA6BCD5-DC0D-434C-93A0-51E2BCD25B34}" dt="2026-01-21T20:23:24.075" v="0"/>
        <pc:sldMkLst>
          <pc:docMk/>
          <pc:sldMk cId="3523532650" sldId="375"/>
        </pc:sldMkLst>
      </pc:sldChg>
      <pc:sldChg chg="add">
        <pc:chgData name="Caitlin Coleman" userId="96f87ca1-0e64-4ae8-8d77-98757b85df0b" providerId="ADAL" clId="{DDA6BCD5-DC0D-434C-93A0-51E2BCD25B34}" dt="2026-01-21T20:23:39.334" v="1"/>
        <pc:sldMkLst>
          <pc:docMk/>
          <pc:sldMk cId="3887072056" sldId="376"/>
        </pc:sldMkLst>
      </pc:sldChg>
      <pc:sldChg chg="add">
        <pc:chgData name="Caitlin Coleman" userId="96f87ca1-0e64-4ae8-8d77-98757b85df0b" providerId="ADAL" clId="{DDA6BCD5-DC0D-434C-93A0-51E2BCD25B34}" dt="2026-01-21T20:23:39.334" v="1"/>
        <pc:sldMkLst>
          <pc:docMk/>
          <pc:sldMk cId="2375080144" sldId="377"/>
        </pc:sldMkLst>
      </pc:sldChg>
      <pc:sldChg chg="add">
        <pc:chgData name="Caitlin Coleman" userId="96f87ca1-0e64-4ae8-8d77-98757b85df0b" providerId="ADAL" clId="{DDA6BCD5-DC0D-434C-93A0-51E2BCD25B34}" dt="2026-01-21T20:23:39.334" v="1"/>
        <pc:sldMkLst>
          <pc:docMk/>
          <pc:sldMk cId="3145975302" sldId="378"/>
        </pc:sldMkLst>
      </pc:sldChg>
      <pc:sldChg chg="add">
        <pc:chgData name="Caitlin Coleman" userId="96f87ca1-0e64-4ae8-8d77-98757b85df0b" providerId="ADAL" clId="{DDA6BCD5-DC0D-434C-93A0-51E2BCD25B34}" dt="2026-01-21T20:23:39.334" v="1"/>
        <pc:sldMkLst>
          <pc:docMk/>
          <pc:sldMk cId="2574107461" sldId="379"/>
        </pc:sldMkLst>
      </pc:sldChg>
      <pc:sldChg chg="add">
        <pc:chgData name="Caitlin Coleman" userId="96f87ca1-0e64-4ae8-8d77-98757b85df0b" providerId="ADAL" clId="{DDA6BCD5-DC0D-434C-93A0-51E2BCD25B34}" dt="2026-01-21T20:23:39.334" v="1"/>
        <pc:sldMkLst>
          <pc:docMk/>
          <pc:sldMk cId="755559148" sldId="380"/>
        </pc:sldMkLst>
      </pc:sldChg>
      <pc:sldChg chg="add">
        <pc:chgData name="Caitlin Coleman" userId="96f87ca1-0e64-4ae8-8d77-98757b85df0b" providerId="ADAL" clId="{DDA6BCD5-DC0D-434C-93A0-51E2BCD25B34}" dt="2026-01-21T20:23:39.334" v="1"/>
        <pc:sldMkLst>
          <pc:docMk/>
          <pc:sldMk cId="1442265019" sldId="381"/>
        </pc:sldMkLst>
      </pc:sldChg>
      <pc:sldChg chg="add">
        <pc:chgData name="Caitlin Coleman" userId="96f87ca1-0e64-4ae8-8d77-98757b85df0b" providerId="ADAL" clId="{DDA6BCD5-DC0D-434C-93A0-51E2BCD25B34}" dt="2026-01-21T20:23:39.334" v="1"/>
        <pc:sldMkLst>
          <pc:docMk/>
          <pc:sldMk cId="3360644075" sldId="400"/>
        </pc:sldMkLst>
      </pc:sldChg>
      <pc:sldChg chg="add">
        <pc:chgData name="Caitlin Coleman" userId="96f87ca1-0e64-4ae8-8d77-98757b85df0b" providerId="ADAL" clId="{DDA6BCD5-DC0D-434C-93A0-51E2BCD25B34}" dt="2026-01-21T20:23:39.334" v="1"/>
        <pc:sldMkLst>
          <pc:docMk/>
          <pc:sldMk cId="3549039142" sldId="401"/>
        </pc:sldMkLst>
      </pc:sldChg>
      <pc:sldChg chg="modSp add mod">
        <pc:chgData name="Caitlin Coleman" userId="96f87ca1-0e64-4ae8-8d77-98757b85df0b" providerId="ADAL" clId="{DDA6BCD5-DC0D-434C-93A0-51E2BCD25B34}" dt="2026-01-21T20:24:00.022" v="3" actId="6549"/>
        <pc:sldMkLst>
          <pc:docMk/>
          <pc:sldMk cId="1339783369" sldId="402"/>
        </pc:sldMkLst>
        <pc:spChg chg="mod">
          <ac:chgData name="Caitlin Coleman" userId="96f87ca1-0e64-4ae8-8d77-98757b85df0b" providerId="ADAL" clId="{DDA6BCD5-DC0D-434C-93A0-51E2BCD25B34}" dt="2026-01-21T20:24:00.022" v="3" actId="6549"/>
          <ac:spMkLst>
            <pc:docMk/>
            <pc:sldMk cId="1339783369" sldId="402"/>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20313B-3479-42B8-9DB3-7141A33E3BA5}"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563943-2E68-4121-8DE1-E201EB2D560D}" type="slidenum">
              <a:rPr lang="en-US" smtClean="0"/>
              <a:t>‹#›</a:t>
            </a:fld>
            <a:endParaRPr lang="en-US"/>
          </a:p>
        </p:txBody>
      </p:sp>
    </p:spTree>
    <p:extLst>
      <p:ext uri="{BB962C8B-B14F-4D97-AF65-F5344CB8AC3E}">
        <p14:creationId xmlns:p14="http://schemas.microsoft.com/office/powerpoint/2010/main" val="47095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Trade balance: the difference between a nation’s dollar value of its exports (what its producers sell abroad) and its dollar value of imports (the foreign-made products and services that households and businesses purchase)—also known as net exports</a:t>
            </a:r>
          </a:p>
          <a:p>
            <a:r>
              <a:rPr lang="en-US" dirty="0"/>
              <a:t>Countries can have surpluses or deficits for long periods of time. (Example: Germany has had large trade surpluses in recent decades, and the U.S. has had large trade deficits in recent decades.)</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563943-2E68-4121-8DE1-E201EB2D560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6812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series of financial crises triggered by unbalanced trade can lead economies into deep recessions. These crises begin with large trade deficits. At some point, foreign investors become pessimistic about the economy and move their money to other countries. </a:t>
            </a:r>
            <a:r>
              <a:rPr lang="en-US"/>
              <a:t>The economy then drops into deep recession, with real gross domestic product (GDP) often falling 10% or more in a single year.</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563943-2E68-4121-8DE1-E201EB2D560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2847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Merchandise Trade Balance: measures trade of physical goods, was a common measurement a few decades ago, but the global economy has changed. More modern measurements now include trade of services.</a:t>
            </a:r>
          </a:p>
          <a:p>
            <a:r>
              <a:rPr lang="en-US" dirty="0"/>
              <a:t>Current Account Balance: Broader measure than merchandise trade balance, includes other international flows of income and foreign aid.</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563943-2E68-4121-8DE1-E201EB2D560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4013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Trade in goods- shows the merchandise trade balance: exports and imports of goods</a:t>
            </a:r>
          </a:p>
          <a:p>
            <a:r>
              <a:rPr lang="en-US" dirty="0"/>
              <a:t>Trade in services- shows the trade in services: exports and imports of services</a:t>
            </a:r>
          </a:p>
          <a:p>
            <a:r>
              <a:rPr lang="en-US" dirty="0"/>
              <a:t>Income payments- Money that U.S. financial investors received on their foreign investments (money flowing into the U.S.) and payments to foreign investors (money flowing out of the U.S.)</a:t>
            </a:r>
          </a:p>
          <a:p>
            <a:r>
              <a:rPr lang="en-US" dirty="0"/>
              <a:t>Unilateral transfers- Payments that governments, private charities, or individuals make when they send money abroad without receiving any direct good or service</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563943-2E68-4121-8DE1-E201EB2D560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42590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Unilateral transfers are one-way payments that governments, private entities, or individuals make that they send abroad. With unilateral transfers, nothing is received in return. Some examples include U.S. economic or military assistance for other countries and spending abroad by charities to address poverty. For the U.S. economy, unilateral transfers are almost always negative.</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563943-2E68-4121-8DE1-E201EB2D560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7578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lines are above $0, the U.S. was running a positive merchandise trade balance and current account balance. If the lines fall below $0, the U.S. was running a merchandise trade deficit and a deficit in its current account balance.</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563943-2E68-4121-8DE1-E201EB2D560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49459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the 1960s into the 1970s, the U.S. economy had mostly small trade surpluses. Starting in the 1980s, the merchandise trade deficit increased rapidly, and in the 1990s, the current account trade deficit increased. While the U.S. economy has consistently run trade deficits in recent years, many European nations have consistently run trade surpluses.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563943-2E68-4121-8DE1-E201EB2D560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7922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526241"/>
            <a:ext cx="9144000"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Measuring Trade Balances</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8870720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523532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Trade Balances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descr="Trade balance: the difference between a nation’s dollar value of its exports (what its producers sell abroad) and its dollar value of imports (the foreign-made products and services that households and businesses purchase)—also known as net exports"/>
          <p:cNvGrpSpPr/>
          <p:nvPr/>
        </p:nvGrpSpPr>
        <p:grpSpPr>
          <a:xfrm>
            <a:off x="2066922" y="1579037"/>
            <a:ext cx="8058154" cy="1323439"/>
            <a:chOff x="542923" y="1736761"/>
            <a:chExt cx="8058154" cy="1000328"/>
          </a:xfrm>
          <a:solidFill>
            <a:srgbClr val="5A7E83"/>
          </a:solidFill>
        </p:grpSpPr>
        <p:sp>
          <p:nvSpPr>
            <p:cNvPr id="35" name="Rectangle 34"/>
            <p:cNvSpPr/>
            <p:nvPr/>
          </p:nvSpPr>
          <p:spPr>
            <a:xfrm>
              <a:off x="542923" y="1736761"/>
              <a:ext cx="8058154" cy="10003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TextBox 35"/>
            <p:cNvSpPr txBox="1"/>
            <p:nvPr/>
          </p:nvSpPr>
          <p:spPr>
            <a:xfrm>
              <a:off x="633044" y="1736761"/>
              <a:ext cx="7807571" cy="1000328"/>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Trade balance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the difference between a nation’s dollar value of its exports (what its producers sell abroad) and its dollar value of imports (the foreign-made products and services that households and businesses purchase)—also known as net exports</a:t>
              </a:r>
            </a:p>
          </p:txBody>
        </p:sp>
      </p:grpSp>
      <p:pic>
        <p:nvPicPr>
          <p:cNvPr id="6" name="Picture 5" descr="A table describing trade balances. If exports are greater than imports, then there is a trade surplus. If exports are less than imports, then there is a trade deficit. If exports equal imports, then there is a trade balance.">
            <a:extLst>
              <a:ext uri="{FF2B5EF4-FFF2-40B4-BE49-F238E27FC236}">
                <a16:creationId xmlns:a16="http://schemas.microsoft.com/office/drawing/2014/main" id="{C9173487-4D27-84C8-CCCE-CE201E344610}"/>
              </a:ext>
            </a:extLst>
          </p:cNvPr>
          <p:cNvPicPr>
            <a:picLocks noChangeAspect="1"/>
          </p:cNvPicPr>
          <p:nvPr/>
        </p:nvPicPr>
        <p:blipFill>
          <a:blip r:embed="rId3"/>
          <a:stretch>
            <a:fillRect/>
          </a:stretch>
        </p:blipFill>
        <p:spPr>
          <a:xfrm>
            <a:off x="2157043" y="3206747"/>
            <a:ext cx="7888639" cy="1543661"/>
          </a:xfrm>
          <a:prstGeom prst="rect">
            <a:avLst/>
          </a:prstGeom>
        </p:spPr>
      </p:pic>
      <p:grpSp>
        <p:nvGrpSpPr>
          <p:cNvPr id="23" name="Group 22" descr="Countries can have surpluses or deficits for long periods of time. (Example: Germany has had large trade surpluses in recent decades, and the U.S. has had large trade deficits in recent decades.)"/>
          <p:cNvGrpSpPr/>
          <p:nvPr/>
        </p:nvGrpSpPr>
        <p:grpSpPr>
          <a:xfrm>
            <a:off x="2066922" y="5216782"/>
            <a:ext cx="8058154" cy="1067579"/>
            <a:chOff x="542923" y="1736761"/>
            <a:chExt cx="8058154" cy="806935"/>
          </a:xfrm>
          <a:solidFill>
            <a:srgbClr val="5A7E83"/>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68214" y="1752757"/>
              <a:ext cx="7807571" cy="767694"/>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Countries can have surpluses or deficits for long periods of time. (Example: Germany has had large trade surpluses in recent decades, and the U.S. has had large trade deficits in recent decades.)</a:t>
              </a:r>
            </a:p>
          </p:txBody>
        </p:sp>
      </p:grpSp>
    </p:spTree>
    <p:extLst>
      <p:ext uri="{BB962C8B-B14F-4D97-AF65-F5344CB8AC3E}">
        <p14:creationId xmlns:p14="http://schemas.microsoft.com/office/powerpoint/2010/main" val="2375080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Trade Balances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A series of financial crises triggered by unbalanced trade can lead economies into deep recessions.">
            <a:extLst>
              <a:ext uri="{FF2B5EF4-FFF2-40B4-BE49-F238E27FC236}">
                <a16:creationId xmlns:a16="http://schemas.microsoft.com/office/drawing/2014/main" id="{28BF07F6-F65B-4F92-8078-7863598D1204}"/>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A170E19B-232C-4609-A96F-BDEEE3CE40C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AF0AA124-2CCE-4A3B-9067-AED0479A450A}"/>
                </a:ext>
              </a:extLst>
            </p:cNvPr>
            <p:cNvSpPr txBox="1"/>
            <p:nvPr/>
          </p:nvSpPr>
          <p:spPr>
            <a:xfrm>
              <a:off x="588643" y="178774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series of financial crises triggered by unbalanced trade can lead economies into deep recessions.</a:t>
              </a:r>
            </a:p>
          </p:txBody>
        </p:sp>
      </p:grpSp>
      <p:grpSp>
        <p:nvGrpSpPr>
          <p:cNvPr id="18" name="Group 17" descr="These crises begin with large trade deficits.">
            <a:extLst>
              <a:ext uri="{FF2B5EF4-FFF2-40B4-BE49-F238E27FC236}">
                <a16:creationId xmlns:a16="http://schemas.microsoft.com/office/drawing/2014/main" id="{E93C4959-6E12-484F-A64A-B7ECACD95315}"/>
              </a:ext>
            </a:extLst>
          </p:cNvPr>
          <p:cNvGrpSpPr/>
          <p:nvPr/>
        </p:nvGrpSpPr>
        <p:grpSpPr>
          <a:xfrm>
            <a:off x="2066922" y="247226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DBBAE9C-C170-4569-A021-9C5E57B02E4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3056DC3B-6212-48E8-A94F-EBF76144A329}"/>
                </a:ext>
              </a:extLst>
            </p:cNvPr>
            <p:cNvSpPr txBox="1"/>
            <p:nvPr/>
          </p:nvSpPr>
          <p:spPr>
            <a:xfrm>
              <a:off x="573919" y="1934236"/>
              <a:ext cx="7776575"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These crises begin with large trade deficits.</a:t>
              </a:r>
            </a:p>
          </p:txBody>
        </p:sp>
      </p:grpSp>
      <p:grpSp>
        <p:nvGrpSpPr>
          <p:cNvPr id="21" name="Group 20" descr="At some point, foreign investors become pessimistic about the economy and move their money to other countries.">
            <a:extLst>
              <a:ext uri="{FF2B5EF4-FFF2-40B4-BE49-F238E27FC236}">
                <a16:creationId xmlns:a16="http://schemas.microsoft.com/office/drawing/2014/main" id="{A6EF99F6-BD5D-4C3F-8FC3-B6CE1F6BCBB3}"/>
              </a:ext>
            </a:extLst>
          </p:cNvPr>
          <p:cNvGrpSpPr/>
          <p:nvPr/>
        </p:nvGrpSpPr>
        <p:grpSpPr>
          <a:xfrm>
            <a:off x="2066922" y="336117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7E6840BB-847C-49D5-8A99-E36276EAF7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A76251E9-3B5B-4290-A00E-73B870355BBB}"/>
                </a:ext>
              </a:extLst>
            </p:cNvPr>
            <p:cNvSpPr txBox="1"/>
            <p:nvPr/>
          </p:nvSpPr>
          <p:spPr>
            <a:xfrm>
              <a:off x="573919" y="1783767"/>
              <a:ext cx="799667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some point, foreign investors become pessimistic about the economy and move their money to other countries.</a:t>
              </a:r>
            </a:p>
          </p:txBody>
        </p:sp>
      </p:grpSp>
      <p:grpSp>
        <p:nvGrpSpPr>
          <p:cNvPr id="28" name="Group 27" descr="The economy then drops into deep recession, with real gross domestic product (GDP) often falling 10% or more in a single year.">
            <a:extLst>
              <a:ext uri="{FF2B5EF4-FFF2-40B4-BE49-F238E27FC236}">
                <a16:creationId xmlns:a16="http://schemas.microsoft.com/office/drawing/2014/main" id="{502CE497-19A9-4E0F-9A95-7B4BD925DC3E}"/>
              </a:ext>
            </a:extLst>
          </p:cNvPr>
          <p:cNvGrpSpPr/>
          <p:nvPr/>
        </p:nvGrpSpPr>
        <p:grpSpPr>
          <a:xfrm>
            <a:off x="2066922" y="4250116"/>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F3553D99-62C9-4257-B266-AC872580F1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8D878D8A-178B-40BA-A0E2-4DD7258322FA}"/>
                </a:ext>
              </a:extLst>
            </p:cNvPr>
            <p:cNvSpPr txBox="1"/>
            <p:nvPr/>
          </p:nvSpPr>
          <p:spPr>
            <a:xfrm>
              <a:off x="558421" y="178095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economy then drops into deep recession, with real gross domestic product (GDP) often falling 10% or more in a single year.</a:t>
              </a:r>
            </a:p>
          </p:txBody>
        </p:sp>
      </p:grpSp>
    </p:spTree>
    <p:extLst>
      <p:ext uri="{BB962C8B-B14F-4D97-AF65-F5344CB8AC3E}">
        <p14:creationId xmlns:p14="http://schemas.microsoft.com/office/powerpoint/2010/main" val="3145975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Measuring Trade Balances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C183D7F6-B498-43B3-948B-1728B52AA6E4}">
                <adec:decorative xmlns:adec="http://schemas.microsoft.com/office/drawing/2017/decorative" val="1"/>
              </a:ext>
            </a:extLst>
          </p:cNvPr>
          <p:cNvSpPr/>
          <p:nvPr/>
        </p:nvSpPr>
        <p:spPr>
          <a:xfrm>
            <a:off x="1881187" y="1612191"/>
            <a:ext cx="4169135" cy="3395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C183D7F6-B498-43B3-948B-1728B52AA6E4}">
                <adec:decorative xmlns:adec="http://schemas.microsoft.com/office/drawing/2017/decorative" val="1"/>
              </a:ext>
            </a:extLst>
          </p:cNvPr>
          <p:cNvSpPr/>
          <p:nvPr/>
        </p:nvSpPr>
        <p:spPr>
          <a:xfrm>
            <a:off x="6141678" y="1612191"/>
            <a:ext cx="4169135" cy="3395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p:cNvSpPr txBox="1"/>
          <p:nvPr/>
        </p:nvSpPr>
        <p:spPr>
          <a:xfrm>
            <a:off x="2084749" y="1654471"/>
            <a:ext cx="3560430" cy="1318181"/>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Merchandise Trade Balance</a:t>
            </a:r>
          </a:p>
        </p:txBody>
      </p:sp>
      <p:sp>
        <p:nvSpPr>
          <p:cNvPr id="3" name="TextBox 2">
            <a:extLst>
              <a:ext uri="{FF2B5EF4-FFF2-40B4-BE49-F238E27FC236}">
                <a16:creationId xmlns:a16="http://schemas.microsoft.com/office/drawing/2014/main" id="{55CA9CB6-466B-4C42-929B-10EA6A7566AB}"/>
              </a:ext>
            </a:extLst>
          </p:cNvPr>
          <p:cNvSpPr txBox="1"/>
          <p:nvPr/>
        </p:nvSpPr>
        <p:spPr>
          <a:xfrm>
            <a:off x="2084749" y="3102964"/>
            <a:ext cx="3606108" cy="1754326"/>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Measures trade of physical goods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 common measurement a few decades ago, but the global economy has changed</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More modern measurements now include trade of services</a:t>
            </a:r>
          </a:p>
        </p:txBody>
      </p:sp>
      <p:sp>
        <p:nvSpPr>
          <p:cNvPr id="22" name="Oval 21"/>
          <p:cNvSpPr/>
          <p:nvPr/>
        </p:nvSpPr>
        <p:spPr>
          <a:xfrm>
            <a:off x="5690857" y="2852863"/>
            <a:ext cx="810287" cy="905019"/>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panose="020F0502020204030204"/>
                <a:ea typeface="+mn-ea"/>
                <a:cs typeface="+mn-cs"/>
              </a:rPr>
              <a:t>&amp;</a:t>
            </a:r>
            <a:endParaRPr kumimoji="0" lang="en-US" sz="48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p:cNvSpPr txBox="1"/>
          <p:nvPr/>
        </p:nvSpPr>
        <p:spPr>
          <a:xfrm>
            <a:off x="6592500" y="1654471"/>
            <a:ext cx="3320275" cy="1318181"/>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Current Account Balance</a:t>
            </a:r>
          </a:p>
        </p:txBody>
      </p:sp>
      <p:sp>
        <p:nvSpPr>
          <p:cNvPr id="5" name="TextBox 4">
            <a:extLst>
              <a:ext uri="{FF2B5EF4-FFF2-40B4-BE49-F238E27FC236}">
                <a16:creationId xmlns:a16="http://schemas.microsoft.com/office/drawing/2014/main" id="{8B58A235-F37F-3943-91B3-D4875BE31DB8}"/>
              </a:ext>
            </a:extLst>
          </p:cNvPr>
          <p:cNvSpPr txBox="1"/>
          <p:nvPr/>
        </p:nvSpPr>
        <p:spPr>
          <a:xfrm>
            <a:off x="6592500" y="3102964"/>
            <a:ext cx="3514751" cy="1200329"/>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Broader measure than merchandise trade balance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Includes other international flows of income and foreign aid</a:t>
            </a:r>
          </a:p>
        </p:txBody>
      </p:sp>
    </p:spTree>
    <p:extLst>
      <p:ext uri="{BB962C8B-B14F-4D97-AF65-F5344CB8AC3E}">
        <p14:creationId xmlns:p14="http://schemas.microsoft.com/office/powerpoint/2010/main" val="2574107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391585" y="298693"/>
            <a:ext cx="9408827"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Components of the U.S. Current Account Balance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03297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table with two columns labeled &quot;Component&quot; and &quot;Description.&quot; It reads as follows: Trade in goods: Shows the merchandise trade balance: exports and imports of goods. Trade in services: Shows the trade in services: exports and imports of services. Income payments: Money that U.S. financial investors received on their foreign investments (money flowing into the U.S.) and payments to foreign investors (money flowing out of the U.S.). Unilateral transfers: Payments that governments, private charities, or individuals make when they send money abroad without receiving any direct good or service.">
            <a:extLst>
              <a:ext uri="{FF2B5EF4-FFF2-40B4-BE49-F238E27FC236}">
                <a16:creationId xmlns:a16="http://schemas.microsoft.com/office/drawing/2014/main" id="{89066C95-5D70-A47B-5BFE-8AF2986CF449}"/>
              </a:ext>
            </a:extLst>
          </p:cNvPr>
          <p:cNvPicPr>
            <a:picLocks noChangeAspect="1"/>
          </p:cNvPicPr>
          <p:nvPr/>
        </p:nvPicPr>
        <p:blipFill>
          <a:blip r:embed="rId3"/>
          <a:stretch>
            <a:fillRect/>
          </a:stretch>
        </p:blipFill>
        <p:spPr>
          <a:xfrm>
            <a:off x="1276656" y="1349131"/>
            <a:ext cx="9628685" cy="5015874"/>
          </a:xfrm>
          <a:prstGeom prst="rect">
            <a:avLst/>
          </a:prstGeom>
        </p:spPr>
      </p:pic>
    </p:spTree>
    <p:extLst>
      <p:ext uri="{BB962C8B-B14F-4D97-AF65-F5344CB8AC3E}">
        <p14:creationId xmlns:p14="http://schemas.microsoft.com/office/powerpoint/2010/main" val="755559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Unilateral Transfers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Unilateral transfers are one-way payments that governments, private entities, or individuals make that they send abroad.">
            <a:extLst>
              <a:ext uri="{FF2B5EF4-FFF2-40B4-BE49-F238E27FC236}">
                <a16:creationId xmlns:a16="http://schemas.microsoft.com/office/drawing/2014/main" id="{9DC421E3-159E-43C9-AB86-C59FBCA3266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5DA4EE2-5448-4D9A-8AF5-7090DB7DF0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C232AE13-2693-448F-92C5-82F23D23425E}"/>
                </a:ext>
              </a:extLst>
            </p:cNvPr>
            <p:cNvSpPr txBox="1"/>
            <p:nvPr/>
          </p:nvSpPr>
          <p:spPr>
            <a:xfrm>
              <a:off x="588643" y="178774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Unilateral transfers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are one-way payments that governments, private entities, or individuals make that they send abroad.</a:t>
              </a:r>
            </a:p>
          </p:txBody>
        </p:sp>
      </p:grpSp>
      <p:grpSp>
        <p:nvGrpSpPr>
          <p:cNvPr id="12" name="Group 11" descr="With unilateral transfers, nothing is received in return.">
            <a:extLst>
              <a:ext uri="{FF2B5EF4-FFF2-40B4-BE49-F238E27FC236}">
                <a16:creationId xmlns:a16="http://schemas.microsoft.com/office/drawing/2014/main" id="{64572106-E125-4A99-9A59-D366C23C8616}"/>
              </a:ext>
            </a:extLst>
          </p:cNvPr>
          <p:cNvGrpSpPr/>
          <p:nvPr/>
        </p:nvGrpSpPr>
        <p:grpSpPr>
          <a:xfrm>
            <a:off x="2066922" y="24722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D4351F5-FA83-4E86-8D30-CBE462FB4B0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D9F4BEA4-160F-49F3-8213-8FEA5BB5100B}"/>
                </a:ext>
              </a:extLst>
            </p:cNvPr>
            <p:cNvSpPr txBox="1"/>
            <p:nvPr/>
          </p:nvSpPr>
          <p:spPr>
            <a:xfrm>
              <a:off x="573919" y="1934236"/>
              <a:ext cx="7776575"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With unilateral transfers, nothing is received in return.</a:t>
              </a:r>
            </a:p>
          </p:txBody>
        </p:sp>
      </p:grpSp>
      <p:grpSp>
        <p:nvGrpSpPr>
          <p:cNvPr id="16" name="Group 15" descr="Some examples include U.S. economic or military assistance for other countries and spending abroad by charities to address poverty.">
            <a:extLst>
              <a:ext uri="{FF2B5EF4-FFF2-40B4-BE49-F238E27FC236}">
                <a16:creationId xmlns:a16="http://schemas.microsoft.com/office/drawing/2014/main" id="{D37A2D03-1CC0-4424-8394-C42FFF52ADCC}"/>
              </a:ext>
            </a:extLst>
          </p:cNvPr>
          <p:cNvGrpSpPr/>
          <p:nvPr/>
        </p:nvGrpSpPr>
        <p:grpSpPr>
          <a:xfrm>
            <a:off x="2066922" y="336117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1AC31333-F1E5-4DA4-88FC-A8AD72782F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61850FFA-65FD-40EF-B3DA-ED9FAF51ABAF}"/>
                </a:ext>
              </a:extLst>
            </p:cNvPr>
            <p:cNvSpPr txBox="1"/>
            <p:nvPr/>
          </p:nvSpPr>
          <p:spPr>
            <a:xfrm>
              <a:off x="573919" y="1783767"/>
              <a:ext cx="799667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Some examples include U.S. economic or military assistance for other countries and spending abroad by charities to address poverty.</a:t>
              </a:r>
            </a:p>
          </p:txBody>
        </p:sp>
      </p:grpSp>
      <p:grpSp>
        <p:nvGrpSpPr>
          <p:cNvPr id="19" name="Group 18" descr="For the U.S. economy, unilateral transfers are almost always negative.">
            <a:extLst>
              <a:ext uri="{FF2B5EF4-FFF2-40B4-BE49-F238E27FC236}">
                <a16:creationId xmlns:a16="http://schemas.microsoft.com/office/drawing/2014/main" id="{AA90FB57-A8D5-4E00-B6B9-E6AD420A0956}"/>
              </a:ext>
            </a:extLst>
          </p:cNvPr>
          <p:cNvGrpSpPr/>
          <p:nvPr/>
        </p:nvGrpSpPr>
        <p:grpSpPr>
          <a:xfrm>
            <a:off x="2066922" y="425011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F2FDE150-D7B0-410B-B94B-5334D7D041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46C1BAD3-FD25-40D2-AA96-60ED6A645A10}"/>
                </a:ext>
              </a:extLst>
            </p:cNvPr>
            <p:cNvSpPr txBox="1"/>
            <p:nvPr/>
          </p:nvSpPr>
          <p:spPr>
            <a:xfrm>
              <a:off x="573919" y="1938205"/>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the U.S. economy, unilateral transfers are almost always negative.</a:t>
              </a:r>
            </a:p>
          </p:txBody>
        </p:sp>
      </p:grpSp>
    </p:spTree>
    <p:extLst>
      <p:ext uri="{BB962C8B-B14F-4D97-AF65-F5344CB8AC3E}">
        <p14:creationId xmlns:p14="http://schemas.microsoft.com/office/powerpoint/2010/main" val="1442265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53568"/>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Trade Balances in Historical and International Context</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graph showing the current account balance and merchandise account balance in the United States from 1960 to 2021">
            <a:extLst>
              <a:ext uri="{FF2B5EF4-FFF2-40B4-BE49-F238E27FC236}">
                <a16:creationId xmlns:a16="http://schemas.microsoft.com/office/drawing/2014/main" id="{CD932D05-6A2D-12C7-C140-FF12F3E1D6A5}"/>
              </a:ext>
            </a:extLst>
          </p:cNvPr>
          <p:cNvPicPr>
            <a:picLocks noChangeAspect="1"/>
          </p:cNvPicPr>
          <p:nvPr/>
        </p:nvPicPr>
        <p:blipFill>
          <a:blip r:embed="rId3"/>
          <a:stretch>
            <a:fillRect/>
          </a:stretch>
        </p:blipFill>
        <p:spPr>
          <a:xfrm>
            <a:off x="2421673" y="1407578"/>
            <a:ext cx="7348653" cy="4042843"/>
          </a:xfrm>
          <a:prstGeom prst="rect">
            <a:avLst/>
          </a:prstGeom>
        </p:spPr>
      </p:pic>
      <p:sp>
        <p:nvSpPr>
          <p:cNvPr id="11" name="TextBox 10">
            <a:extLst>
              <a:ext uri="{FF2B5EF4-FFF2-40B4-BE49-F238E27FC236}">
                <a16:creationId xmlns:a16="http://schemas.microsoft.com/office/drawing/2014/main" id="{36C7D0CA-C619-4A17-B00C-D3A78AC756C5}"/>
              </a:ext>
            </a:extLst>
          </p:cNvPr>
          <p:cNvSpPr txBox="1"/>
          <p:nvPr/>
        </p:nvSpPr>
        <p:spPr>
          <a:xfrm>
            <a:off x="2192213" y="5679564"/>
            <a:ext cx="7807571" cy="923330"/>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If the lines are above $0, the U.S. was running a positive merchandise trade balance and current account balance. If the lines fall below $0, the U.S. was running a merchandise trade deficit and a deficit in its current account balance.</a:t>
            </a:r>
          </a:p>
        </p:txBody>
      </p:sp>
    </p:spTree>
    <p:extLst>
      <p:ext uri="{BB962C8B-B14F-4D97-AF65-F5344CB8AC3E}">
        <p14:creationId xmlns:p14="http://schemas.microsoft.com/office/powerpoint/2010/main" val="3360644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53568"/>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Trade Balances in Historical and International Context</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From the 1960s into the 1970s, the U.S. economy had mostly small trade surpluses.">
            <a:extLst>
              <a:ext uri="{FF2B5EF4-FFF2-40B4-BE49-F238E27FC236}">
                <a16:creationId xmlns:a16="http://schemas.microsoft.com/office/drawing/2014/main" id="{9DC421E3-159E-43C9-AB86-C59FBCA3266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5DA4EE2-5448-4D9A-8AF5-7090DB7DF0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C232AE13-2693-448F-92C5-82F23D23425E}"/>
                </a:ext>
              </a:extLst>
            </p:cNvPr>
            <p:cNvSpPr txBox="1"/>
            <p:nvPr/>
          </p:nvSpPr>
          <p:spPr>
            <a:xfrm>
              <a:off x="588643" y="178774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From the 1960s into the 1970s, the U.S. economy had mostly small trade surpluses.</a:t>
              </a:r>
            </a:p>
          </p:txBody>
        </p:sp>
      </p:grpSp>
      <p:grpSp>
        <p:nvGrpSpPr>
          <p:cNvPr id="12" name="Group 11" descr="Starting in the 1980s, the merchandise trade deficit increased rapidly, and in the 1990s, the current account trade deficit increased.">
            <a:extLst>
              <a:ext uri="{FF2B5EF4-FFF2-40B4-BE49-F238E27FC236}">
                <a16:creationId xmlns:a16="http://schemas.microsoft.com/office/drawing/2014/main" id="{64572106-E125-4A99-9A59-D366C23C8616}"/>
              </a:ext>
            </a:extLst>
          </p:cNvPr>
          <p:cNvGrpSpPr/>
          <p:nvPr/>
        </p:nvGrpSpPr>
        <p:grpSpPr>
          <a:xfrm>
            <a:off x="2066922" y="24722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D4351F5-FA83-4E86-8D30-CBE462FB4B0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D9F4BEA4-160F-49F3-8213-8FEA5BB5100B}"/>
                </a:ext>
              </a:extLst>
            </p:cNvPr>
            <p:cNvSpPr txBox="1"/>
            <p:nvPr/>
          </p:nvSpPr>
          <p:spPr>
            <a:xfrm>
              <a:off x="573919" y="1796580"/>
              <a:ext cx="7776575"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Starting in the 1980s, the merchandise trade deficit increased rapidly, and in the 1990s, the current account trade deficit increased.</a:t>
              </a:r>
            </a:p>
          </p:txBody>
        </p:sp>
      </p:grpSp>
      <p:grpSp>
        <p:nvGrpSpPr>
          <p:cNvPr id="16" name="Group 15" descr="While the U.S. economy has consistently run trade deficits in recent years, many European nations have consistently run trade surpluses.">
            <a:extLst>
              <a:ext uri="{FF2B5EF4-FFF2-40B4-BE49-F238E27FC236}">
                <a16:creationId xmlns:a16="http://schemas.microsoft.com/office/drawing/2014/main" id="{D37A2D03-1CC0-4424-8394-C42FFF52ADCC}"/>
              </a:ext>
            </a:extLst>
          </p:cNvPr>
          <p:cNvGrpSpPr/>
          <p:nvPr/>
        </p:nvGrpSpPr>
        <p:grpSpPr>
          <a:xfrm>
            <a:off x="2066922" y="336117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1AC31333-F1E5-4DA4-88FC-A8AD72782F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61850FFA-65FD-40EF-B3DA-ED9FAF51ABAF}"/>
                </a:ext>
              </a:extLst>
            </p:cNvPr>
            <p:cNvSpPr txBox="1"/>
            <p:nvPr/>
          </p:nvSpPr>
          <p:spPr>
            <a:xfrm>
              <a:off x="573919" y="1783767"/>
              <a:ext cx="799667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the U.S. economy has consistently run trade deficits in recent years, many European nations have consistently run trade surpluses.</a:t>
              </a:r>
            </a:p>
          </p:txBody>
        </p:sp>
      </p:grpSp>
    </p:spTree>
    <p:extLst>
      <p:ext uri="{BB962C8B-B14F-4D97-AF65-F5344CB8AC3E}">
        <p14:creationId xmlns:p14="http://schemas.microsoft.com/office/powerpoint/2010/main" val="3549039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39"/>
            <a:ext cx="9144000" cy="378545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trade balance measures the gap between a country's exports and imports.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most high-income economies, goods compose less than half of a country's total production, while services compose more than half.</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last two decades have seen a surge in international trade of services; however, most global trade still takes the form of goods rather than services.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current account balance includes the trade in goods, services, and money flowing into and out of a country from investments and unilateral transfers.</a:t>
            </a:r>
          </a:p>
        </p:txBody>
      </p:sp>
    </p:spTree>
    <p:extLst>
      <p:ext uri="{BB962C8B-B14F-4D97-AF65-F5344CB8AC3E}">
        <p14:creationId xmlns:p14="http://schemas.microsoft.com/office/powerpoint/2010/main" val="133978336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DDA3A49-2DEB-4346-8834-315D995CB155}">
  <ds:schemaRefs>
    <ds:schemaRef ds:uri="fdab59f7-c3a7-48e5-acd8-618ce834776e"/>
    <ds:schemaRef ds:uri="http://schemas.microsoft.com/office/2006/documentManagement/types"/>
    <ds:schemaRef ds:uri="06d9c582-05c2-476b-83d2-72ab8b1380b2"/>
    <ds:schemaRef ds:uri="http://schemas.microsoft.com/office/2006/metadata/properties"/>
    <ds:schemaRef ds:uri="http://purl.org/dc/elements/1.1/"/>
    <ds:schemaRef ds:uri="http://www.w3.org/XML/1998/namespace"/>
    <ds:schemaRef ds:uri="http://schemas.microsoft.com/office/infopath/2007/PartnerControls"/>
    <ds:schemaRef ds:uri="http://schemas.openxmlformats.org/package/2006/metadata/core-properties"/>
    <ds:schemaRef ds:uri="http://purl.org/dc/dcmitype/"/>
    <ds:schemaRef ds:uri="http://purl.org/dc/terms/"/>
  </ds:schemaRefs>
</ds:datastoreItem>
</file>

<file path=customXml/itemProps2.xml><?xml version="1.0" encoding="utf-8"?>
<ds:datastoreItem xmlns:ds="http://schemas.openxmlformats.org/officeDocument/2006/customXml" ds:itemID="{055D228C-E758-443F-A37C-A8BD99173C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E86AF17-95DA-4D48-A435-3F96B74BDA8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2532</TotalTime>
  <Words>1018</Words>
  <Application>Microsoft Office PowerPoint</Application>
  <PresentationFormat>Widescreen</PresentationFormat>
  <Paragraphs>69</Paragraphs>
  <Slides>10</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Century Gothic</vt:lpstr>
      <vt:lpstr>Office Theme</vt:lpstr>
      <vt:lpstr>Measuring Trade Balances</vt:lpstr>
      <vt:lpstr>Trade Balances1</vt:lpstr>
      <vt:lpstr>Trade Balances2</vt:lpstr>
      <vt:lpstr>Measuring Trade Balances1</vt:lpstr>
      <vt:lpstr>Components of the U.S. Current Account Balance</vt:lpstr>
      <vt:lpstr>Unilateral Transfers</vt:lpstr>
      <vt:lpstr>Trade Balances in Historical and International Context1</vt:lpstr>
      <vt:lpstr>Trade Balances in Historical and International Context2</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148</cp:revision>
  <dcterms:created xsi:type="dcterms:W3CDTF">2014-11-06T15:36:04Z</dcterms:created>
  <dcterms:modified xsi:type="dcterms:W3CDTF">2026-02-02T17:52:24Z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