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7"/>
  </p:notesMasterIdLst>
  <p:sldIdLst>
    <p:sldId id="406" r:id="rId5"/>
    <p:sldId id="407" r:id="rId6"/>
    <p:sldId id="408" r:id="rId7"/>
    <p:sldId id="409" r:id="rId8"/>
    <p:sldId id="410" r:id="rId9"/>
    <p:sldId id="411" r:id="rId10"/>
    <p:sldId id="412" r:id="rId11"/>
    <p:sldId id="413" r:id="rId12"/>
    <p:sldId id="414" r:id="rId13"/>
    <p:sldId id="415" r:id="rId14"/>
    <p:sldId id="416" r:id="rId15"/>
    <p:sldId id="41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2"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E70AB3-D7E1-4EB1-8003-52395C4E90CC}" v="4" dt="2026-02-02T17:16:13.4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6827" autoAdjust="0"/>
  </p:normalViewPr>
  <p:slideViewPr>
    <p:cSldViewPr snapToGrid="0">
      <p:cViewPr varScale="1">
        <p:scale>
          <a:sx n="92" d="100"/>
          <a:sy n="92" d="100"/>
        </p:scale>
        <p:origin x="100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1T15:18:21.847" v="13" actId="6549"/>
      <pc:docMkLst>
        <pc:docMk/>
      </pc:docMkLst>
      <pc:sldChg chg="add">
        <pc:chgData name="Caitlin Coleman" userId="96f87ca1-0e64-4ae8-8d77-98757b85df0b" providerId="ADAL" clId="{DDA6BCD5-DC0D-434C-93A0-51E2BCD25B34}" dt="2026-01-21T15:16:15.439" v="0"/>
        <pc:sldMkLst>
          <pc:docMk/>
          <pc:sldMk cId="197993132" sldId="406"/>
        </pc:sldMkLst>
      </pc:sldChg>
      <pc:sldChg chg="modSp add mod">
        <pc:chgData name="Caitlin Coleman" userId="96f87ca1-0e64-4ae8-8d77-98757b85df0b" providerId="ADAL" clId="{DDA6BCD5-DC0D-434C-93A0-51E2BCD25B34}" dt="2026-01-21T15:17:48.930" v="2" actId="6549"/>
        <pc:sldMkLst>
          <pc:docMk/>
          <pc:sldMk cId="1347372030" sldId="407"/>
        </pc:sldMkLst>
        <pc:spChg chg="mod">
          <ac:chgData name="Caitlin Coleman" userId="96f87ca1-0e64-4ae8-8d77-98757b85df0b" providerId="ADAL" clId="{DDA6BCD5-DC0D-434C-93A0-51E2BCD25B34}" dt="2026-01-21T15:17:48.930" v="2" actId="6549"/>
          <ac:spMkLst>
            <pc:docMk/>
            <pc:sldMk cId="1347372030" sldId="407"/>
            <ac:spMk id="26" creationId="{00000000-0000-0000-0000-000000000000}"/>
          </ac:spMkLst>
        </pc:spChg>
      </pc:sldChg>
      <pc:sldChg chg="add">
        <pc:chgData name="Caitlin Coleman" userId="96f87ca1-0e64-4ae8-8d77-98757b85df0b" providerId="ADAL" clId="{DDA6BCD5-DC0D-434C-93A0-51E2BCD25B34}" dt="2026-01-21T15:16:15.439" v="0"/>
        <pc:sldMkLst>
          <pc:docMk/>
          <pc:sldMk cId="537096082" sldId="408"/>
        </pc:sldMkLst>
      </pc:sldChg>
      <pc:sldChg chg="add">
        <pc:chgData name="Caitlin Coleman" userId="96f87ca1-0e64-4ae8-8d77-98757b85df0b" providerId="ADAL" clId="{DDA6BCD5-DC0D-434C-93A0-51E2BCD25B34}" dt="2026-01-21T15:16:15.439" v="0"/>
        <pc:sldMkLst>
          <pc:docMk/>
          <pc:sldMk cId="1625114917" sldId="409"/>
        </pc:sldMkLst>
      </pc:sldChg>
      <pc:sldChg chg="modSp add mod">
        <pc:chgData name="Caitlin Coleman" userId="96f87ca1-0e64-4ae8-8d77-98757b85df0b" providerId="ADAL" clId="{DDA6BCD5-DC0D-434C-93A0-51E2BCD25B34}" dt="2026-01-21T15:17:56.197" v="4" actId="20577"/>
        <pc:sldMkLst>
          <pc:docMk/>
          <pc:sldMk cId="4193731471" sldId="410"/>
        </pc:sldMkLst>
        <pc:spChg chg="mod">
          <ac:chgData name="Caitlin Coleman" userId="96f87ca1-0e64-4ae8-8d77-98757b85df0b" providerId="ADAL" clId="{DDA6BCD5-DC0D-434C-93A0-51E2BCD25B34}" dt="2026-01-21T15:17:56.197" v="4" actId="20577"/>
          <ac:spMkLst>
            <pc:docMk/>
            <pc:sldMk cId="4193731471" sldId="410"/>
            <ac:spMk id="26" creationId="{00000000-0000-0000-0000-000000000000}"/>
          </ac:spMkLst>
        </pc:spChg>
      </pc:sldChg>
      <pc:sldChg chg="modSp add mod">
        <pc:chgData name="Caitlin Coleman" userId="96f87ca1-0e64-4ae8-8d77-98757b85df0b" providerId="ADAL" clId="{DDA6BCD5-DC0D-434C-93A0-51E2BCD25B34}" dt="2026-01-21T15:18:01.469" v="6" actId="20577"/>
        <pc:sldMkLst>
          <pc:docMk/>
          <pc:sldMk cId="154404556" sldId="411"/>
        </pc:sldMkLst>
        <pc:spChg chg="mod">
          <ac:chgData name="Caitlin Coleman" userId="96f87ca1-0e64-4ae8-8d77-98757b85df0b" providerId="ADAL" clId="{DDA6BCD5-DC0D-434C-93A0-51E2BCD25B34}" dt="2026-01-21T15:18:01.469" v="6" actId="20577"/>
          <ac:spMkLst>
            <pc:docMk/>
            <pc:sldMk cId="154404556" sldId="411"/>
            <ac:spMk id="26" creationId="{00000000-0000-0000-0000-000000000000}"/>
          </ac:spMkLst>
        </pc:spChg>
      </pc:sldChg>
      <pc:sldChg chg="add">
        <pc:chgData name="Caitlin Coleman" userId="96f87ca1-0e64-4ae8-8d77-98757b85df0b" providerId="ADAL" clId="{DDA6BCD5-DC0D-434C-93A0-51E2BCD25B34}" dt="2026-01-21T15:16:15.439" v="0"/>
        <pc:sldMkLst>
          <pc:docMk/>
          <pc:sldMk cId="3008267475" sldId="412"/>
        </pc:sldMkLst>
      </pc:sldChg>
      <pc:sldChg chg="add">
        <pc:chgData name="Caitlin Coleman" userId="96f87ca1-0e64-4ae8-8d77-98757b85df0b" providerId="ADAL" clId="{DDA6BCD5-DC0D-434C-93A0-51E2BCD25B34}" dt="2026-01-21T15:16:15.439" v="0"/>
        <pc:sldMkLst>
          <pc:docMk/>
          <pc:sldMk cId="4193571137" sldId="413"/>
        </pc:sldMkLst>
      </pc:sldChg>
      <pc:sldChg chg="modSp add mod">
        <pc:chgData name="Caitlin Coleman" userId="96f87ca1-0e64-4ae8-8d77-98757b85df0b" providerId="ADAL" clId="{DDA6BCD5-DC0D-434C-93A0-51E2BCD25B34}" dt="2026-01-21T15:18:10.728" v="9" actId="20577"/>
        <pc:sldMkLst>
          <pc:docMk/>
          <pc:sldMk cId="2517009403" sldId="414"/>
        </pc:sldMkLst>
        <pc:spChg chg="mod">
          <ac:chgData name="Caitlin Coleman" userId="96f87ca1-0e64-4ae8-8d77-98757b85df0b" providerId="ADAL" clId="{DDA6BCD5-DC0D-434C-93A0-51E2BCD25B34}" dt="2026-01-21T15:18:10.728" v="9" actId="20577"/>
          <ac:spMkLst>
            <pc:docMk/>
            <pc:sldMk cId="2517009403" sldId="414"/>
            <ac:spMk id="26" creationId="{00000000-0000-0000-0000-000000000000}"/>
          </ac:spMkLst>
        </pc:spChg>
      </pc:sldChg>
      <pc:sldChg chg="modSp add mod">
        <pc:chgData name="Caitlin Coleman" userId="96f87ca1-0e64-4ae8-8d77-98757b85df0b" providerId="ADAL" clId="{DDA6BCD5-DC0D-434C-93A0-51E2BCD25B34}" dt="2026-01-21T15:18:16.381" v="12" actId="20577"/>
        <pc:sldMkLst>
          <pc:docMk/>
          <pc:sldMk cId="776288957" sldId="415"/>
        </pc:sldMkLst>
        <pc:spChg chg="mod">
          <ac:chgData name="Caitlin Coleman" userId="96f87ca1-0e64-4ae8-8d77-98757b85df0b" providerId="ADAL" clId="{DDA6BCD5-DC0D-434C-93A0-51E2BCD25B34}" dt="2026-01-21T15:18:16.381" v="12" actId="20577"/>
          <ac:spMkLst>
            <pc:docMk/>
            <pc:sldMk cId="776288957" sldId="415"/>
            <ac:spMk id="26" creationId="{00000000-0000-0000-0000-000000000000}"/>
          </ac:spMkLst>
        </pc:spChg>
      </pc:sldChg>
      <pc:sldChg chg="modSp add mod">
        <pc:chgData name="Caitlin Coleman" userId="96f87ca1-0e64-4ae8-8d77-98757b85df0b" providerId="ADAL" clId="{DDA6BCD5-DC0D-434C-93A0-51E2BCD25B34}" dt="2026-01-21T15:18:21.847" v="13" actId="6549"/>
        <pc:sldMkLst>
          <pc:docMk/>
          <pc:sldMk cId="2840885629" sldId="416"/>
        </pc:sldMkLst>
        <pc:spChg chg="mod">
          <ac:chgData name="Caitlin Coleman" userId="96f87ca1-0e64-4ae8-8d77-98757b85df0b" providerId="ADAL" clId="{DDA6BCD5-DC0D-434C-93A0-51E2BCD25B34}" dt="2026-01-21T15:18:21.847" v="13" actId="6549"/>
          <ac:spMkLst>
            <pc:docMk/>
            <pc:sldMk cId="2840885629" sldId="416"/>
            <ac:spMk id="26" creationId="{00000000-0000-0000-0000-000000000000}"/>
          </ac:spMkLst>
        </pc:spChg>
      </pc:sldChg>
      <pc:sldChg chg="add">
        <pc:chgData name="Caitlin Coleman" userId="96f87ca1-0e64-4ae8-8d77-98757b85df0b" providerId="ADAL" clId="{DDA6BCD5-DC0D-434C-93A0-51E2BCD25B34}" dt="2026-01-21T15:16:15.439" v="0"/>
        <pc:sldMkLst>
          <pc:docMk/>
          <pc:sldMk cId="1178688118" sldId="41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36B44A-B112-4929-A1D2-F26DECCAEB6B}"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D907ED-50A1-4E2C-8EC0-0102179B86FB}" type="slidenum">
              <a:rPr lang="en-US" smtClean="0"/>
              <a:t>‹#›</a:t>
            </a:fld>
            <a:endParaRPr lang="en-US"/>
          </a:p>
        </p:txBody>
      </p:sp>
    </p:spTree>
    <p:extLst>
      <p:ext uri="{BB962C8B-B14F-4D97-AF65-F5344CB8AC3E}">
        <p14:creationId xmlns:p14="http://schemas.microsoft.com/office/powerpoint/2010/main" val="192806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price, wage, or interest rate is adjusted automatically with inflation, economists use the term indexed. An indexed payment increases according to the index number that measures inflation. Those in private markets and government programs observe a wide range of indexing arrangements.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D907ED-50A1-4E2C-8EC0-0102179B86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0807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Indexing may occur in labor markets and financial markets. Cost-of-living adjustments (COLAs) guarantee that wages will keep up with inflation. For example, wage contracts with COLAs are sometimes written as "COLA plus 3%." An adjustable-rate mortgage (ARM) is a type of loan that someone can use to purchase a home; the interest rate varies with inflation. Often, a borrower will be able to receive a lower interest rate if borrowing with an ARM, compared to a fixed-rate loan.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D907ED-50A1-4E2C-8EC0-0102179B86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1731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programs are indexed to inflation: income tax brackets, social security benefits and payroll taxes, and indexed bonds. The U.S. income tax code is designed so that as a person's income rises, the tax rate on the marginal income earned rises as well. Since the passage of the Social Security Indexing Act of 1972, the level of Social Security benefits increases each year, along with CPI. Also, Social Security is funded by payroll taxes, which the government imposes on the income earned up to a certain amount. Indexed bonds promise to pay a certain real rate of interest above whatever inflation rate occurs.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D907ED-50A1-4E2C-8EC0-0102179B86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0163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would the government benefit from inflation if its bonds have a fixed interest rate?.</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D907ED-50A1-4E2C-8EC0-0102179B86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451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would the government benefit from inflation if its bonds have a fixed interest rate? Bonds with a fixed interest rate pay the same dollar amount of interest each period. Since the real interest rate is the nominal (fixed) interest rate minus inflation, as inflation increases, the government is paying interest and principal in dollars with less purchasing power.</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D907ED-50A1-4E2C-8EC0-0102179B86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2538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Indexing may seem like an obviously useful step. However, some of the fiercest opponents of inflation express grave concern about indexing: Indexing is always partial, Not every employer will provide COLAs for workers, Not all companies can assume that costs and revenues will rise with the inflation, Not all interest rates for borrowers and savers will change to match inflation.</a:t>
            </a:r>
          </a:p>
          <a:p>
            <a:r>
              <a:rPr lang="en-US" dirty="0"/>
              <a:t>In a world where some people are indexed against inflation and some are not, financially savvy firms and investors may seek ways to be protected against inflation, while the financially unsophisticated and small firms may suffer from it most.</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D907ED-50A1-4E2C-8EC0-0102179B86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471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occurs when too many dollars are chasing too few goods, deflation occurs when too few dollars are chasing too many goods. The great surges of inflation early in the twentieth century came after wars. After wars, price controls end and pent-up buying power surges forth, driving up inflation. We typically associate slowing economic activity, as in major recessions, with a reduction in inflation or even outright deflation. If we are to avoid inflation, the amount of purchasing power in the economy must grow at roughly the same rate as production.</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D907ED-50A1-4E2C-8EC0-0102179B86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8810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$10,000 in cash, would you prefer to hold the cash or invest it in indexed bonds? What if you expect deflation in the future?</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D907ED-50A1-4E2C-8EC0-0102179B86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3663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$10,000 in cash, would you prefer to hold the cash or invest it in indexed bonds? What if you expect deflation in the future? Because the interest rate on indexed bonds increases with inflation, indexed bonds are preferred if inflation is expected. However, if deflation is expected, the interest rate will decrease. If deflation occurs, the purchasing power of cash will increase, so you might prefer to hold the $10,000 in cash.</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D907ED-50A1-4E2C-8EC0-0102179B86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0359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526241"/>
            <a:ext cx="9144000"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Indexing and Its Limitations</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97993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4</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39"/>
            <a:ext cx="9144000" cy="35336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you have $10,000 in cash, would you prefer to hold the cash or invest it in indexed bonds? What if you expect deflation in the future?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Because the interest rate on indexed bonds increases with inflation, indexed bonds are preferred if inflation is expected. However, if deflation is expected, the interest rate will decrease. If deflation occurs, the purchasing power of cash will increase, so you might prefer to hold the $10,000 in cash.</a:t>
            </a:r>
          </a:p>
        </p:txBody>
      </p:sp>
    </p:spTree>
    <p:extLst>
      <p:ext uri="{BB962C8B-B14F-4D97-AF65-F5344CB8AC3E}">
        <p14:creationId xmlns:p14="http://schemas.microsoft.com/office/powerpoint/2010/main" val="776288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296017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payment is indexed if it is automatically adjusted for inflation.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Examples of indexing in the private sector include wage contracts with cost-of-living adjustments (COLAs) and loan agreements like adjustable-rate mortgages (ARMs).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Examples of indexing in the public sector include tax brackets and Social Security payments.</a:t>
            </a:r>
          </a:p>
        </p:txBody>
      </p:sp>
    </p:spTree>
    <p:extLst>
      <p:ext uri="{BB962C8B-B14F-4D97-AF65-F5344CB8AC3E}">
        <p14:creationId xmlns:p14="http://schemas.microsoft.com/office/powerpoint/2010/main" val="2840885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178688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When a price, wage, or interest rate is adjusted automatically with inflation, economists use the term indexed.">
            <a:extLst>
              <a:ext uri="{FF2B5EF4-FFF2-40B4-BE49-F238E27FC236}">
                <a16:creationId xmlns:a16="http://schemas.microsoft.com/office/drawing/2014/main" id="{307A8BBC-78C8-405B-ADDB-BA648252D01B}"/>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73403" y="178774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price, wage, or interest rate is adjusted automatically with inflation, economists use the term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indexed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0" name="Group 9" descr="An indexed payment increases according to the index number that measures inflation.">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indexed payment increases according to the index number that measures inflation.</a:t>
              </a:r>
            </a:p>
          </p:txBody>
        </p:sp>
      </p:grpSp>
      <p:grpSp>
        <p:nvGrpSpPr>
          <p:cNvPr id="13" name="Group 12" descr="Those in private markets and government programs observe a wide range of indexing arrangements.">
            <a:extLst>
              <a:ext uri="{FF2B5EF4-FFF2-40B4-BE49-F238E27FC236}">
                <a16:creationId xmlns:a16="http://schemas.microsoft.com/office/drawing/2014/main" id="{48434555-B964-4D68-813F-F904A905C5E1}"/>
              </a:ext>
            </a:extLst>
          </p:cNvPr>
          <p:cNvGrpSpPr/>
          <p:nvPr/>
        </p:nvGrpSpPr>
        <p:grpSpPr>
          <a:xfrm>
            <a:off x="2066922" y="336361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Those in private markets and government programs observe a wide range of indexing arrangements.</a:t>
              </a:r>
            </a:p>
          </p:txBody>
        </p:sp>
      </p:grpSp>
    </p:spTree>
    <p:extLst>
      <p:ext uri="{BB962C8B-B14F-4D97-AF65-F5344CB8AC3E}">
        <p14:creationId xmlns:p14="http://schemas.microsoft.com/office/powerpoint/2010/main" val="1347372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Indexing in Private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Indexing may occur in labor markets and financial markets.">
            <a:extLst>
              <a:ext uri="{FF2B5EF4-FFF2-40B4-BE49-F238E27FC236}">
                <a16:creationId xmlns:a16="http://schemas.microsoft.com/office/drawing/2014/main" id="{307A8BBC-78C8-405B-ADDB-BA648252D01B}"/>
              </a:ext>
            </a:extLst>
          </p:cNvPr>
          <p:cNvGrpSpPr/>
          <p:nvPr/>
        </p:nvGrpSpPr>
        <p:grpSpPr>
          <a:xfrm>
            <a:off x="2066664" y="1580912"/>
            <a:ext cx="8058412" cy="806935"/>
            <a:chOff x="542665" y="1736761"/>
            <a:chExt cx="8058412"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42665" y="1933920"/>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Indexing may occur in labor markets and financial markets.</a:t>
              </a:r>
            </a:p>
          </p:txBody>
        </p:sp>
      </p:grpSp>
      <p:grpSp>
        <p:nvGrpSpPr>
          <p:cNvPr id="10" name="Group 9" descr="Cost-of-living adjustments (COLAs) guarantee that wages will keep up with inflation.">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Cost-of-living adjustments (COLAs)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guarantee that wages will keep up with inflation.</a:t>
              </a:r>
            </a:p>
          </p:txBody>
        </p:sp>
      </p:grpSp>
      <p:grpSp>
        <p:nvGrpSpPr>
          <p:cNvPr id="13" name="Group 12" descr="For example, wage contracts with COLAs are sometimes written as &quot;COLA plus 3%.&quot;">
            <a:extLst>
              <a:ext uri="{FF2B5EF4-FFF2-40B4-BE49-F238E27FC236}">
                <a16:creationId xmlns:a16="http://schemas.microsoft.com/office/drawing/2014/main" id="{48434555-B964-4D68-813F-F904A905C5E1}"/>
              </a:ext>
            </a:extLst>
          </p:cNvPr>
          <p:cNvGrpSpPr/>
          <p:nvPr/>
        </p:nvGrpSpPr>
        <p:grpSpPr>
          <a:xfrm>
            <a:off x="2066664" y="338346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wage contracts with COLAs are sometimes written as "COLA plus 3%." </a:t>
              </a:r>
            </a:p>
          </p:txBody>
        </p:sp>
      </p:grpSp>
      <p:grpSp>
        <p:nvGrpSpPr>
          <p:cNvPr id="16" name="Group 15" descr="An adjustable-rate mortgage (ARM) is a type of loan that someone can use to purchase a home; the interest rate varies with inflation.">
            <a:extLst>
              <a:ext uri="{FF2B5EF4-FFF2-40B4-BE49-F238E27FC236}">
                <a16:creationId xmlns:a16="http://schemas.microsoft.com/office/drawing/2014/main" id="{EA6524AD-CFEA-41BB-B6E2-08879745E695}"/>
              </a:ext>
            </a:extLst>
          </p:cNvPr>
          <p:cNvGrpSpPr/>
          <p:nvPr/>
        </p:nvGrpSpPr>
        <p:grpSpPr>
          <a:xfrm>
            <a:off x="2066664" y="427481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66506ED-55B2-4392-A2F6-E029A1F474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96DF796-CF65-4473-BD87-87518A827A1E}"/>
                </a:ext>
              </a:extLst>
            </p:cNvPr>
            <p:cNvSpPr txBox="1"/>
            <p:nvPr/>
          </p:nvSpPr>
          <p:spPr>
            <a:xfrm>
              <a:off x="573919"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adjustable-rate mortgage (ARM)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 type of loan that someone can use to purchase a home; the interest rate varies with inflation.</a:t>
              </a:r>
            </a:p>
          </p:txBody>
        </p:sp>
      </p:grpSp>
      <p:grpSp>
        <p:nvGrpSpPr>
          <p:cNvPr id="19" name="Group 18" descr="Often, a borrower will be able to receive a lower interest rate if borrowing with an ARM, compared to a fixed-rate loan.">
            <a:extLst>
              <a:ext uri="{FF2B5EF4-FFF2-40B4-BE49-F238E27FC236}">
                <a16:creationId xmlns:a16="http://schemas.microsoft.com/office/drawing/2014/main" id="{5580AAA2-3C54-4583-9E5D-86D05917F37F}"/>
              </a:ext>
            </a:extLst>
          </p:cNvPr>
          <p:cNvGrpSpPr/>
          <p:nvPr/>
        </p:nvGrpSpPr>
        <p:grpSpPr>
          <a:xfrm>
            <a:off x="2066664" y="51831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5DA04765-F7D4-4B75-A2D6-5F21B6DBAE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A9DA9BDC-24F3-4678-8830-5397FE4617E2}"/>
                </a:ext>
              </a:extLst>
            </p:cNvPr>
            <p:cNvSpPr txBox="1"/>
            <p:nvPr/>
          </p:nvSpPr>
          <p:spPr>
            <a:xfrm>
              <a:off x="573919"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Often, a borrower will be able to receive a lower interest rate if borrowing with an ARM, compared to a fixed-rate loan.</a:t>
              </a:r>
            </a:p>
          </p:txBody>
        </p:sp>
      </p:grpSp>
    </p:spTree>
    <p:extLst>
      <p:ext uri="{BB962C8B-B14F-4D97-AF65-F5344CB8AC3E}">
        <p14:creationId xmlns:p14="http://schemas.microsoft.com/office/powerpoint/2010/main" val="537096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Indexing in Government Programs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Many programs are indexed to inflation: income tax brackets, social security benefits and payroll taxes, and indexed bonds.">
            <a:extLst>
              <a:ext uri="{FF2B5EF4-FFF2-40B4-BE49-F238E27FC236}">
                <a16:creationId xmlns:a16="http://schemas.microsoft.com/office/drawing/2014/main" id="{307A8BBC-78C8-405B-ADDB-BA648252D01B}"/>
              </a:ext>
            </a:extLst>
          </p:cNvPr>
          <p:cNvGrpSpPr/>
          <p:nvPr/>
        </p:nvGrpSpPr>
        <p:grpSpPr>
          <a:xfrm>
            <a:off x="2066664" y="1580912"/>
            <a:ext cx="8058412" cy="806935"/>
            <a:chOff x="542665" y="1736761"/>
            <a:chExt cx="8058412"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42665" y="177919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programs are indexed to inflation: income tax brackets, social security benefits and payroll taxes, and indexed bonds.</a:t>
              </a:r>
            </a:p>
          </p:txBody>
        </p:sp>
      </p:grpSp>
      <p:grpSp>
        <p:nvGrpSpPr>
          <p:cNvPr id="10" name="Group 9" descr="The U.S. income tax code is designed so that as a person's income rises, the tax rate on the marginal income earned rises as well.">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income tax code is designed so that as a person's income rises, the tax rate on the marginal income earned rises as well.</a:t>
              </a:r>
            </a:p>
          </p:txBody>
        </p:sp>
      </p:grpSp>
      <p:grpSp>
        <p:nvGrpSpPr>
          <p:cNvPr id="13" name="Group 12" descr="Since the passage of the Social Security Indexing Act of 1972, the level of Social Security benefits increases each year, along with CPI.">
            <a:extLst>
              <a:ext uri="{FF2B5EF4-FFF2-40B4-BE49-F238E27FC236}">
                <a16:creationId xmlns:a16="http://schemas.microsoft.com/office/drawing/2014/main" id="{48434555-B964-4D68-813F-F904A905C5E1}"/>
              </a:ext>
            </a:extLst>
          </p:cNvPr>
          <p:cNvGrpSpPr/>
          <p:nvPr/>
        </p:nvGrpSpPr>
        <p:grpSpPr>
          <a:xfrm>
            <a:off x="2066664" y="338346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the passage of the Social Security Indexing Act of 1972, the level of Social Security benefits increases each year, along with CPI.</a:t>
              </a:r>
            </a:p>
          </p:txBody>
        </p:sp>
      </p:grpSp>
      <p:grpSp>
        <p:nvGrpSpPr>
          <p:cNvPr id="16" name="Group 15" descr="Also, Social Security is funded by payroll taxes, which the government imposes on the income earned up to a certain amount.">
            <a:extLst>
              <a:ext uri="{FF2B5EF4-FFF2-40B4-BE49-F238E27FC236}">
                <a16:creationId xmlns:a16="http://schemas.microsoft.com/office/drawing/2014/main" id="{EA6524AD-CFEA-41BB-B6E2-08879745E695}"/>
              </a:ext>
            </a:extLst>
          </p:cNvPr>
          <p:cNvGrpSpPr/>
          <p:nvPr/>
        </p:nvGrpSpPr>
        <p:grpSpPr>
          <a:xfrm>
            <a:off x="2066664" y="427481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66506ED-55B2-4392-A2F6-E029A1F474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96DF796-CF65-4473-BD87-87518A827A1E}"/>
                </a:ext>
              </a:extLst>
            </p:cNvPr>
            <p:cNvSpPr txBox="1"/>
            <p:nvPr/>
          </p:nvSpPr>
          <p:spPr>
            <a:xfrm>
              <a:off x="573919"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Also, Social Security is funded by payroll taxes, which the government imposes on the income earned up to a certain amount.</a:t>
              </a:r>
            </a:p>
          </p:txBody>
        </p:sp>
      </p:grpSp>
      <p:grpSp>
        <p:nvGrpSpPr>
          <p:cNvPr id="19" name="Group 18" descr="Indexed bonds promise to pay a certain real rate of interest above whatever inflation rate occurs.">
            <a:extLst>
              <a:ext uri="{FF2B5EF4-FFF2-40B4-BE49-F238E27FC236}">
                <a16:creationId xmlns:a16="http://schemas.microsoft.com/office/drawing/2014/main" id="{5580AAA2-3C54-4583-9E5D-86D05917F37F}"/>
              </a:ext>
            </a:extLst>
          </p:cNvPr>
          <p:cNvGrpSpPr/>
          <p:nvPr/>
        </p:nvGrpSpPr>
        <p:grpSpPr>
          <a:xfrm>
            <a:off x="2066664" y="51831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5DA04765-F7D4-4B75-A2D6-5F21B6DBAE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A9DA9BDC-24F3-4678-8830-5397FE4617E2}"/>
                </a:ext>
              </a:extLst>
            </p:cNvPr>
            <p:cNvSpPr txBox="1"/>
            <p:nvPr/>
          </p:nvSpPr>
          <p:spPr>
            <a:xfrm>
              <a:off x="573919"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Indexed bonds promise to pay a certain real rate of interest above whatever inflation rate occurs.</a:t>
              </a:r>
            </a:p>
          </p:txBody>
        </p:sp>
      </p:grpSp>
    </p:spTree>
    <p:extLst>
      <p:ext uri="{BB962C8B-B14F-4D97-AF65-F5344CB8AC3E}">
        <p14:creationId xmlns:p14="http://schemas.microsoft.com/office/powerpoint/2010/main" val="1625114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137934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 would the government benefit from inflation if its bonds have a fixed interest rate?</a:t>
            </a:r>
          </a:p>
        </p:txBody>
      </p:sp>
      <p:pic>
        <p:nvPicPr>
          <p:cNvPr id="6" name="Picture 5" descr="A stack of coins with a clock in the background">
            <a:extLst>
              <a:ext uri="{FF2B5EF4-FFF2-40B4-BE49-F238E27FC236}">
                <a16:creationId xmlns:a16="http://schemas.microsoft.com/office/drawing/2014/main" id="{F38C39D3-0BB5-4B19-9356-9EAA1A5A79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80772" y="3341972"/>
            <a:ext cx="6030455" cy="3177583"/>
          </a:xfrm>
          <a:prstGeom prst="rect">
            <a:avLst/>
          </a:prstGeom>
        </p:spPr>
      </p:pic>
    </p:spTree>
    <p:extLst>
      <p:ext uri="{BB962C8B-B14F-4D97-AF65-F5344CB8AC3E}">
        <p14:creationId xmlns:p14="http://schemas.microsoft.com/office/powerpoint/2010/main" val="4193731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296017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 would the government benefit from inflation if its bonds have a fixed interest rate?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Bonds with a fixed interest rate pay the same dollar amount of interest each period. Since the real interest rate is the nominal (fixed) interest rate minus inflation, as inflation increases, the government is paying interest and principal in dollars with less purchasing power.</a:t>
            </a:r>
          </a:p>
        </p:txBody>
      </p:sp>
    </p:spTree>
    <p:extLst>
      <p:ext uri="{BB962C8B-B14F-4D97-AF65-F5344CB8AC3E}">
        <p14:creationId xmlns:p14="http://schemas.microsoft.com/office/powerpoint/2010/main" val="154404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Could Indexing Reduce Concern over Inflation?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158584" y="1466559"/>
            <a:ext cx="7764904" cy="95583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Indexing may seem like an obviously useful step. However, some of the fiercest opponents of inflation express grave concern about indexing:</a:t>
            </a:r>
          </a:p>
        </p:txBody>
      </p:sp>
      <p:sp>
        <p:nvSpPr>
          <p:cNvPr id="9" name="Rectangle 8"/>
          <p:cNvSpPr/>
          <p:nvPr/>
        </p:nvSpPr>
        <p:spPr>
          <a:xfrm>
            <a:off x="1380880" y="2757579"/>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Indexing is always partial.</a:t>
            </a:r>
          </a:p>
        </p:txBody>
      </p:sp>
      <p:sp>
        <p:nvSpPr>
          <p:cNvPr id="24" name="Rectangle 23"/>
          <p:cNvSpPr/>
          <p:nvPr/>
        </p:nvSpPr>
        <p:spPr>
          <a:xfrm>
            <a:off x="3830133" y="2767023"/>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Not every employer will provide COLAs for workers.</a:t>
            </a:r>
          </a:p>
        </p:txBody>
      </p:sp>
      <p:sp>
        <p:nvSpPr>
          <p:cNvPr id="12" name="Rectangle 11"/>
          <p:cNvSpPr/>
          <p:nvPr/>
        </p:nvSpPr>
        <p:spPr>
          <a:xfrm>
            <a:off x="6279386" y="2757580"/>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Not all companies can assume that costs and revenues will rise with the inflation.</a:t>
            </a:r>
          </a:p>
        </p:txBody>
      </p:sp>
      <p:sp>
        <p:nvSpPr>
          <p:cNvPr id="15" name="Rectangle 14"/>
          <p:cNvSpPr/>
          <p:nvPr/>
        </p:nvSpPr>
        <p:spPr>
          <a:xfrm>
            <a:off x="8730779" y="2757579"/>
            <a:ext cx="2184147"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Not all interest rates for borrowers and savers will change to match inflation.</a:t>
            </a:r>
          </a:p>
        </p:txBody>
      </p:sp>
      <p:sp>
        <p:nvSpPr>
          <p:cNvPr id="18" name="Rectangle 17"/>
          <p:cNvSpPr/>
          <p:nvPr/>
        </p:nvSpPr>
        <p:spPr>
          <a:xfrm>
            <a:off x="2038661" y="4710681"/>
            <a:ext cx="7884827"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world where some people are indexed against inflation and some are not, financially savvy firms and investors may seek ways to be protected against inflation, while the financially unsophisticated and small firms may suffer from it most.</a:t>
            </a:r>
          </a:p>
        </p:txBody>
      </p:sp>
    </p:spTree>
    <p:extLst>
      <p:ext uri="{BB962C8B-B14F-4D97-AF65-F5344CB8AC3E}">
        <p14:creationId xmlns:p14="http://schemas.microsoft.com/office/powerpoint/2010/main" val="3008267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A Preview of Policy Discussions for Inflation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Inflation occurs when too many dollars are chasing too few goods; deflation occurs when too few dollars are chasing too many goods.">
            <a:extLst>
              <a:ext uri="{FF2B5EF4-FFF2-40B4-BE49-F238E27FC236}">
                <a16:creationId xmlns:a16="http://schemas.microsoft.com/office/drawing/2014/main" id="{8C3B46AA-A0B2-4DD5-8649-F27B743E6825}"/>
              </a:ext>
            </a:extLst>
          </p:cNvPr>
          <p:cNvGrpSpPr/>
          <p:nvPr/>
        </p:nvGrpSpPr>
        <p:grpSpPr>
          <a:xfrm>
            <a:off x="2066664" y="1580912"/>
            <a:ext cx="8058412" cy="806935"/>
            <a:chOff x="542665" y="1736761"/>
            <a:chExt cx="8058412" cy="806935"/>
          </a:xfrm>
          <a:solidFill>
            <a:srgbClr val="627981"/>
          </a:solidFill>
        </p:grpSpPr>
        <p:sp>
          <p:nvSpPr>
            <p:cNvPr id="11" name="Rectangle 10">
              <a:extLst>
                <a:ext uri="{FF2B5EF4-FFF2-40B4-BE49-F238E27FC236}">
                  <a16:creationId xmlns:a16="http://schemas.microsoft.com/office/drawing/2014/main" id="{CCC97530-C5BF-4411-8F75-50980CFA88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ECF6499-83B6-4542-83F9-8063C8EF8E39}"/>
                </a:ext>
              </a:extLst>
            </p:cNvPr>
            <p:cNvSpPr txBox="1"/>
            <p:nvPr/>
          </p:nvSpPr>
          <p:spPr>
            <a:xfrm>
              <a:off x="542665" y="177919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Inflation occurs when too many dollars are chasing too few goods; deflation occurs when too few dollars are chasing too many goods.</a:t>
              </a:r>
            </a:p>
          </p:txBody>
        </p:sp>
      </p:grpSp>
      <p:grpSp>
        <p:nvGrpSpPr>
          <p:cNvPr id="13" name="Group 12" descr="The great surges of inflation early in the twentieth century came after wars.">
            <a:extLst>
              <a:ext uri="{FF2B5EF4-FFF2-40B4-BE49-F238E27FC236}">
                <a16:creationId xmlns:a16="http://schemas.microsoft.com/office/drawing/2014/main" id="{45765A4E-25F6-487B-B52D-A02AE1710761}"/>
              </a:ext>
            </a:extLst>
          </p:cNvPr>
          <p:cNvGrpSpPr/>
          <p:nvPr/>
        </p:nvGrpSpPr>
        <p:grpSpPr>
          <a:xfrm>
            <a:off x="2066922" y="247226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0773A7AB-DC9D-4B66-8EA9-CA1037722E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2FA8F5B8-3FAF-4BEA-B683-B397C6BA9A9A}"/>
                </a:ext>
              </a:extLst>
            </p:cNvPr>
            <p:cNvSpPr txBox="1"/>
            <p:nvPr/>
          </p:nvSpPr>
          <p:spPr>
            <a:xfrm>
              <a:off x="573661" y="1784072"/>
              <a:ext cx="7776575"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great surges of inflation early in the twentieth century came after wars.</a:t>
              </a:r>
            </a:p>
          </p:txBody>
        </p:sp>
      </p:grpSp>
      <p:grpSp>
        <p:nvGrpSpPr>
          <p:cNvPr id="17" name="Group 16" descr="After wars, price controls end and pent-up buying power surges forth, driving up inflation.">
            <a:extLst>
              <a:ext uri="{FF2B5EF4-FFF2-40B4-BE49-F238E27FC236}">
                <a16:creationId xmlns:a16="http://schemas.microsoft.com/office/drawing/2014/main" id="{1C7EEFE1-62B6-4CF0-8A92-563D635DBC1B}"/>
              </a:ext>
            </a:extLst>
          </p:cNvPr>
          <p:cNvGrpSpPr/>
          <p:nvPr/>
        </p:nvGrpSpPr>
        <p:grpSpPr>
          <a:xfrm>
            <a:off x="2066664" y="338346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2CC3115-D560-4341-BCD0-44EE13C247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AEC070FB-D701-472D-96EE-AAB320C7715B}"/>
                </a:ext>
              </a:extLst>
            </p:cNvPr>
            <p:cNvSpPr txBox="1"/>
            <p:nvPr/>
          </p:nvSpPr>
          <p:spPr>
            <a:xfrm>
              <a:off x="573919"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After wars, price controls end and pent-up buying power surges forth, driving up inflation.</a:t>
              </a:r>
            </a:p>
          </p:txBody>
        </p:sp>
      </p:grpSp>
      <p:grpSp>
        <p:nvGrpSpPr>
          <p:cNvPr id="20" name="Group 19" descr="We typically associate slowing economic activity, as in major recessions, with a reduction in inflation or even outright deflation.">
            <a:extLst>
              <a:ext uri="{FF2B5EF4-FFF2-40B4-BE49-F238E27FC236}">
                <a16:creationId xmlns:a16="http://schemas.microsoft.com/office/drawing/2014/main" id="{55968A3B-D9DB-4CA0-A021-40AFD8A8F664}"/>
              </a:ext>
            </a:extLst>
          </p:cNvPr>
          <p:cNvGrpSpPr/>
          <p:nvPr/>
        </p:nvGrpSpPr>
        <p:grpSpPr>
          <a:xfrm>
            <a:off x="2066664" y="4274818"/>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357E5A1-44AC-49AB-BE6B-982513045DE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E0C42683-105A-4BE9-BAA2-A9B53432C9BD}"/>
                </a:ext>
              </a:extLst>
            </p:cNvPr>
            <p:cNvSpPr txBox="1"/>
            <p:nvPr/>
          </p:nvSpPr>
          <p:spPr>
            <a:xfrm>
              <a:off x="573919"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typically associate slowing economic activity, as in major recessions, with a reduction in inflation or even outright deflation.</a:t>
              </a:r>
            </a:p>
          </p:txBody>
        </p:sp>
      </p:grpSp>
      <p:grpSp>
        <p:nvGrpSpPr>
          <p:cNvPr id="23" name="Group 22" descr="If we are to avoid inflation, the amount of purchasing power in the economy must grow at roughly the same rate as production.">
            <a:extLst>
              <a:ext uri="{FF2B5EF4-FFF2-40B4-BE49-F238E27FC236}">
                <a16:creationId xmlns:a16="http://schemas.microsoft.com/office/drawing/2014/main" id="{734638E9-1665-4DA2-9BC5-D7BBD5C0BF50}"/>
              </a:ext>
            </a:extLst>
          </p:cNvPr>
          <p:cNvGrpSpPr/>
          <p:nvPr/>
        </p:nvGrpSpPr>
        <p:grpSpPr>
          <a:xfrm>
            <a:off x="2066664" y="518314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C5C5798-7108-4152-A94A-618E67130C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0361B962-46E0-4323-A61B-74E3A13D1467}"/>
                </a:ext>
              </a:extLst>
            </p:cNvPr>
            <p:cNvSpPr txBox="1"/>
            <p:nvPr/>
          </p:nvSpPr>
          <p:spPr>
            <a:xfrm>
              <a:off x="573919"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we are to avoid inflation, the amount of purchasing power in the economy must grow at roughly the same rate as production.</a:t>
              </a:r>
            </a:p>
          </p:txBody>
        </p:sp>
      </p:grpSp>
    </p:spTree>
    <p:extLst>
      <p:ext uri="{BB962C8B-B14F-4D97-AF65-F5344CB8AC3E}">
        <p14:creationId xmlns:p14="http://schemas.microsoft.com/office/powerpoint/2010/main" val="4193571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137934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you have $10,000 in cash, would you prefer to hold the cash or invest it in indexed bonds? What if you expect deflation in the future?</a:t>
            </a:r>
          </a:p>
        </p:txBody>
      </p:sp>
      <p:pic>
        <p:nvPicPr>
          <p:cNvPr id="7" name="Picture 6" descr="A briefcase full of U.S. one hundred dollar bills">
            <a:extLst>
              <a:ext uri="{FF2B5EF4-FFF2-40B4-BE49-F238E27FC236}">
                <a16:creationId xmlns:a16="http://schemas.microsoft.com/office/drawing/2014/main" id="{FB1CD376-D0CB-4F5D-84DC-84D3306C92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15396" y="3429000"/>
            <a:ext cx="4761208" cy="3174139"/>
          </a:xfrm>
          <a:prstGeom prst="rect">
            <a:avLst/>
          </a:prstGeom>
        </p:spPr>
      </p:pic>
    </p:spTree>
    <p:extLst>
      <p:ext uri="{BB962C8B-B14F-4D97-AF65-F5344CB8AC3E}">
        <p14:creationId xmlns:p14="http://schemas.microsoft.com/office/powerpoint/2010/main" val="25170094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8B05811-8CCF-4FEE-AC34-D0EBF5EE74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D442B78-E9A5-47AE-99D0-C1F7F0AF4B6E}">
  <ds:schemaRefs>
    <ds:schemaRef ds:uri="http://schemas.microsoft.com/sharepoint/v3/contenttype/forms"/>
  </ds:schemaRefs>
</ds:datastoreItem>
</file>

<file path=customXml/itemProps3.xml><?xml version="1.0" encoding="utf-8"?>
<ds:datastoreItem xmlns:ds="http://schemas.openxmlformats.org/officeDocument/2006/customXml" ds:itemID="{5EF04C91-A0D6-4B0E-B75C-529D65B077D0}">
  <ds:schemaRefs>
    <ds:schemaRef ds:uri="06d9c582-05c2-476b-83d2-72ab8b1380b2"/>
    <ds:schemaRef ds:uri="http://www.w3.org/XML/1998/namespace"/>
    <ds:schemaRef ds:uri="http://purl.org/dc/terms/"/>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fdab59f7-c3a7-48e5-acd8-618ce834776e"/>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6770</TotalTime>
  <Words>1449</Words>
  <Application>Microsoft Office PowerPoint</Application>
  <PresentationFormat>Widescreen</PresentationFormat>
  <Paragraphs>90</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Office Theme</vt:lpstr>
      <vt:lpstr>Indexing and Its Limitations</vt:lpstr>
      <vt:lpstr>Introduction</vt:lpstr>
      <vt:lpstr>Indexing in Private Markets</vt:lpstr>
      <vt:lpstr>Indexing in Government Programs</vt:lpstr>
      <vt:lpstr>On Your Own1</vt:lpstr>
      <vt:lpstr>On Your Own2</vt:lpstr>
      <vt:lpstr>Could Indexing Reduce Concern over Inflation?</vt:lpstr>
      <vt:lpstr>A Preview of Policy Discussions for Inflation</vt:lpstr>
      <vt:lpstr>On Your Own3</vt:lpstr>
      <vt:lpstr>On Your Own4</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140</cp:revision>
  <dcterms:created xsi:type="dcterms:W3CDTF">2014-11-06T15:36:04Z</dcterms:created>
  <dcterms:modified xsi:type="dcterms:W3CDTF">2026-02-02T17:16:16Z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