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21"/>
  </p:notesMasterIdLst>
  <p:sldIdLst>
    <p:sldId id="391" r:id="rId5"/>
    <p:sldId id="392" r:id="rId6"/>
    <p:sldId id="393" r:id="rId7"/>
    <p:sldId id="394" r:id="rId8"/>
    <p:sldId id="395" r:id="rId9"/>
    <p:sldId id="396" r:id="rId10"/>
    <p:sldId id="397" r:id="rId11"/>
    <p:sldId id="398" r:id="rId12"/>
    <p:sldId id="399" r:id="rId13"/>
    <p:sldId id="400" r:id="rId14"/>
    <p:sldId id="401" r:id="rId15"/>
    <p:sldId id="402" r:id="rId16"/>
    <p:sldId id="422" r:id="rId17"/>
    <p:sldId id="404" r:id="rId18"/>
    <p:sldId id="405" r:id="rId19"/>
    <p:sldId id="38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 id="2" name="Caitlin Coleman" initials="CC" lastIdx="4"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201B3C-3833-4705-8545-655E209F3E77}" v="5" dt="2026-02-02T17:15:31.2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7013" autoAdjust="0"/>
  </p:normalViewPr>
  <p:slideViewPr>
    <p:cSldViewPr snapToGrid="0">
      <p:cViewPr varScale="1">
        <p:scale>
          <a:sx n="93" d="100"/>
          <a:sy n="93" d="100"/>
        </p:scale>
        <p:origin x="9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1T15:15:34.230" v="9" actId="6549"/>
      <pc:docMkLst>
        <pc:docMk/>
      </pc:docMkLst>
      <pc:sldChg chg="add">
        <pc:chgData name="Caitlin Coleman" userId="96f87ca1-0e64-4ae8-8d77-98757b85df0b" providerId="ADAL" clId="{DDA6BCD5-DC0D-434C-93A0-51E2BCD25B34}" dt="2026-01-21T15:14:31.579" v="0"/>
        <pc:sldMkLst>
          <pc:docMk/>
          <pc:sldMk cId="2040550554" sldId="385"/>
        </pc:sldMkLst>
      </pc:sldChg>
      <pc:sldChg chg="add">
        <pc:chgData name="Caitlin Coleman" userId="96f87ca1-0e64-4ae8-8d77-98757b85df0b" providerId="ADAL" clId="{DDA6BCD5-DC0D-434C-93A0-51E2BCD25B34}" dt="2026-01-21T15:14:53.456" v="1"/>
        <pc:sldMkLst>
          <pc:docMk/>
          <pc:sldMk cId="3868298122" sldId="391"/>
        </pc:sldMkLst>
      </pc:sldChg>
      <pc:sldChg chg="modSp add mod">
        <pc:chgData name="Caitlin Coleman" userId="96f87ca1-0e64-4ae8-8d77-98757b85df0b" providerId="ADAL" clId="{DDA6BCD5-DC0D-434C-93A0-51E2BCD25B34}" dt="2026-01-21T15:15:02.813" v="3" actId="20577"/>
        <pc:sldMkLst>
          <pc:docMk/>
          <pc:sldMk cId="1094494165" sldId="392"/>
        </pc:sldMkLst>
        <pc:spChg chg="mod">
          <ac:chgData name="Caitlin Coleman" userId="96f87ca1-0e64-4ae8-8d77-98757b85df0b" providerId="ADAL" clId="{DDA6BCD5-DC0D-434C-93A0-51E2BCD25B34}" dt="2026-01-21T15:15:02.813" v="3" actId="20577"/>
          <ac:spMkLst>
            <pc:docMk/>
            <pc:sldMk cId="1094494165" sldId="392"/>
            <ac:spMk id="26" creationId="{00000000-0000-0000-0000-000000000000}"/>
          </ac:spMkLst>
        </pc:spChg>
      </pc:sldChg>
      <pc:sldChg chg="add">
        <pc:chgData name="Caitlin Coleman" userId="96f87ca1-0e64-4ae8-8d77-98757b85df0b" providerId="ADAL" clId="{DDA6BCD5-DC0D-434C-93A0-51E2BCD25B34}" dt="2026-01-21T15:14:53.456" v="1"/>
        <pc:sldMkLst>
          <pc:docMk/>
          <pc:sldMk cId="1661487084" sldId="393"/>
        </pc:sldMkLst>
      </pc:sldChg>
      <pc:sldChg chg="add">
        <pc:chgData name="Caitlin Coleman" userId="96f87ca1-0e64-4ae8-8d77-98757b85df0b" providerId="ADAL" clId="{DDA6BCD5-DC0D-434C-93A0-51E2BCD25B34}" dt="2026-01-21T15:14:53.456" v="1"/>
        <pc:sldMkLst>
          <pc:docMk/>
          <pc:sldMk cId="3657800003" sldId="394"/>
        </pc:sldMkLst>
      </pc:sldChg>
      <pc:sldChg chg="modSp add mod">
        <pc:chgData name="Caitlin Coleman" userId="96f87ca1-0e64-4ae8-8d77-98757b85df0b" providerId="ADAL" clId="{DDA6BCD5-DC0D-434C-93A0-51E2BCD25B34}" dt="2026-01-21T15:15:10.685" v="5" actId="20577"/>
        <pc:sldMkLst>
          <pc:docMk/>
          <pc:sldMk cId="2760785264" sldId="395"/>
        </pc:sldMkLst>
        <pc:spChg chg="mod">
          <ac:chgData name="Caitlin Coleman" userId="96f87ca1-0e64-4ae8-8d77-98757b85df0b" providerId="ADAL" clId="{DDA6BCD5-DC0D-434C-93A0-51E2BCD25B34}" dt="2026-01-21T15:15:10.685" v="5" actId="20577"/>
          <ac:spMkLst>
            <pc:docMk/>
            <pc:sldMk cId="2760785264" sldId="395"/>
            <ac:spMk id="26" creationId="{00000000-0000-0000-0000-000000000000}"/>
          </ac:spMkLst>
        </pc:spChg>
      </pc:sldChg>
      <pc:sldChg chg="modSp add mod">
        <pc:chgData name="Caitlin Coleman" userId="96f87ca1-0e64-4ae8-8d77-98757b85df0b" providerId="ADAL" clId="{DDA6BCD5-DC0D-434C-93A0-51E2BCD25B34}" dt="2026-01-21T15:15:15.431" v="7" actId="20577"/>
        <pc:sldMkLst>
          <pc:docMk/>
          <pc:sldMk cId="950859364" sldId="396"/>
        </pc:sldMkLst>
        <pc:spChg chg="mod">
          <ac:chgData name="Caitlin Coleman" userId="96f87ca1-0e64-4ae8-8d77-98757b85df0b" providerId="ADAL" clId="{DDA6BCD5-DC0D-434C-93A0-51E2BCD25B34}" dt="2026-01-21T15:15:15.431" v="7" actId="20577"/>
          <ac:spMkLst>
            <pc:docMk/>
            <pc:sldMk cId="950859364" sldId="396"/>
            <ac:spMk id="26" creationId="{00000000-0000-0000-0000-000000000000}"/>
          </ac:spMkLst>
        </pc:spChg>
      </pc:sldChg>
      <pc:sldChg chg="add">
        <pc:chgData name="Caitlin Coleman" userId="96f87ca1-0e64-4ae8-8d77-98757b85df0b" providerId="ADAL" clId="{DDA6BCD5-DC0D-434C-93A0-51E2BCD25B34}" dt="2026-01-21T15:14:53.456" v="1"/>
        <pc:sldMkLst>
          <pc:docMk/>
          <pc:sldMk cId="3564179926" sldId="397"/>
        </pc:sldMkLst>
      </pc:sldChg>
      <pc:sldChg chg="add">
        <pc:chgData name="Caitlin Coleman" userId="96f87ca1-0e64-4ae8-8d77-98757b85df0b" providerId="ADAL" clId="{DDA6BCD5-DC0D-434C-93A0-51E2BCD25B34}" dt="2026-01-21T15:14:53.456" v="1"/>
        <pc:sldMkLst>
          <pc:docMk/>
          <pc:sldMk cId="1998225274" sldId="398"/>
        </pc:sldMkLst>
      </pc:sldChg>
      <pc:sldChg chg="modSp add mod">
        <pc:chgData name="Caitlin Coleman" userId="96f87ca1-0e64-4ae8-8d77-98757b85df0b" providerId="ADAL" clId="{DDA6BCD5-DC0D-434C-93A0-51E2BCD25B34}" dt="2026-01-21T15:15:25.199" v="8" actId="20577"/>
        <pc:sldMkLst>
          <pc:docMk/>
          <pc:sldMk cId="2179631436" sldId="399"/>
        </pc:sldMkLst>
        <pc:spChg chg="mod">
          <ac:chgData name="Caitlin Coleman" userId="96f87ca1-0e64-4ae8-8d77-98757b85df0b" providerId="ADAL" clId="{DDA6BCD5-DC0D-434C-93A0-51E2BCD25B34}" dt="2026-01-21T15:15:25.199" v="8" actId="20577"/>
          <ac:spMkLst>
            <pc:docMk/>
            <pc:sldMk cId="2179631436" sldId="399"/>
            <ac:spMk id="26" creationId="{00000000-0000-0000-0000-000000000000}"/>
          </ac:spMkLst>
        </pc:spChg>
      </pc:sldChg>
      <pc:sldChg chg="add">
        <pc:chgData name="Caitlin Coleman" userId="96f87ca1-0e64-4ae8-8d77-98757b85df0b" providerId="ADAL" clId="{DDA6BCD5-DC0D-434C-93A0-51E2BCD25B34}" dt="2026-01-21T15:14:53.456" v="1"/>
        <pc:sldMkLst>
          <pc:docMk/>
          <pc:sldMk cId="1734434901" sldId="400"/>
        </pc:sldMkLst>
      </pc:sldChg>
      <pc:sldChg chg="add">
        <pc:chgData name="Caitlin Coleman" userId="96f87ca1-0e64-4ae8-8d77-98757b85df0b" providerId="ADAL" clId="{DDA6BCD5-DC0D-434C-93A0-51E2BCD25B34}" dt="2026-01-21T15:14:53.456" v="1"/>
        <pc:sldMkLst>
          <pc:docMk/>
          <pc:sldMk cId="2241501874" sldId="401"/>
        </pc:sldMkLst>
      </pc:sldChg>
      <pc:sldChg chg="add">
        <pc:chgData name="Caitlin Coleman" userId="96f87ca1-0e64-4ae8-8d77-98757b85df0b" providerId="ADAL" clId="{DDA6BCD5-DC0D-434C-93A0-51E2BCD25B34}" dt="2026-01-21T15:14:53.456" v="1"/>
        <pc:sldMkLst>
          <pc:docMk/>
          <pc:sldMk cId="1621502002" sldId="402"/>
        </pc:sldMkLst>
      </pc:sldChg>
      <pc:sldChg chg="add">
        <pc:chgData name="Caitlin Coleman" userId="96f87ca1-0e64-4ae8-8d77-98757b85df0b" providerId="ADAL" clId="{DDA6BCD5-DC0D-434C-93A0-51E2BCD25B34}" dt="2026-01-21T15:14:53.456" v="1"/>
        <pc:sldMkLst>
          <pc:docMk/>
          <pc:sldMk cId="1818075388" sldId="404"/>
        </pc:sldMkLst>
      </pc:sldChg>
      <pc:sldChg chg="modSp add mod">
        <pc:chgData name="Caitlin Coleman" userId="96f87ca1-0e64-4ae8-8d77-98757b85df0b" providerId="ADAL" clId="{DDA6BCD5-DC0D-434C-93A0-51E2BCD25B34}" dt="2026-01-21T15:15:34.230" v="9" actId="6549"/>
        <pc:sldMkLst>
          <pc:docMk/>
          <pc:sldMk cId="2389401373" sldId="405"/>
        </pc:sldMkLst>
        <pc:spChg chg="mod">
          <ac:chgData name="Caitlin Coleman" userId="96f87ca1-0e64-4ae8-8d77-98757b85df0b" providerId="ADAL" clId="{DDA6BCD5-DC0D-434C-93A0-51E2BCD25B34}" dt="2026-01-21T15:15:34.230" v="9" actId="6549"/>
          <ac:spMkLst>
            <pc:docMk/>
            <pc:sldMk cId="2389401373" sldId="405"/>
            <ac:spMk id="26" creationId="{00000000-0000-0000-0000-000000000000}"/>
          </ac:spMkLst>
        </pc:spChg>
      </pc:sldChg>
      <pc:sldChg chg="add">
        <pc:chgData name="Caitlin Coleman" userId="96f87ca1-0e64-4ae8-8d77-98757b85df0b" providerId="ADAL" clId="{DDA6BCD5-DC0D-434C-93A0-51E2BCD25B34}" dt="2026-01-21T15:14:53.456" v="1"/>
        <pc:sldMkLst>
          <pc:docMk/>
          <pc:sldMk cId="1587538141" sldId="42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3BE4CE-A5FF-4FBD-B507-ADFD74F8945C}"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86068-E6D2-4F0B-B6CA-4F107C027DA4}" type="slidenum">
              <a:rPr lang="en-US" smtClean="0"/>
              <a:t>‹#›</a:t>
            </a:fld>
            <a:endParaRPr lang="en-US"/>
          </a:p>
        </p:txBody>
      </p:sp>
    </p:spTree>
    <p:extLst>
      <p:ext uri="{BB962C8B-B14F-4D97-AF65-F5344CB8AC3E}">
        <p14:creationId xmlns:p14="http://schemas.microsoft.com/office/powerpoint/2010/main" val="271696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 Of the U.S. population as a whole, 52% answered "fully agree," and just 4% answered "completely disagree." However, among professional economists, 18% answered "fully agree," and 18% answered "completely disagree."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082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make long-term planning difficult, especially for the following groups: </a:t>
            </a:r>
          </a:p>
          <a:p>
            <a:r>
              <a:rPr lang="en-US" dirty="0"/>
              <a:t>People planning for retirement, especially if their pension is a fixed nominal payment each month</a:t>
            </a:r>
          </a:p>
          <a:p>
            <a:r>
              <a:rPr lang="en-US" dirty="0"/>
              <a:t>Firms that hold too much cash, which will lose purchasing power when inflation occurs</a:t>
            </a:r>
          </a:p>
          <a:p>
            <a:r>
              <a:rPr lang="en-US" dirty="0"/>
              <a:t>Firms that concentrate on trying to profit from inflation and not on increasing productivity and quality of their products</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902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disagree about whether low rates of inflation reduce productivity. Some evidence shows moderate inflation doesn’t prevent the economy from growing at a healthy pace. In the early 1970s, however, when the U.S. inflation rate rose to 10% per year, production slowed until the inflation rate slowed in the 1980s.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8555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5416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impact of inflation will differ considerably according to whether it is moving slowly, jogging along, or racing to the point of hyperinflation. Hyperinflation can rip apart an economy and a society, but an annual inflation rate of 2 to 4% is a long way from a national crisis. Economists sometimes argue that moderate inflation may help the economy by making wages in labor markets more flexible. A little inflation could nibble away at real wages and thus help them decline if necessary.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6312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cause redistributions of purchasing power that hurt some and help others. People who are hurt by inflation include those who are holding considerable cash, like in a safety deposit box. When inflation happens, the buying power of cash diminishes. People tend to suffer from inflation if they have financial assets invested in such a way that the nominal return does not keep up. </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193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person has money in a bank account that pays 4% interest, but inflation rises to 5%, the real rate of return for the money invested in that bank account is negative 1%. The real interest rate is the nominal interest rate minus the inflation rate. nominal interest rate−inflation rate=real interest rate. The problem of an attractive nominal interest rate transforming into an ugly real interest rate can be worsened by taxes. The U.S. income tax is charged on the nominal interest received in dollar terms, without an adjustment for inflation. Thus, the government taxes a person who invests $10,000 and receives a 5% nominal rate of interest on the $500 received, whether the inflation rate is 0%, 5%, or 10%.</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2856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1951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r>
              <a:rPr lang="en-US" dirty="0"/>
              <a:t>nominal interest rate - inflation rate = real interest rate</a:t>
            </a:r>
          </a:p>
          <a:p>
            <a:r>
              <a:rPr lang="en-US" dirty="0"/>
              <a:t>nominal interest rate = real interest rate + inflation rate</a:t>
            </a:r>
          </a:p>
          <a:p>
            <a:r>
              <a:rPr lang="en-US" dirty="0"/>
              <a:t>= 5% + 2%</a:t>
            </a:r>
          </a:p>
          <a:p>
            <a:r>
              <a:rPr lang="en-US" dirty="0"/>
              <a:t>= 7%</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0795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unintended redistributions of buying power that inflation causes may have a broader effect on society. When inflation causes a retiree to suffer and a borrower to benefit, it challenges the belief that these outcomes were deserved in some way. One of the reasons the general public dislikes inflation is a sense that it makes economic rewards and penalties more arbitrary. Inflation is often perceived as unfair or even dangerous.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6742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Prices are the messengers in a market economy, conveying information about conditions of demand and supply. Inflation interferes with price signals, and if the interference is strong, it is hard to tell what is happening. When the levels and changes of prices become uncertain, firms and individuals find it harder to react to economic signals.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5106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2519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 and variable inflation makes markets adjust slower to equilibrium for two main reasons:</a:t>
            </a:r>
          </a:p>
          <a:p>
            <a:endParaRPr lang="en-US" dirty="0"/>
          </a:p>
          <a:p>
            <a:r>
              <a:rPr lang="en-US" dirty="0"/>
              <a:t>On the demand side, higher prices may be a signal to consumers that they should shop for lower-priced substitutes, whose prices may not have been affected by inflation yet. On the supply side, producers might interpret higher prices as a signal to produce more of the good, especially if the inputs used to produce the good haven't been affected by inflation.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8186068-E6D2-4F0B-B6CA-4F107C027D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766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20262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Confusion over Inflation</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868298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Blurred Price Signals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High and variable inflation makes markets adjust slower to equilibrium for two main reasons:">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High and variable inflation makes markets adjust slower to equilibrium for two main reasons:</a:t>
              </a:r>
            </a:p>
          </p:txBody>
        </p:sp>
      </p:grpSp>
      <p:sp>
        <p:nvSpPr>
          <p:cNvPr id="15" name="Rectangle 14">
            <a:extLst>
              <a:ext uri="{FF2B5EF4-FFF2-40B4-BE49-F238E27FC236}">
                <a16:creationId xmlns:a16="http://schemas.microsoft.com/office/drawing/2014/main" id="{1CE384A5-EC19-444E-95F0-EA630CD92CD8}"/>
              </a:ext>
              <a:ext uri="{C183D7F6-B498-43B3-948B-1728B52AA6E4}">
                <adec:decorative xmlns:adec="http://schemas.microsoft.com/office/drawing/2017/decorative" val="1"/>
              </a:ext>
            </a:extLst>
          </p:cNvPr>
          <p:cNvSpPr/>
          <p:nvPr/>
        </p:nvSpPr>
        <p:spPr>
          <a:xfrm>
            <a:off x="1896426" y="2769395"/>
            <a:ext cx="4169135" cy="33957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7E6FD8C1-198D-4312-A8DA-BCC1553C4E1F}"/>
              </a:ext>
              <a:ext uri="{C183D7F6-B498-43B3-948B-1728B52AA6E4}">
                <adec:decorative xmlns:adec="http://schemas.microsoft.com/office/drawing/2017/decorative" val="1"/>
              </a:ext>
            </a:extLst>
          </p:cNvPr>
          <p:cNvSpPr/>
          <p:nvPr/>
        </p:nvSpPr>
        <p:spPr>
          <a:xfrm>
            <a:off x="6156917" y="2769395"/>
            <a:ext cx="4169135" cy="33957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CD0B6C1A-BF66-4563-91BB-ADBA3609AD0B}"/>
              </a:ext>
            </a:extLst>
          </p:cNvPr>
          <p:cNvSpPr txBox="1"/>
          <p:nvPr/>
        </p:nvSpPr>
        <p:spPr>
          <a:xfrm>
            <a:off x="2279066" y="3339190"/>
            <a:ext cx="3320275" cy="2246769"/>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demand side, higher prices may be a signal to consumers that they should shop for lower-priced substitutes, whose prices may not have been affected by inflation yet.</a:t>
            </a:r>
          </a:p>
        </p:txBody>
      </p:sp>
      <p:sp>
        <p:nvSpPr>
          <p:cNvPr id="21" name="Oval 20">
            <a:extLst>
              <a:ext uri="{FF2B5EF4-FFF2-40B4-BE49-F238E27FC236}">
                <a16:creationId xmlns:a16="http://schemas.microsoft.com/office/drawing/2014/main" id="{BE38643B-6279-4343-B754-F9E4A0F43C7F}"/>
              </a:ext>
            </a:extLst>
          </p:cNvPr>
          <p:cNvSpPr/>
          <p:nvPr/>
        </p:nvSpPr>
        <p:spPr>
          <a:xfrm>
            <a:off x="5706096" y="4010067"/>
            <a:ext cx="810287" cy="905019"/>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panose="020F0502020204030204"/>
                <a:ea typeface="+mn-ea"/>
                <a:cs typeface="+mn-cs"/>
              </a:rPr>
              <a:t>&amp;</a:t>
            </a:r>
            <a:endParaRPr kumimoji="0" lang="en-US" sz="4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89E2F3D0-37E3-40DC-99F4-5AC9773B4E6F}"/>
              </a:ext>
            </a:extLst>
          </p:cNvPr>
          <p:cNvSpPr txBox="1"/>
          <p:nvPr/>
        </p:nvSpPr>
        <p:spPr>
          <a:xfrm>
            <a:off x="6623138" y="3339191"/>
            <a:ext cx="3320275" cy="2246769"/>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supply side, producers might interpret higher prices as a signal to produce more of the good, especially if the inputs used to produce the good haven't been affected by inflation.</a:t>
            </a:r>
          </a:p>
        </p:txBody>
      </p:sp>
    </p:spTree>
    <p:extLst>
      <p:ext uri="{BB962C8B-B14F-4D97-AF65-F5344CB8AC3E}">
        <p14:creationId xmlns:p14="http://schemas.microsoft.com/office/powerpoint/2010/main" val="1734434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Difficulties in Long-Term Planning</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Inflation can make long-term planning difficult, especially for the following groups:">
            <a:extLst>
              <a:ext uri="{FF2B5EF4-FFF2-40B4-BE49-F238E27FC236}">
                <a16:creationId xmlns:a16="http://schemas.microsoft.com/office/drawing/2014/main" id="{DE85A767-8DC3-481E-B633-1F58FE3AD6DC}"/>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59236A8-934C-47A9-87F5-D36A6C45A99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2E6A7458-FC12-46FC-9601-5CA5981B219D}"/>
                </a:ext>
              </a:extLst>
            </p:cNvPr>
            <p:cNvSpPr txBox="1"/>
            <p:nvPr/>
          </p:nvSpPr>
          <p:spPr>
            <a:xfrm>
              <a:off x="573403" y="1787745"/>
              <a:ext cx="8027674"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can make long-term planning difficult, especially for the following groups:</a:t>
              </a:r>
            </a:p>
          </p:txBody>
        </p:sp>
      </p:grpSp>
      <p:sp>
        <p:nvSpPr>
          <p:cNvPr id="20" name="TextBox 19">
            <a:extLst>
              <a:ext uri="{FF2B5EF4-FFF2-40B4-BE49-F238E27FC236}">
                <a16:creationId xmlns:a16="http://schemas.microsoft.com/office/drawing/2014/main" id="{561E0DD1-8361-4336-8E91-F22B3DE03BE1}"/>
              </a:ext>
            </a:extLst>
          </p:cNvPr>
          <p:cNvSpPr txBox="1"/>
          <p:nvPr/>
        </p:nvSpPr>
        <p:spPr>
          <a:xfrm>
            <a:off x="2066922" y="2667411"/>
            <a:ext cx="8058154" cy="3170099"/>
          </a:xfrm>
          <a:prstGeom prst="rect">
            <a:avLst/>
          </a:prstGeom>
          <a:solidFill>
            <a:srgbClr val="62798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planning for retirement, especially if their pension is a fixed nominal payment each month</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that hold too much cash, which will lose purchasing power when inflation occurs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that concentrate on trying to profit from inflation and not on increasing productivity and quality of their products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150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Difficulties in Long-Term Planning</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Economists disagree about whether low rates of inflation reduce productivity.">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disagree about whether low rates of inflation reduce productivity.</a:t>
              </a:r>
            </a:p>
          </p:txBody>
        </p:sp>
      </p:grpSp>
      <p:grpSp>
        <p:nvGrpSpPr>
          <p:cNvPr id="21" name="Group 20" descr="Some evidence shows moderate inflation doesn’t prevent the economy from growing at a healthy pace.">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evidence shows moderate inflation doesn’t prevent the economy from growing at a healthy pace.</a:t>
              </a:r>
            </a:p>
          </p:txBody>
        </p:sp>
      </p:grpSp>
      <p:grpSp>
        <p:nvGrpSpPr>
          <p:cNvPr id="28" name="Group 27" descr="In the early 1970s, however, when the U.S. inflation rate rose to 10% per year, production slowed until the inflation rate slowed in the 1980s.">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early 1970s, however, when the U.S. inflation rate rose to 10% per year, production slowed until the inflation rate slowed in the 1980s.</a:t>
              </a:r>
            </a:p>
          </p:txBody>
        </p:sp>
      </p:grpSp>
    </p:spTree>
    <p:extLst>
      <p:ext uri="{BB962C8B-B14F-4D97-AF65-F5344CB8AC3E}">
        <p14:creationId xmlns:p14="http://schemas.microsoft.com/office/powerpoint/2010/main" val="1621502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Difficulties in Long-Term Planning</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line graph comparing the inflation rate and the growth rate of labor productivity from 1960 to 2021.">
            <a:extLst>
              <a:ext uri="{FF2B5EF4-FFF2-40B4-BE49-F238E27FC236}">
                <a16:creationId xmlns:a16="http://schemas.microsoft.com/office/drawing/2014/main" id="{EE2C961B-2F35-D128-A23F-86D149DFC1B2}"/>
              </a:ext>
            </a:extLst>
          </p:cNvPr>
          <p:cNvPicPr>
            <a:picLocks noChangeAspect="1"/>
          </p:cNvPicPr>
          <p:nvPr/>
        </p:nvPicPr>
        <p:blipFill rotWithShape="1">
          <a:blip r:embed="rId3"/>
          <a:srcRect t="8057"/>
          <a:stretch>
            <a:fillRect/>
          </a:stretch>
        </p:blipFill>
        <p:spPr>
          <a:xfrm>
            <a:off x="2722359" y="1608882"/>
            <a:ext cx="6747280" cy="3823082"/>
          </a:xfrm>
          <a:prstGeom prst="rect">
            <a:avLst/>
          </a:prstGeom>
        </p:spPr>
      </p:pic>
      <p:sp>
        <p:nvSpPr>
          <p:cNvPr id="30" name="TextBox 29">
            <a:extLst>
              <a:ext uri="{FF2B5EF4-FFF2-40B4-BE49-F238E27FC236}">
                <a16:creationId xmlns:a16="http://schemas.microsoft.com/office/drawing/2014/main" id="{CBE1C248-BF72-4C75-9D0C-434D6CCB99AB}"/>
              </a:ext>
            </a:extLst>
          </p:cNvPr>
          <p:cNvSpPr txBox="1"/>
          <p:nvPr/>
        </p:nvSpPr>
        <p:spPr>
          <a:xfrm>
            <a:off x="850231" y="5543687"/>
            <a:ext cx="10491536" cy="1015663"/>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p:txBody>
      </p:sp>
    </p:spTree>
    <p:extLst>
      <p:ext uri="{BB962C8B-B14F-4D97-AF65-F5344CB8AC3E}">
        <p14:creationId xmlns:p14="http://schemas.microsoft.com/office/powerpoint/2010/main" val="1587538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Any Benefits of Inflation?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The impact of inflation will differ considerably according to whether it is moving slowly, jogging along, or racing to the point of hyperinflation.">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impact of inflation will differ considerably according to whether it is moving slowly, jogging along, or racing to the point of hyperinflation.</a:t>
              </a:r>
            </a:p>
          </p:txBody>
        </p:sp>
      </p:grpSp>
      <p:grpSp>
        <p:nvGrpSpPr>
          <p:cNvPr id="21" name="Group 20" descr="Hyperinflation can rip apart an economy and a society, but an annual inflation rate of 2% to 4% is a long way from a national crisis.">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73421"/>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Hyperinflation can rip apart an economy and a society, but an annual inflation rate of 2% to 4% is a long way from a national crisis.</a:t>
              </a:r>
            </a:p>
          </p:txBody>
        </p:sp>
      </p:grpSp>
      <p:grpSp>
        <p:nvGrpSpPr>
          <p:cNvPr id="28" name="Group 27" descr="Economists sometimes argue that moderate inflation may help the economy by making wages in labor markets more flexible.">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029"/>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sometimes argue that moderate inflation may help the economy by making wages in labor markets more flexible. </a:t>
              </a:r>
            </a:p>
          </p:txBody>
        </p:sp>
      </p:grpSp>
      <p:grpSp>
        <p:nvGrpSpPr>
          <p:cNvPr id="15" name="Group 14" descr="A little inflation could nibble away at real wages and thus help them decline if necessary.">
            <a:extLst>
              <a:ext uri="{FF2B5EF4-FFF2-40B4-BE49-F238E27FC236}">
                <a16:creationId xmlns:a16="http://schemas.microsoft.com/office/drawing/2014/main" id="{0E569690-23FC-4335-9D9D-1AF3D94DD74F}"/>
              </a:ext>
            </a:extLst>
          </p:cNvPr>
          <p:cNvGrpSpPr/>
          <p:nvPr/>
        </p:nvGrpSpPr>
        <p:grpSpPr>
          <a:xfrm>
            <a:off x="2066922" y="424635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7491C58-4B0A-4EF5-8B9A-DC616B9AE7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D41D4CC-F534-4DD6-95A7-45B472618346}"/>
                </a:ext>
              </a:extLst>
            </p:cNvPr>
            <p:cNvSpPr txBox="1"/>
            <p:nvPr/>
          </p:nvSpPr>
          <p:spPr>
            <a:xfrm>
              <a:off x="573661" y="1786029"/>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little inflation could nibble away at real wages and thus help them decline if necessary.</a:t>
              </a:r>
            </a:p>
          </p:txBody>
        </p:sp>
      </p:grpSp>
    </p:spTree>
    <p:extLst>
      <p:ext uri="{BB962C8B-B14F-4D97-AF65-F5344CB8AC3E}">
        <p14:creationId xmlns:p14="http://schemas.microsoft.com/office/powerpoint/2010/main" val="1818075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23998" y="1745580"/>
            <a:ext cx="9273061" cy="4493538"/>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Unexpected inflation will tend to hurt those who receive money, in terms of wages and interest payments, that does not rise with inflation.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Inflation can help those who owe money because they can pay in less valuable, inflated dollars.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Low rates of inflation have relatively little economic impact over the short term, while over the medium and long term, even low rates of inflation can complicate future planning.</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High rates of inflation can muddle price signals in the short term, prevent market forces from operating efficiently, and vastly complicate long-term savings and investment decisions.</a:t>
            </a:r>
          </a:p>
        </p:txBody>
      </p:sp>
    </p:spTree>
    <p:extLst>
      <p:ext uri="{BB962C8B-B14F-4D97-AF65-F5344CB8AC3E}">
        <p14:creationId xmlns:p14="http://schemas.microsoft.com/office/powerpoint/2010/main" val="2389401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040550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9CBE9FB-C13C-4C99-BC5C-FCFEA0F3608A}"/>
              </a:ext>
            </a:extLst>
          </p:cNvPr>
          <p:cNvSpPr txBox="1"/>
          <p:nvPr/>
        </p:nvSpPr>
        <p:spPr>
          <a:xfrm>
            <a:off x="2192214" y="1490008"/>
            <a:ext cx="7807571" cy="1631216"/>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a:t>
            </a:r>
          </a:p>
        </p:txBody>
      </p:sp>
      <p:sp>
        <p:nvSpPr>
          <p:cNvPr id="5" name="Rectangle 4">
            <a:extLst>
              <a:ext uri="{FF2B5EF4-FFF2-40B4-BE49-F238E27FC236}">
                <a16:creationId xmlns:a16="http://schemas.microsoft.com/office/drawing/2014/main" id="{2C2281FD-8C69-40E4-8919-FD6AAF047F80}"/>
              </a:ext>
            </a:extLst>
          </p:cNvPr>
          <p:cNvSpPr/>
          <p:nvPr/>
        </p:nvSpPr>
        <p:spPr>
          <a:xfrm>
            <a:off x="2192214"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U.S. population: 52% answered "fully agree"</a:t>
            </a:r>
          </a:p>
        </p:txBody>
      </p:sp>
      <p:sp>
        <p:nvSpPr>
          <p:cNvPr id="20" name="Rectangle 19">
            <a:extLst>
              <a:ext uri="{FF2B5EF4-FFF2-40B4-BE49-F238E27FC236}">
                <a16:creationId xmlns:a16="http://schemas.microsoft.com/office/drawing/2014/main" id="{D3CCBB18-E3CF-4310-AD88-13F5055A0626}"/>
              </a:ext>
            </a:extLst>
          </p:cNvPr>
          <p:cNvSpPr/>
          <p:nvPr/>
        </p:nvSpPr>
        <p:spPr>
          <a:xfrm>
            <a:off x="2192214" y="5285115"/>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U.S. population: 4% answered "completely disagree"</a:t>
            </a:r>
          </a:p>
        </p:txBody>
      </p:sp>
      <p:sp>
        <p:nvSpPr>
          <p:cNvPr id="21" name="Rectangle 20">
            <a:extLst>
              <a:ext uri="{FF2B5EF4-FFF2-40B4-BE49-F238E27FC236}">
                <a16:creationId xmlns:a16="http://schemas.microsoft.com/office/drawing/2014/main" id="{7076DFE4-772B-4529-A6A6-8D549F7FAB19}"/>
              </a:ext>
            </a:extLst>
          </p:cNvPr>
          <p:cNvSpPr/>
          <p:nvPr/>
        </p:nvSpPr>
        <p:spPr>
          <a:xfrm>
            <a:off x="7482839"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Professional economists: 18% answered "fully agree"</a:t>
            </a:r>
          </a:p>
        </p:txBody>
      </p:sp>
      <p:sp>
        <p:nvSpPr>
          <p:cNvPr id="22" name="Rectangle 21">
            <a:extLst>
              <a:ext uri="{FF2B5EF4-FFF2-40B4-BE49-F238E27FC236}">
                <a16:creationId xmlns:a16="http://schemas.microsoft.com/office/drawing/2014/main" id="{14DC1A16-AD5D-4CB6-B8DD-A233B92D0780}"/>
              </a:ext>
            </a:extLst>
          </p:cNvPr>
          <p:cNvSpPr/>
          <p:nvPr/>
        </p:nvSpPr>
        <p:spPr>
          <a:xfrm>
            <a:off x="7482839" y="5254389"/>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Professional economists: 18% answered "completely disagree"</a:t>
            </a:r>
          </a:p>
        </p:txBody>
      </p:sp>
      <p:pic>
        <p:nvPicPr>
          <p:cNvPr id="19" name="Graphic 18">
            <a:extLst>
              <a:ext uri="{FF2B5EF4-FFF2-40B4-BE49-F238E27FC236}">
                <a16:creationId xmlns:a16="http://schemas.microsoft.com/office/drawing/2014/main" id="{C1B9079E-CA5C-4887-9B1F-78C171CB4B8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45827" y="3995496"/>
            <a:ext cx="2100345" cy="2100345"/>
          </a:xfrm>
          <a:prstGeom prst="rect">
            <a:avLst/>
          </a:prstGeom>
        </p:spPr>
      </p:pic>
    </p:spTree>
    <p:extLst>
      <p:ext uri="{BB962C8B-B14F-4D97-AF65-F5344CB8AC3E}">
        <p14:creationId xmlns:p14="http://schemas.microsoft.com/office/powerpoint/2010/main" val="1094494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Unintended Redistribution of Purchasing Power</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flation can cause redistributions of purchasing power that hurt some and help others."/>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7340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can cause redistributions of purchasing power that hurt some and help others.</a:t>
              </a:r>
            </a:p>
          </p:txBody>
        </p:sp>
      </p:grpSp>
      <p:grpSp>
        <p:nvGrpSpPr>
          <p:cNvPr id="20" name="Group 19" descr="People who are hurt by inflation include those who are holding considerable cash, like in a safety deposit box."/>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73661" y="1784072"/>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who are hurt by inflation include those who are holding considerable cash, like in a safety deposit box.</a:t>
              </a:r>
            </a:p>
          </p:txBody>
        </p:sp>
      </p:grpSp>
      <p:grpSp>
        <p:nvGrpSpPr>
          <p:cNvPr id="23" name="Group 22" descr="When inflation happens, the buying power of cash diminishes."/>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73403" y="1933009"/>
              <a:ext cx="8027158"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inflation happens, the buying power of cash diminishes.</a:t>
              </a:r>
            </a:p>
          </p:txBody>
        </p:sp>
      </p:grpSp>
      <p:grpSp>
        <p:nvGrpSpPr>
          <p:cNvPr id="27" name="Group 26" descr="People tend to suffer from inflation if they have financial assets invested in such a way that the nominal return does not keep up."/>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558421" y="17809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tend to suffer from inflation if they have financial assets invested in such a way that the nominal return does not keep up. </a:t>
              </a:r>
            </a:p>
          </p:txBody>
        </p:sp>
      </p:grpSp>
    </p:spTree>
    <p:extLst>
      <p:ext uri="{BB962C8B-B14F-4D97-AF65-F5344CB8AC3E}">
        <p14:creationId xmlns:p14="http://schemas.microsoft.com/office/powerpoint/2010/main" val="1661487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Interest Rate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f a person has money in a bank account that pays 4% interest, but inflation rises to 5%, the real rate of return for the money invested in that bank account is negative 1%. The real interest rate is the nominal interest rate minus the inflation rate."/>
          <p:cNvGrpSpPr/>
          <p:nvPr/>
        </p:nvGrpSpPr>
        <p:grpSpPr>
          <a:xfrm>
            <a:off x="2066921" y="1569197"/>
            <a:ext cx="8058154" cy="1374423"/>
            <a:chOff x="542923" y="1736761"/>
            <a:chExt cx="8058154" cy="1374423"/>
          </a:xfrm>
          <a:solidFill>
            <a:srgbClr val="627981"/>
          </a:solidFill>
        </p:grpSpPr>
        <p:sp>
          <p:nvSpPr>
            <p:cNvPr id="9" name="Rectangle 8"/>
            <p:cNvSpPr/>
            <p:nvPr/>
          </p:nvSpPr>
          <p:spPr>
            <a:xfrm>
              <a:off x="542923" y="1736761"/>
              <a:ext cx="8058154" cy="13744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68213" y="1762252"/>
              <a:ext cx="7807571" cy="132343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If a person has money in a bank account that pays 4% interest, but inflation rises to 5%, the real rate of return for the money invested in that bank account is negative 1%.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real interest rate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nominal interest rate minus the inflation rate.</a:t>
              </a:r>
            </a:p>
          </p:txBody>
        </p:sp>
      </p:grpSp>
      <p:sp>
        <p:nvSpPr>
          <p:cNvPr id="3" name="TextBox 2">
            <a:extLst>
              <a:ext uri="{FF2B5EF4-FFF2-40B4-BE49-F238E27FC236}">
                <a16:creationId xmlns:a16="http://schemas.microsoft.com/office/drawing/2014/main" id="{0CF5F481-8A30-4A2C-8BB7-D99ABD995F42}"/>
              </a:ext>
            </a:extLst>
          </p:cNvPr>
          <p:cNvSpPr txBox="1"/>
          <p:nvPr/>
        </p:nvSpPr>
        <p:spPr>
          <a:xfrm>
            <a:off x="1994168" y="3365882"/>
            <a:ext cx="8203656"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nominal interest rate − inflation rate = real interest rate</a:t>
            </a:r>
          </a:p>
        </p:txBody>
      </p:sp>
      <p:pic>
        <p:nvPicPr>
          <p:cNvPr id="7" name="Picture 6" descr="A three‑column table showing inflation rate, real rate, and taxable income. Row 1: Inflation rate 0%, real rate 5%, taxable income $500. Row 2: Inflation rate 5%, real rate 0%, taxable income $500. Row 3: Inflation rate 10%, real rate negative 5%, taxable income $500.">
            <a:extLst>
              <a:ext uri="{FF2B5EF4-FFF2-40B4-BE49-F238E27FC236}">
                <a16:creationId xmlns:a16="http://schemas.microsoft.com/office/drawing/2014/main" id="{03EE7BC9-CEA7-C1CB-A30F-49EA0E7B2610}"/>
              </a:ext>
            </a:extLst>
          </p:cNvPr>
          <p:cNvPicPr>
            <a:picLocks noChangeAspect="1"/>
          </p:cNvPicPr>
          <p:nvPr/>
        </p:nvPicPr>
        <p:blipFill>
          <a:blip r:embed="rId3"/>
          <a:stretch>
            <a:fillRect/>
          </a:stretch>
        </p:blipFill>
        <p:spPr>
          <a:xfrm>
            <a:off x="2107164" y="4158032"/>
            <a:ext cx="7977664" cy="1562060"/>
          </a:xfrm>
          <a:prstGeom prst="rect">
            <a:avLst/>
          </a:prstGeom>
        </p:spPr>
      </p:pic>
    </p:spTree>
    <p:extLst>
      <p:ext uri="{BB962C8B-B14F-4D97-AF65-F5344CB8AC3E}">
        <p14:creationId xmlns:p14="http://schemas.microsoft.com/office/powerpoint/2010/main" val="3657800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1938992"/>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a bank wants to receive a real interest rate of at least 5% on the loans it makes next year. If the bank research department forecasts inflation of 2% next year, what nominal interest rate should the bank charge?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descr="A close-up a bank vault door">
            <a:extLst>
              <a:ext uri="{FF2B5EF4-FFF2-40B4-BE49-F238E27FC236}">
                <a16:creationId xmlns:a16="http://schemas.microsoft.com/office/drawing/2014/main" id="{15BD884F-4471-4F32-9EE6-7640B273E3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518" y="3517556"/>
            <a:ext cx="3666961" cy="3185672"/>
          </a:xfrm>
          <a:prstGeom prst="rect">
            <a:avLst/>
          </a:prstGeom>
        </p:spPr>
      </p:pic>
    </p:spTree>
    <p:extLst>
      <p:ext uri="{BB962C8B-B14F-4D97-AF65-F5344CB8AC3E}">
        <p14:creationId xmlns:p14="http://schemas.microsoft.com/office/powerpoint/2010/main" val="2760785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3477875"/>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a bank wants to receive a real interest rate of at least 5% on the loans it makes next year. If the bank research department forecasts inflation of 2% next year, what nominal interest rate should the bank charge?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nominal interest rate − inflation rate = real interest rate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nominal interest rate = real interest rate + inflation rate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5% + 2%</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7%</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0859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Unintended Redistribution of Purchasing Power</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The unintended redistributions of buying power that inflation causes may have a broader effect on society.">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unintended redistributions of buying power that inflation causes may have a broader effect on society.</a:t>
              </a:r>
            </a:p>
          </p:txBody>
        </p:sp>
      </p:grpSp>
      <p:grpSp>
        <p:nvGrpSpPr>
          <p:cNvPr id="21" name="Group 20" descr="When inflation causes a retiree to suffer and a borrower to benefit, it challenges the belief that these outcomes were deserved in some way.">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inflation causes a retiree to suffer and a borrower to benefit, it challenges the belief that these outcomes were deserved in some way.</a:t>
              </a:r>
            </a:p>
          </p:txBody>
        </p:sp>
      </p:grpSp>
      <p:grpSp>
        <p:nvGrpSpPr>
          <p:cNvPr id="28" name="Group 27" descr="One of the reasons the general public dislikes inflation is a sense that it makes economic rewards and penalties more arbitrary.">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of the reasons the general public dislikes inflation is a sense that it makes economic rewards and penalties more arbitrary.</a:t>
              </a:r>
            </a:p>
          </p:txBody>
        </p:sp>
      </p:grpSp>
      <p:grpSp>
        <p:nvGrpSpPr>
          <p:cNvPr id="37" name="Group 36" descr="Inflation is often perceived as unfair or even dangerous.">
            <a:extLst>
              <a:ext uri="{FF2B5EF4-FFF2-40B4-BE49-F238E27FC236}">
                <a16:creationId xmlns:a16="http://schemas.microsoft.com/office/drawing/2014/main" id="{704EE1FA-79F2-41D1-8719-FA794F524312}"/>
              </a:ext>
            </a:extLst>
          </p:cNvPr>
          <p:cNvGrpSpPr/>
          <p:nvPr/>
        </p:nvGrpSpPr>
        <p:grpSpPr>
          <a:xfrm>
            <a:off x="2066922" y="425011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9B20BFE9-2C67-4BCD-B007-C8CF183314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TextBox 38">
              <a:extLst>
                <a:ext uri="{FF2B5EF4-FFF2-40B4-BE49-F238E27FC236}">
                  <a16:creationId xmlns:a16="http://schemas.microsoft.com/office/drawing/2014/main" id="{A7684776-CA29-4366-B03F-098D18FEBB75}"/>
                </a:ext>
              </a:extLst>
            </p:cNvPr>
            <p:cNvSpPr txBox="1"/>
            <p:nvPr/>
          </p:nvSpPr>
          <p:spPr>
            <a:xfrm>
              <a:off x="542923" y="1925325"/>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is often perceived as unfair or even dangerous.</a:t>
              </a:r>
            </a:p>
          </p:txBody>
        </p:sp>
      </p:grpSp>
    </p:spTree>
    <p:extLst>
      <p:ext uri="{BB962C8B-B14F-4D97-AF65-F5344CB8AC3E}">
        <p14:creationId xmlns:p14="http://schemas.microsoft.com/office/powerpoint/2010/main" val="3564179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Blurred Price Signals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Prices are the messengers in a market economy, conveying information about conditions of demand and supply.">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Prices are the messengers in a market economy, conveying information about conditions of demand and supply.</a:t>
              </a:r>
            </a:p>
          </p:txBody>
        </p:sp>
      </p:grpSp>
      <p:grpSp>
        <p:nvGrpSpPr>
          <p:cNvPr id="21" name="Group 20" descr="Inflation interferes with price signals, and if the interference is strong, it is hard to tell what is happening.">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interferes with price signals, and if the interference is strong, it is hard to tell what is happening.</a:t>
              </a:r>
            </a:p>
          </p:txBody>
        </p:sp>
      </p:grpSp>
      <p:grpSp>
        <p:nvGrpSpPr>
          <p:cNvPr id="28" name="Group 27" descr="When the levels and changes of prices become uncertain, firms and individuals find it harder to react to economic signals.">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levels and changes of prices become uncertain, firms and individuals find it harder to react to economic signals.</a:t>
              </a:r>
            </a:p>
          </p:txBody>
        </p:sp>
      </p:grpSp>
    </p:spTree>
    <p:extLst>
      <p:ext uri="{BB962C8B-B14F-4D97-AF65-F5344CB8AC3E}">
        <p14:creationId xmlns:p14="http://schemas.microsoft.com/office/powerpoint/2010/main" val="1998225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557134" y="325358"/>
            <a:ext cx="1107773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 World Example</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0E0B863-136B-4FFE-8779-5452ACA43F84}"/>
              </a:ext>
            </a:extLst>
          </p:cNvPr>
          <p:cNvSpPr txBox="1"/>
          <p:nvPr/>
        </p:nvSpPr>
        <p:spPr>
          <a:xfrm>
            <a:off x="2082161" y="1527452"/>
            <a:ext cx="8027674" cy="1631216"/>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p:txBody>
      </p:sp>
      <p:pic>
        <p:nvPicPr>
          <p:cNvPr id="5" name="Picture 4" descr="Photo of the flag of Israel">
            <a:extLst>
              <a:ext uri="{FF2B5EF4-FFF2-40B4-BE49-F238E27FC236}">
                <a16:creationId xmlns:a16="http://schemas.microsoft.com/office/drawing/2014/main" id="{32EB2F54-22D2-46CA-ADED-ADD9DC125D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65371" y="3548211"/>
            <a:ext cx="7061254" cy="2830591"/>
          </a:xfrm>
          <a:prstGeom prst="rect">
            <a:avLst/>
          </a:prstGeom>
        </p:spPr>
      </p:pic>
    </p:spTree>
    <p:extLst>
      <p:ext uri="{BB962C8B-B14F-4D97-AF65-F5344CB8AC3E}">
        <p14:creationId xmlns:p14="http://schemas.microsoft.com/office/powerpoint/2010/main" val="21796314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C625DF4-958F-485C-853D-DE2DDE2E4C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3DC3DF-CDB6-4786-9F46-FDC4E901E5BB}">
  <ds:schemaRefs>
    <ds:schemaRef ds:uri="http://schemas.microsoft.com/sharepoint/v3/contenttype/forms"/>
  </ds:schemaRefs>
</ds:datastoreItem>
</file>

<file path=customXml/itemProps3.xml><?xml version="1.0" encoding="utf-8"?>
<ds:datastoreItem xmlns:ds="http://schemas.openxmlformats.org/officeDocument/2006/customXml" ds:itemID="{732BA85A-22DC-4E66-A103-CA5D6909E8FE}">
  <ds:schemaRefs>
    <ds:schemaRef ds:uri="http://purl.org/dc/terms/"/>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purl.org/dc/dcmitype/"/>
    <ds:schemaRef ds:uri="http://www.w3.org/XML/1998/namespace"/>
    <ds:schemaRef ds:uri="http://schemas.openxmlformats.org/package/2006/metadata/core-properties"/>
    <ds:schemaRef ds:uri="fdab59f7-c3a7-48e5-acd8-618ce834776e"/>
    <ds:schemaRef ds:uri="06d9c582-05c2-476b-83d2-72ab8b1380b2"/>
  </ds:schemaRefs>
</ds:datastoreItem>
</file>

<file path=docProps/app.xml><?xml version="1.0" encoding="utf-8"?>
<Properties xmlns="http://schemas.openxmlformats.org/officeDocument/2006/extended-properties" xmlns:vt="http://schemas.openxmlformats.org/officeDocument/2006/docPropsVTypes">
  <Template>Office Theme</Template>
  <TotalTime>1536</TotalTime>
  <Words>2074</Words>
  <Application>Microsoft Office PowerPoint</Application>
  <PresentationFormat>Widescreen</PresentationFormat>
  <Paragraphs>166</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Century Gothic</vt:lpstr>
      <vt:lpstr>Office Theme</vt:lpstr>
      <vt:lpstr>The Confusion over Inflation</vt:lpstr>
      <vt:lpstr>Introduction</vt:lpstr>
      <vt:lpstr>Unintended Redistribution of Purchasing Power1</vt:lpstr>
      <vt:lpstr>Real Interest Rate</vt:lpstr>
      <vt:lpstr>On Your Own1</vt:lpstr>
      <vt:lpstr>On Your Own2</vt:lpstr>
      <vt:lpstr>Unintended Redistribution of Purchasing Power2</vt:lpstr>
      <vt:lpstr>Blurred Price Signals1</vt:lpstr>
      <vt:lpstr>Real World Example</vt:lpstr>
      <vt:lpstr>Blurred Price Signals2</vt:lpstr>
      <vt:lpstr>Difficulties in Long-Term Planning1</vt:lpstr>
      <vt:lpstr>Difficulties in Long-Term Planning2</vt:lpstr>
      <vt:lpstr>Difficulties in Long-Term Planning3</vt:lpstr>
      <vt:lpstr>Any Benefits of Inflation?</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151</cp:revision>
  <dcterms:created xsi:type="dcterms:W3CDTF">2014-11-06T15:36:04Z</dcterms:created>
  <dcterms:modified xsi:type="dcterms:W3CDTF">2026-02-02T17:15:32Z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