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4"/>
  </p:sldMasterIdLst>
  <p:notesMasterIdLst>
    <p:notesMasterId r:id="rId16"/>
  </p:notesMasterIdLst>
  <p:sldIdLst>
    <p:sldId id="416" r:id="rId5"/>
    <p:sldId id="417" r:id="rId6"/>
    <p:sldId id="418" r:id="rId7"/>
    <p:sldId id="419" r:id="rId8"/>
    <p:sldId id="420" r:id="rId9"/>
    <p:sldId id="421" r:id="rId10"/>
    <p:sldId id="422" r:id="rId11"/>
    <p:sldId id="423" r:id="rId12"/>
    <p:sldId id="424" r:id="rId13"/>
    <p:sldId id="425" r:id="rId14"/>
    <p:sldId id="426"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athan Mirmow" initials="NM" lastIdx="7" clrIdx="0">
    <p:extLst>
      <p:ext uri="{19B8F6BF-5375-455C-9EA6-DF929625EA0E}">
        <p15:presenceInfo xmlns:p15="http://schemas.microsoft.com/office/powerpoint/2012/main" userId="Nathan Mirmow" providerId="None"/>
      </p:ext>
    </p:extLst>
  </p:cmAuthor>
  <p:cmAuthor id="2" name="Caitlin Coleman" initials="CC" lastIdx="1" clrIdx="1">
    <p:extLst>
      <p:ext uri="{19B8F6BF-5375-455C-9EA6-DF929625EA0E}">
        <p15:presenceInfo xmlns:p15="http://schemas.microsoft.com/office/powerpoint/2012/main" userId="S::cclark@hawkeslearning.com::96f87ca1-0e64-4ae8-8d77-98757b85df0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627981"/>
    <a:srgbClr val="386546"/>
    <a:srgbClr val="C7D4CB"/>
    <a:srgbClr val="314C57"/>
    <a:srgbClr val="F3EDE7"/>
    <a:srgbClr val="CCA49C"/>
    <a:srgbClr val="F2E2D2"/>
    <a:srgbClr val="318295"/>
    <a:srgbClr val="5A7E83"/>
    <a:srgbClr val="8856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CC0AA83-FE2C-4E15-B487-53BA17D1ECF1}" v="5" dt="2026-02-02T17:14:44.82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980" autoAdjust="0"/>
    <p:restoredTop sz="86271" autoAdjust="0"/>
  </p:normalViewPr>
  <p:slideViewPr>
    <p:cSldViewPr snapToGrid="0">
      <p:cViewPr varScale="1">
        <p:scale>
          <a:sx n="92" d="100"/>
          <a:sy n="92" d="100"/>
        </p:scale>
        <p:origin x="1002" y="7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itlin Coleman" userId="96f87ca1-0e64-4ae8-8d77-98757b85df0b" providerId="ADAL" clId="{DDA6BCD5-DC0D-434C-93A0-51E2BCD25B34}"/>
    <pc:docChg chg="addSld delSld modSld">
      <pc:chgData name="Caitlin Coleman" userId="96f87ca1-0e64-4ae8-8d77-98757b85df0b" providerId="ADAL" clId="{DDA6BCD5-DC0D-434C-93A0-51E2BCD25B34}" dt="2026-01-21T15:13:58.168" v="7" actId="20577"/>
      <pc:docMkLst>
        <pc:docMk/>
      </pc:docMkLst>
      <pc:sldChg chg="add">
        <pc:chgData name="Caitlin Coleman" userId="96f87ca1-0e64-4ae8-8d77-98757b85df0b" providerId="ADAL" clId="{DDA6BCD5-DC0D-434C-93A0-51E2BCD25B34}" dt="2026-01-21T15:13:12.768" v="0"/>
        <pc:sldMkLst>
          <pc:docMk/>
          <pc:sldMk cId="287407463" sldId="416"/>
        </pc:sldMkLst>
      </pc:sldChg>
      <pc:sldChg chg="add">
        <pc:chgData name="Caitlin Coleman" userId="96f87ca1-0e64-4ae8-8d77-98757b85df0b" providerId="ADAL" clId="{DDA6BCD5-DC0D-434C-93A0-51E2BCD25B34}" dt="2026-01-21T15:13:12.768" v="0"/>
        <pc:sldMkLst>
          <pc:docMk/>
          <pc:sldMk cId="250662823" sldId="417"/>
        </pc:sldMkLst>
      </pc:sldChg>
      <pc:sldChg chg="add">
        <pc:chgData name="Caitlin Coleman" userId="96f87ca1-0e64-4ae8-8d77-98757b85df0b" providerId="ADAL" clId="{DDA6BCD5-DC0D-434C-93A0-51E2BCD25B34}" dt="2026-01-21T15:13:12.768" v="0"/>
        <pc:sldMkLst>
          <pc:docMk/>
          <pc:sldMk cId="4228722038" sldId="418"/>
        </pc:sldMkLst>
      </pc:sldChg>
      <pc:sldChg chg="add">
        <pc:chgData name="Caitlin Coleman" userId="96f87ca1-0e64-4ae8-8d77-98757b85df0b" providerId="ADAL" clId="{DDA6BCD5-DC0D-434C-93A0-51E2BCD25B34}" dt="2026-01-21T15:13:12.768" v="0"/>
        <pc:sldMkLst>
          <pc:docMk/>
          <pc:sldMk cId="903594636" sldId="419"/>
        </pc:sldMkLst>
      </pc:sldChg>
      <pc:sldChg chg="add">
        <pc:chgData name="Caitlin Coleman" userId="96f87ca1-0e64-4ae8-8d77-98757b85df0b" providerId="ADAL" clId="{DDA6BCD5-DC0D-434C-93A0-51E2BCD25B34}" dt="2026-01-21T15:13:12.768" v="0"/>
        <pc:sldMkLst>
          <pc:docMk/>
          <pc:sldMk cId="2817965894" sldId="420"/>
        </pc:sldMkLst>
      </pc:sldChg>
      <pc:sldChg chg="add">
        <pc:chgData name="Caitlin Coleman" userId="96f87ca1-0e64-4ae8-8d77-98757b85df0b" providerId="ADAL" clId="{DDA6BCD5-DC0D-434C-93A0-51E2BCD25B34}" dt="2026-01-21T15:13:12.768" v="0"/>
        <pc:sldMkLst>
          <pc:docMk/>
          <pc:sldMk cId="1446127408" sldId="421"/>
        </pc:sldMkLst>
      </pc:sldChg>
      <pc:sldChg chg="add">
        <pc:chgData name="Caitlin Coleman" userId="96f87ca1-0e64-4ae8-8d77-98757b85df0b" providerId="ADAL" clId="{DDA6BCD5-DC0D-434C-93A0-51E2BCD25B34}" dt="2026-01-21T15:13:12.768" v="0"/>
        <pc:sldMkLst>
          <pc:docMk/>
          <pc:sldMk cId="2740789975" sldId="422"/>
        </pc:sldMkLst>
      </pc:sldChg>
      <pc:sldChg chg="modSp add mod">
        <pc:chgData name="Caitlin Coleman" userId="96f87ca1-0e64-4ae8-8d77-98757b85df0b" providerId="ADAL" clId="{DDA6BCD5-DC0D-434C-93A0-51E2BCD25B34}" dt="2026-01-21T15:13:48.153" v="4" actId="20577"/>
        <pc:sldMkLst>
          <pc:docMk/>
          <pc:sldMk cId="3308114744" sldId="423"/>
        </pc:sldMkLst>
        <pc:spChg chg="mod">
          <ac:chgData name="Caitlin Coleman" userId="96f87ca1-0e64-4ae8-8d77-98757b85df0b" providerId="ADAL" clId="{DDA6BCD5-DC0D-434C-93A0-51E2BCD25B34}" dt="2026-01-21T15:13:48.153" v="4" actId="20577"/>
          <ac:spMkLst>
            <pc:docMk/>
            <pc:sldMk cId="3308114744" sldId="423"/>
            <ac:spMk id="26" creationId="{00000000-0000-0000-0000-000000000000}"/>
          </ac:spMkLst>
        </pc:spChg>
      </pc:sldChg>
      <pc:sldChg chg="modSp add mod">
        <pc:chgData name="Caitlin Coleman" userId="96f87ca1-0e64-4ae8-8d77-98757b85df0b" providerId="ADAL" clId="{DDA6BCD5-DC0D-434C-93A0-51E2BCD25B34}" dt="2026-01-21T15:13:54.403" v="6" actId="20577"/>
        <pc:sldMkLst>
          <pc:docMk/>
          <pc:sldMk cId="3172327258" sldId="424"/>
        </pc:sldMkLst>
        <pc:spChg chg="mod">
          <ac:chgData name="Caitlin Coleman" userId="96f87ca1-0e64-4ae8-8d77-98757b85df0b" providerId="ADAL" clId="{DDA6BCD5-DC0D-434C-93A0-51E2BCD25B34}" dt="2026-01-21T15:13:54.403" v="6" actId="20577"/>
          <ac:spMkLst>
            <pc:docMk/>
            <pc:sldMk cId="3172327258" sldId="424"/>
            <ac:spMk id="26" creationId="{00000000-0000-0000-0000-000000000000}"/>
          </ac:spMkLst>
        </pc:spChg>
      </pc:sldChg>
      <pc:sldChg chg="modSp add mod">
        <pc:chgData name="Caitlin Coleman" userId="96f87ca1-0e64-4ae8-8d77-98757b85df0b" providerId="ADAL" clId="{DDA6BCD5-DC0D-434C-93A0-51E2BCD25B34}" dt="2026-01-21T15:13:58.168" v="7" actId="20577"/>
        <pc:sldMkLst>
          <pc:docMk/>
          <pc:sldMk cId="2536529405" sldId="425"/>
        </pc:sldMkLst>
        <pc:spChg chg="mod">
          <ac:chgData name="Caitlin Coleman" userId="96f87ca1-0e64-4ae8-8d77-98757b85df0b" providerId="ADAL" clId="{DDA6BCD5-DC0D-434C-93A0-51E2BCD25B34}" dt="2026-01-21T15:13:58.168" v="7" actId="20577"/>
          <ac:spMkLst>
            <pc:docMk/>
            <pc:sldMk cId="2536529405" sldId="425"/>
            <ac:spMk id="26" creationId="{00000000-0000-0000-0000-000000000000}"/>
          </ac:spMkLst>
        </pc:spChg>
      </pc:sldChg>
      <pc:sldChg chg="add">
        <pc:chgData name="Caitlin Coleman" userId="96f87ca1-0e64-4ae8-8d77-98757b85df0b" providerId="ADAL" clId="{DDA6BCD5-DC0D-434C-93A0-51E2BCD25B34}" dt="2026-01-21T15:13:30.375" v="1"/>
        <pc:sldMkLst>
          <pc:docMk/>
          <pc:sldMk cId="2492775176" sldId="426"/>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1F22053-D1ED-4DEB-8446-39128B027A44}" type="datetimeFigureOut">
              <a:rPr lang="en-US" smtClean="0"/>
              <a:t>2/2/2026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CAA2198-EFCA-463F-809F-7E29D1BADD53}" type="slidenum">
              <a:rPr lang="en-US" smtClean="0"/>
              <a:t>‹#›</a:t>
            </a:fld>
            <a:endParaRPr lang="en-US"/>
          </a:p>
        </p:txBody>
      </p:sp>
    </p:spTree>
    <p:extLst>
      <p:ext uri="{BB962C8B-B14F-4D97-AF65-F5344CB8AC3E}">
        <p14:creationId xmlns:p14="http://schemas.microsoft.com/office/powerpoint/2010/main" val="5703078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dirty="0"/>
              <a:t>Inflation in the U.S. has been relatively consistent at around 2-4% per year. Throughout the 20th century, there were instances where the price level rose at double digit rates, though nothing close to hyperinflation. There were also two cases of deflation in the 20th century, after the 1920 to 1921 recession and during the Great Depression. </a:t>
            </a:r>
            <a:r>
              <a:rPr lang="en-US" sz="1200" dirty="0">
                <a:solidFill>
                  <a:schemeClr val="bg1"/>
                </a:solidFill>
              </a:rPr>
              <a:t>From 1900 to about 1960, the major inflations and deflations nearly balanced each other out, so the average annual rate of inflation over these years was only about 1% per year.</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CAA2198-EFCA-463F-809F-7E29D1BADD53}"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91931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Inflation in the U.S. has been relatively consistent over the last century.</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CAA2198-EFCA-463F-809F-7E29D1BADD53}"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406149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During recessions and depressions, the inflation rate often seems lower. This happened in recession of 1920 to 1921, the Great Depression, the recession of 1980 to 1982, and the Great Recession. High unemployment usually happens in recessions, and total demand for goods falls, pulling the price level down. Inflation often (but not always) seems to move up when the economy is growing strongly, like after wartime or during the 1960s.</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CAA2198-EFCA-463F-809F-7E29D1BADD53}"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826836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Many industrialized countries had high inflation in the 1970s, which came down in the 1980s and mostly stayed level. Countries with controlled economies in the 1970s (China and Soviet Union) had low rates of inflation because of laws against raising prices. As these countries transitioned toward more market-oriented economies, they also experienced outbursts of inflation.</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CAA2198-EFCA-463F-809F-7E29D1BADD53}"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867107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chart shows the annual percentage change in consumer prices compared with the previous year's consumer prices in the United States, the United Kingdom, Japan, and Germany.</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CAA2198-EFCA-463F-809F-7E29D1BADD53}"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24272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Many industrialized countries had high inflation in the 1970s, which came down in the 1980s and mostly stayed level. Countries with controlled economies in the 1970s (China and Soviet Union) had low rates of inflation because of laws against raising prices. As these countries transitioned toward more market-oriented economies, they also experienced outbursts of inflation.</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CAA2198-EFCA-463F-809F-7E29D1BADD53}"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897055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CAA2198-EFCA-463F-809F-7E29D1BADD53}"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535368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Why is inflation usually low during a recession?</a:t>
            </a:r>
          </a:p>
          <a:p>
            <a:endParaRPr lang="en-US" dirty="0"/>
          </a:p>
          <a:p>
            <a:r>
              <a:rPr lang="en-US" dirty="0"/>
              <a:t>During a recession, unemployment is usually high so that aggregate demand for goods and services decreases. When aggregate demand decreases, the prices of goods and services usually don’t increase</a:t>
            </a:r>
          </a:p>
          <a:p>
            <a:r>
              <a:rPr lang="en-US" dirty="0"/>
              <a:t>very much, resulting in a decrease in the inflation rate. The prices of goods and services could even decrease, which would result in deflation</a:t>
            </a:r>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CAA2198-EFCA-463F-809F-7E29D1BADD53}"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066804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722843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18086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37828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373184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780599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8384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89270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5648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66824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039337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61161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0719897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lumMod val="75000"/>
                  <a:lumOff val="25000"/>
                </a:prstClr>
              </a:solidFill>
              <a:effectLst/>
              <a:uLnTx/>
              <a:uFillTx/>
              <a:latin typeface="Calibri" panose="020F0502020204030204"/>
              <a:ea typeface="+mn-ea"/>
              <a:cs typeface="+mn-cs"/>
            </a:endParaRPr>
          </a:p>
        </p:txBody>
      </p:sp>
      <p:cxnSp>
        <p:nvCxnSpPr>
          <p:cNvPr id="11" name="Straight Connector 10">
            <a:extLst>
              <a:ext uri="{C183D7F6-B498-43B3-948B-1728B52AA6E4}">
                <adec:decorative xmlns:adec="http://schemas.microsoft.com/office/drawing/2017/decorative" val="1"/>
              </a:ext>
            </a:extLst>
          </p:cNvPr>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itle 8"/>
          <p:cNvSpPr txBox="1">
            <a:spLocks noGrp="1"/>
          </p:cNvSpPr>
          <p:nvPr>
            <p:ph type="title" idx="4294967295"/>
          </p:nvPr>
        </p:nvSpPr>
        <p:spPr>
          <a:xfrm>
            <a:off x="1523999" y="2416709"/>
            <a:ext cx="9144000" cy="258532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How the U.S. and Other Countries Experience Inflation</a:t>
            </a:r>
          </a:p>
        </p:txBody>
      </p:sp>
      <p:cxnSp>
        <p:nvCxnSpPr>
          <p:cNvPr id="14" name="Straight Connector 13">
            <a:extLst>
              <a:ext uri="{C183D7F6-B498-43B3-948B-1728B52AA6E4}">
                <adec:decorative xmlns:adec="http://schemas.microsoft.com/office/drawing/2017/decorative" val="1"/>
              </a:ext>
            </a:extLst>
          </p:cNvPr>
          <p:cNvCxnSpPr/>
          <p:nvPr/>
        </p:nvCxnSpPr>
        <p:spPr>
          <a:xfrm>
            <a:off x="3130061" y="5327311"/>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spTree>
    <p:extLst>
      <p:ext uri="{BB962C8B-B14F-4D97-AF65-F5344CB8AC3E}">
        <p14:creationId xmlns:p14="http://schemas.microsoft.com/office/powerpoint/2010/main" val="2874074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Summary</a:t>
            </a:r>
            <a:endPar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A7E8372D-36D2-456F-8C12-2DB123C1456A}"/>
              </a:ext>
            </a:extLst>
          </p:cNvPr>
          <p:cNvSpPr txBox="1"/>
          <p:nvPr/>
        </p:nvSpPr>
        <p:spPr>
          <a:xfrm>
            <a:off x="1459469" y="1341780"/>
            <a:ext cx="9273061" cy="4832092"/>
          </a:xfrm>
          <a:prstGeom prst="rect">
            <a:avLst/>
          </a:prstGeom>
          <a:solidFill>
            <a:srgbClr val="627981"/>
          </a:solidFill>
        </p:spPr>
        <p:txBody>
          <a:bodyPr wrap="square" rtlCol="0" anchor="ctr">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In the U.S., the annual inflation rate in the last two decades has been between 2%</a:t>
            </a:r>
            <a:r>
              <a:rPr kumimoji="0" lang="en-US" sz="2200" b="0" i="0" u="none" strike="noStrike" kern="1200" cap="none" spc="0" normalizeH="0" baseline="0" noProof="0" dirty="0">
                <a:ln>
                  <a:noFill/>
                </a:ln>
                <a:solidFill>
                  <a:prstClr val="white"/>
                </a:solidFill>
                <a:effectLst/>
                <a:uLnTx/>
                <a:uFillTx/>
                <a:latin typeface="Calibri" panose="020F0502020204030204" pitchFamily="34" charset="0"/>
                <a:ea typeface="+mn-ea"/>
                <a:cs typeface="Calibri" panose="020F0502020204030204" pitchFamily="34" charset="0"/>
              </a:rPr>
              <a:t> to </a:t>
            </a: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4%.</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In the 20</a:t>
            </a:r>
            <a:r>
              <a:rPr kumimoji="0" lang="en-US" sz="2200" b="0" i="0" u="none" strike="noStrike" kern="1200" cap="none" spc="0" normalizeH="0" baseline="30000" noProof="0" dirty="0">
                <a:ln>
                  <a:noFill/>
                </a:ln>
                <a:solidFill>
                  <a:prstClr val="white"/>
                </a:solidFill>
                <a:effectLst/>
                <a:uLnTx/>
                <a:uFillTx/>
                <a:latin typeface="Calibri" panose="020F0502020204030204"/>
                <a:ea typeface="+mn-ea"/>
                <a:cs typeface="+mn-cs"/>
              </a:rPr>
              <a:t>th</a:t>
            </a: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 century, the periods of highest inflation in the U.S. were after World Wars I and II and in the 1970s.</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A period of deflation happened both during the Great Depression and during the recession of 1920 to 1921.</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In the U.S., improved knowledge of stabilization policies helps avoid higher-than-anticipated inflation and deflation.</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Inflation has had mixed patterns of occurrences in the U.S. and throughout other parts of the world. </a:t>
            </a:r>
          </a:p>
        </p:txBody>
      </p:sp>
    </p:spTree>
    <p:extLst>
      <p:ext uri="{BB962C8B-B14F-4D97-AF65-F5344CB8AC3E}">
        <p14:creationId xmlns:p14="http://schemas.microsoft.com/office/powerpoint/2010/main" val="25365294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sp>
        <p:nvSpPr>
          <p:cNvPr id="5" name="Title 4"/>
          <p:cNvSpPr txBox="1">
            <a:spLocks noGrp="1"/>
          </p:cNvSpPr>
          <p:nvPr>
            <p:ph type="title" idx="4294967295"/>
          </p:nvPr>
        </p:nvSpPr>
        <p:spPr>
          <a:xfrm>
            <a:off x="1524000" y="1410227"/>
            <a:ext cx="9144000"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schemeClr val="bg1"/>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schemeClr val="bg1"/>
                </a:solidFill>
                <a:effectLst/>
                <a:uLnTx/>
                <a:uFillTx/>
                <a:latin typeface="Century Gothic" panose="020B0502020202020204" pitchFamily="34" charset="0"/>
                <a:ea typeface="+mn-ea"/>
                <a:cs typeface="+mn-cs"/>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2492775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Historical Inflation in the U.S.</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Inflation in the U.S. has been relatively consistent at around 2% to 4% per year."/>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p:cNvSpPr txBox="1"/>
            <p:nvPr/>
          </p:nvSpPr>
          <p:spPr>
            <a:xfrm>
              <a:off x="542923" y="1833465"/>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Inflation in the U.S. has been relatively consistent at around 2% to 4% per year.</a:t>
              </a:r>
            </a:p>
          </p:txBody>
        </p:sp>
      </p:grpSp>
      <p:grpSp>
        <p:nvGrpSpPr>
          <p:cNvPr id="20" name="Group 19" descr="Throughout the 20th century, there were instances where the price level rose at double digit rates, though nothing close to hyperinflation."/>
          <p:cNvGrpSpPr/>
          <p:nvPr/>
        </p:nvGrpSpPr>
        <p:grpSpPr>
          <a:xfrm>
            <a:off x="2066922" y="2472264"/>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TextBox 21"/>
            <p:cNvSpPr txBox="1"/>
            <p:nvPr/>
          </p:nvSpPr>
          <p:spPr>
            <a:xfrm>
              <a:off x="558421" y="1786285"/>
              <a:ext cx="7776575"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Throughout the 20</a:t>
              </a:r>
              <a:r>
                <a:rPr kumimoji="0" lang="en-US" sz="2000" b="0" i="0" u="none" strike="noStrike" kern="1200" cap="none" spc="0" normalizeH="0" baseline="30000" noProof="0" dirty="0">
                  <a:ln>
                    <a:noFill/>
                  </a:ln>
                  <a:solidFill>
                    <a:prstClr val="white"/>
                  </a:solidFill>
                  <a:effectLst/>
                  <a:uLnTx/>
                  <a:uFillTx/>
                  <a:latin typeface="Calibri" panose="020F0502020204030204"/>
                  <a:ea typeface="+mn-ea"/>
                  <a:cs typeface="+mn-cs"/>
                </a:rPr>
                <a:t>th</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century, there were instances where the price level rose at double digit rates, though nothing close to hyperinflation.</a:t>
              </a:r>
            </a:p>
          </p:txBody>
        </p:sp>
      </p:grpSp>
      <p:grpSp>
        <p:nvGrpSpPr>
          <p:cNvPr id="23" name="Group 22" descr="There were also two cases of deflation—severe negative inflation—in the 20th century: after the 1920 to 1921 recession and during the Great Depression."/>
          <p:cNvGrpSpPr/>
          <p:nvPr/>
        </p:nvGrpSpPr>
        <p:grpSpPr>
          <a:xfrm>
            <a:off x="2066922" y="3361170"/>
            <a:ext cx="8058154" cy="1076802"/>
            <a:chOff x="542923" y="1736761"/>
            <a:chExt cx="8058154" cy="1076802"/>
          </a:xfrm>
          <a:solidFill>
            <a:srgbClr val="627981"/>
          </a:solidFill>
        </p:grpSpPr>
        <p:sp>
          <p:nvSpPr>
            <p:cNvPr id="24" name="Rectangle 23"/>
            <p:cNvSpPr/>
            <p:nvPr/>
          </p:nvSpPr>
          <p:spPr>
            <a:xfrm>
              <a:off x="542923" y="1736761"/>
              <a:ext cx="8058154" cy="107680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TextBox 24"/>
            <p:cNvSpPr txBox="1"/>
            <p:nvPr/>
          </p:nvSpPr>
          <p:spPr>
            <a:xfrm>
              <a:off x="558421" y="1797900"/>
              <a:ext cx="8027158" cy="1015663"/>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There were also two cases of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deflation</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—severe negative inflation—in the 20</a:t>
              </a:r>
              <a:r>
                <a:rPr kumimoji="0" lang="en-US" sz="2000" b="0" i="0" u="none" strike="noStrike" kern="1200" cap="none" spc="0" normalizeH="0" baseline="30000" noProof="0" dirty="0">
                  <a:ln>
                    <a:noFill/>
                  </a:ln>
                  <a:solidFill>
                    <a:prstClr val="white"/>
                  </a:solidFill>
                  <a:effectLst/>
                  <a:uLnTx/>
                  <a:uFillTx/>
                  <a:latin typeface="Calibri" panose="020F0502020204030204"/>
                  <a:ea typeface="+mn-ea"/>
                  <a:cs typeface="+mn-cs"/>
                </a:rPr>
                <a:t>th</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century: after the 1920 to 1921 recession and during the Great Depression.</a:t>
              </a:r>
            </a:p>
          </p:txBody>
        </p:sp>
      </p:grpSp>
      <p:grpSp>
        <p:nvGrpSpPr>
          <p:cNvPr id="27" name="Group 26" descr="From 1900 to about 1960, the major inflations and deflations nearly balanced each other out, so the average annual rate of inflation over these years was only about 1% per year."/>
          <p:cNvGrpSpPr/>
          <p:nvPr/>
        </p:nvGrpSpPr>
        <p:grpSpPr>
          <a:xfrm>
            <a:off x="2068005" y="4519943"/>
            <a:ext cx="8057071" cy="1059853"/>
            <a:chOff x="542923" y="1736761"/>
            <a:chExt cx="8058154" cy="1059853"/>
          </a:xfrm>
          <a:solidFill>
            <a:srgbClr val="627981"/>
          </a:solidFill>
        </p:grpSpPr>
        <p:sp>
          <p:nvSpPr>
            <p:cNvPr id="28" name="Rectangle 27"/>
            <p:cNvSpPr/>
            <p:nvPr/>
          </p:nvSpPr>
          <p:spPr>
            <a:xfrm>
              <a:off x="542923" y="1736761"/>
              <a:ext cx="8058154" cy="105985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9" name="TextBox 28"/>
            <p:cNvSpPr txBox="1"/>
            <p:nvPr/>
          </p:nvSpPr>
          <p:spPr>
            <a:xfrm>
              <a:off x="558421" y="1780951"/>
              <a:ext cx="7807571" cy="1015663"/>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From 1900 to about 1960, the major inflations and deflations nearly balanced each other out, so the average annual rate of inflation over these years was only about 1% per year.</a:t>
              </a:r>
            </a:p>
          </p:txBody>
        </p:sp>
      </p:grpSp>
    </p:spTree>
    <p:extLst>
      <p:ext uri="{BB962C8B-B14F-4D97-AF65-F5344CB8AC3E}">
        <p14:creationId xmlns:p14="http://schemas.microsoft.com/office/powerpoint/2010/main" val="2506628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Historical Inflation in the U.S.</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Picture 5" descr="A line graph showing trends in U.S. inflation rates from 1913 to 2021.">
            <a:extLst>
              <a:ext uri="{FF2B5EF4-FFF2-40B4-BE49-F238E27FC236}">
                <a16:creationId xmlns:a16="http://schemas.microsoft.com/office/drawing/2014/main" id="{21AC63B1-E77C-8744-013C-6D778E81A29E}"/>
              </a:ext>
            </a:extLst>
          </p:cNvPr>
          <p:cNvPicPr>
            <a:picLocks noChangeAspect="1"/>
          </p:cNvPicPr>
          <p:nvPr/>
        </p:nvPicPr>
        <p:blipFill rotWithShape="1">
          <a:blip r:embed="rId3"/>
          <a:srcRect l="1004" t="2304" r="503" b="4348"/>
          <a:stretch/>
        </p:blipFill>
        <p:spPr>
          <a:xfrm>
            <a:off x="1797715" y="1436844"/>
            <a:ext cx="8596570" cy="4092006"/>
          </a:xfrm>
          <a:prstGeom prst="rect">
            <a:avLst/>
          </a:prstGeom>
        </p:spPr>
      </p:pic>
      <p:grpSp>
        <p:nvGrpSpPr>
          <p:cNvPr id="8" name="Group 7" descr="Inflation in the U.S. has risen and fallen periodically but tends to return to about 2% to 4% a year."/>
          <p:cNvGrpSpPr/>
          <p:nvPr/>
        </p:nvGrpSpPr>
        <p:grpSpPr>
          <a:xfrm>
            <a:off x="2066923" y="5752554"/>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p:cNvSpPr txBox="1"/>
            <p:nvPr/>
          </p:nvSpPr>
          <p:spPr>
            <a:xfrm>
              <a:off x="668214" y="1800168"/>
              <a:ext cx="7807571" cy="707886"/>
            </a:xfrm>
            <a:prstGeom prst="rect">
              <a:avLst/>
            </a:prstGeom>
            <a:grp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Inflation in the U.S. has risen and fallen periodically but tends to return to about 2% to 4% a year.</a:t>
              </a:r>
            </a:p>
          </p:txBody>
        </p:sp>
      </p:grpSp>
    </p:spTree>
    <p:extLst>
      <p:ext uri="{BB962C8B-B14F-4D97-AF65-F5344CB8AC3E}">
        <p14:creationId xmlns:p14="http://schemas.microsoft.com/office/powerpoint/2010/main" val="42287220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Recessions and Depressions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During recessions and depressions, the inflation rate often seems lower."/>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p:cNvSpPr txBox="1"/>
            <p:nvPr/>
          </p:nvSpPr>
          <p:spPr>
            <a:xfrm>
              <a:off x="633043" y="1800448"/>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During recessions and depressions, the inflation rate often seems lower.</a:t>
              </a:r>
            </a:p>
          </p:txBody>
        </p:sp>
      </p:grpSp>
      <p:grpSp>
        <p:nvGrpSpPr>
          <p:cNvPr id="20" name="Group 19" descr="This happened in the recession of 1920 to 1921, the Great Depression, the recession of 1980 to 1982, and the Great Recession."/>
          <p:cNvGrpSpPr/>
          <p:nvPr/>
        </p:nvGrpSpPr>
        <p:grpSpPr>
          <a:xfrm>
            <a:off x="2066922" y="2472264"/>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TextBox 21"/>
            <p:cNvSpPr txBox="1"/>
            <p:nvPr/>
          </p:nvSpPr>
          <p:spPr>
            <a:xfrm>
              <a:off x="633045" y="1793051"/>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This happened in the recession of 1920</a:t>
              </a:r>
              <a:r>
                <a:rPr kumimoji="0" lang="en-US" sz="2000" b="0" i="0" u="none" strike="noStrike" kern="1200" cap="none" spc="0" normalizeH="0" baseline="0" noProof="0" dirty="0">
                  <a:ln>
                    <a:noFill/>
                  </a:ln>
                  <a:solidFill>
                    <a:prstClr val="white"/>
                  </a:solidFill>
                  <a:effectLst/>
                  <a:uLnTx/>
                  <a:uFillTx/>
                  <a:latin typeface="Calibri" panose="020F0502020204030204" pitchFamily="34" charset="0"/>
                  <a:ea typeface="+mn-ea"/>
                  <a:cs typeface="Calibri" panose="020F0502020204030204" pitchFamily="34" charset="0"/>
                </a:rPr>
                <a:t> to 1921</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the Great Depression, the recession of 1980</a:t>
              </a:r>
              <a:r>
                <a:rPr kumimoji="0" lang="en-US" sz="2000" b="0" i="0" u="none" strike="noStrike" kern="1200" cap="none" spc="0" normalizeH="0" baseline="0" noProof="0" dirty="0">
                  <a:ln>
                    <a:noFill/>
                  </a:ln>
                  <a:solidFill>
                    <a:prstClr val="white"/>
                  </a:solidFill>
                  <a:effectLst/>
                  <a:uLnTx/>
                  <a:uFillTx/>
                  <a:latin typeface="Calibri" panose="020F0502020204030204" pitchFamily="34" charset="0"/>
                  <a:ea typeface="+mn-ea"/>
                  <a:cs typeface="Calibri" panose="020F0502020204030204" pitchFamily="34" charset="0"/>
                </a:rPr>
                <a:t> to 19</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82, and the Great Recession.</a:t>
              </a:r>
            </a:p>
          </p:txBody>
        </p:sp>
      </p:grpSp>
      <p:grpSp>
        <p:nvGrpSpPr>
          <p:cNvPr id="23" name="Group 22" descr="High unemployment usually happens in recessions, and total demand for goods falls, pulling the price level down."/>
          <p:cNvGrpSpPr/>
          <p:nvPr/>
        </p:nvGrpSpPr>
        <p:grpSpPr>
          <a:xfrm>
            <a:off x="2066922" y="3361170"/>
            <a:ext cx="8058154" cy="806935"/>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TextBox 24"/>
            <p:cNvSpPr txBox="1"/>
            <p:nvPr/>
          </p:nvSpPr>
          <p:spPr>
            <a:xfrm>
              <a:off x="633044" y="1793091"/>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High unemployment usually happens in recessions, and total demand for goods falls, pulling the price level down.</a:t>
              </a:r>
            </a:p>
          </p:txBody>
        </p:sp>
      </p:grpSp>
      <p:grpSp>
        <p:nvGrpSpPr>
          <p:cNvPr id="27" name="Group 26" descr="Inflation often (but not always) seems to move up when the economy is growing strongly, like after wartime or during the 1960s."/>
          <p:cNvGrpSpPr/>
          <p:nvPr/>
        </p:nvGrpSpPr>
        <p:grpSpPr>
          <a:xfrm>
            <a:off x="2066922" y="4250116"/>
            <a:ext cx="8058154" cy="806935"/>
            <a:chOff x="542923" y="1736761"/>
            <a:chExt cx="8058154" cy="806935"/>
          </a:xfrm>
          <a:solidFill>
            <a:srgbClr val="627981"/>
          </a:solidFill>
        </p:grpSpPr>
        <p:sp>
          <p:nvSpPr>
            <p:cNvPr id="28" name="Rectangle 27"/>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9" name="TextBox 28"/>
            <p:cNvSpPr txBox="1"/>
            <p:nvPr/>
          </p:nvSpPr>
          <p:spPr>
            <a:xfrm>
              <a:off x="633044" y="1786285"/>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Inflation often (but not always) seems to move up when the economy is growing strongly, like after wartime or during the 1960s.</a:t>
              </a:r>
            </a:p>
          </p:txBody>
        </p:sp>
      </p:grpSp>
    </p:spTree>
    <p:extLst>
      <p:ext uri="{BB962C8B-B14F-4D97-AF65-F5344CB8AC3E}">
        <p14:creationId xmlns:p14="http://schemas.microsoft.com/office/powerpoint/2010/main" val="9035946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Inflation around the World</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Many industrialized countries had high inflation in the 1970s, which came down in the 1980s and mostly stayed level."/>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p:cNvSpPr txBox="1"/>
            <p:nvPr/>
          </p:nvSpPr>
          <p:spPr>
            <a:xfrm>
              <a:off x="633044" y="1786285"/>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Many industrialized countries had high inflation in the 1970s, which came down in the 1980s and mostly stayed level.</a:t>
              </a:r>
            </a:p>
          </p:txBody>
        </p:sp>
      </p:grpSp>
      <p:grpSp>
        <p:nvGrpSpPr>
          <p:cNvPr id="20" name="Group 19" descr="Countries with controlled economies in the 1970s, like the Soviet Union and China, had low rates of inflation because of laws against raising prices."/>
          <p:cNvGrpSpPr/>
          <p:nvPr/>
        </p:nvGrpSpPr>
        <p:grpSpPr>
          <a:xfrm>
            <a:off x="2066922" y="2472264"/>
            <a:ext cx="8058154" cy="1071953"/>
            <a:chOff x="542923" y="1736761"/>
            <a:chExt cx="8058154" cy="1071953"/>
          </a:xfrm>
          <a:solidFill>
            <a:srgbClr val="627981"/>
          </a:solidFill>
        </p:grpSpPr>
        <p:sp>
          <p:nvSpPr>
            <p:cNvPr id="21" name="Rectangle 20"/>
            <p:cNvSpPr/>
            <p:nvPr/>
          </p:nvSpPr>
          <p:spPr>
            <a:xfrm>
              <a:off x="542923" y="1736761"/>
              <a:ext cx="8058154" cy="107195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TextBox 21"/>
            <p:cNvSpPr txBox="1"/>
            <p:nvPr/>
          </p:nvSpPr>
          <p:spPr>
            <a:xfrm>
              <a:off x="633045" y="1793051"/>
              <a:ext cx="7807571" cy="1015663"/>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Countries with controlled economies in the 1970s, like the Soviet Union and China, had low rates of inflation because of laws against raising prices.</a:t>
              </a:r>
            </a:p>
          </p:txBody>
        </p:sp>
      </p:grpSp>
      <p:grpSp>
        <p:nvGrpSpPr>
          <p:cNvPr id="23" name="Group 22" descr="As these countries transitioned toward more market-oriented economies, they also experienced outbursts of inflation."/>
          <p:cNvGrpSpPr/>
          <p:nvPr/>
        </p:nvGrpSpPr>
        <p:grpSpPr>
          <a:xfrm>
            <a:off x="2066922" y="3628634"/>
            <a:ext cx="8058154" cy="806935"/>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TextBox 24"/>
            <p:cNvSpPr txBox="1"/>
            <p:nvPr/>
          </p:nvSpPr>
          <p:spPr>
            <a:xfrm>
              <a:off x="633044" y="1793091"/>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As these countries transitioned toward more market-oriented economies, they also experienced outbursts of inflation.</a:t>
              </a:r>
            </a:p>
          </p:txBody>
        </p:sp>
      </p:grpSp>
    </p:spTree>
    <p:extLst>
      <p:ext uri="{BB962C8B-B14F-4D97-AF65-F5344CB8AC3E}">
        <p14:creationId xmlns:p14="http://schemas.microsoft.com/office/powerpoint/2010/main" val="28179658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Inflation around the World</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Picture 2" descr="A line graph comparing inflation rates for the United States, the United Kingdom, Japan, and Germany.">
            <a:extLst>
              <a:ext uri="{FF2B5EF4-FFF2-40B4-BE49-F238E27FC236}">
                <a16:creationId xmlns:a16="http://schemas.microsoft.com/office/drawing/2014/main" id="{214A7AB9-4F41-E283-3087-0439A2B961F2}"/>
              </a:ext>
            </a:extLst>
          </p:cNvPr>
          <p:cNvPicPr>
            <a:picLocks noChangeAspect="1"/>
          </p:cNvPicPr>
          <p:nvPr/>
        </p:nvPicPr>
        <p:blipFill>
          <a:blip r:embed="rId3"/>
          <a:stretch>
            <a:fillRect/>
          </a:stretch>
        </p:blipFill>
        <p:spPr>
          <a:xfrm>
            <a:off x="3214254" y="1216628"/>
            <a:ext cx="5763490" cy="4327240"/>
          </a:xfrm>
          <a:prstGeom prst="rect">
            <a:avLst/>
          </a:prstGeom>
        </p:spPr>
      </p:pic>
      <p:grpSp>
        <p:nvGrpSpPr>
          <p:cNvPr id="23" name="Group 22" descr="This chart shows the annual percentage change in consumer prices compared with the previous year's consumer prices in the United States, the United Kingdom, Japan, and Germany."/>
          <p:cNvGrpSpPr/>
          <p:nvPr/>
        </p:nvGrpSpPr>
        <p:grpSpPr>
          <a:xfrm>
            <a:off x="1057071" y="5705554"/>
            <a:ext cx="10077855" cy="900191"/>
            <a:chOff x="542923" y="1736761"/>
            <a:chExt cx="8058154" cy="1082716"/>
          </a:xfrm>
          <a:solidFill>
            <a:srgbClr val="627981"/>
          </a:solidFill>
        </p:grpSpPr>
        <p:sp>
          <p:nvSpPr>
            <p:cNvPr id="24" name="Rectangle 23"/>
            <p:cNvSpPr/>
            <p:nvPr/>
          </p:nvSpPr>
          <p:spPr>
            <a:xfrm>
              <a:off x="542923" y="1736761"/>
              <a:ext cx="8058154" cy="108271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5" name="TextBox 24"/>
            <p:cNvSpPr txBox="1"/>
            <p:nvPr/>
          </p:nvSpPr>
          <p:spPr>
            <a:xfrm>
              <a:off x="542923" y="1793091"/>
              <a:ext cx="8058154" cy="707886"/>
            </a:xfrm>
            <a:prstGeom prst="rect">
              <a:avLst/>
            </a:prstGeom>
            <a:grp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This chart shows the annual percentage change in consumer prices compared with the previous year's consumer prices in the United States, the United Kingdom, Japan, and Germany.</a:t>
              </a:r>
            </a:p>
          </p:txBody>
        </p:sp>
      </p:grpSp>
    </p:spTree>
    <p:extLst>
      <p:ext uri="{BB962C8B-B14F-4D97-AF65-F5344CB8AC3E}">
        <p14:creationId xmlns:p14="http://schemas.microsoft.com/office/powerpoint/2010/main" val="14461274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Inflation around the World</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3</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Russia experienced hyperinflation—an outburst of high inflation—of 2,500% per year in the early 1990s."/>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p:cNvSpPr txBox="1"/>
            <p:nvPr/>
          </p:nvSpPr>
          <p:spPr>
            <a:xfrm>
              <a:off x="633044" y="1786285"/>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Russia experienced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hyperinflation</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—an outburst of high inflation—of 2,500% per year in the early 1990s.</a:t>
              </a:r>
            </a:p>
          </p:txBody>
        </p:sp>
      </p:grpSp>
      <p:grpSp>
        <p:nvGrpSpPr>
          <p:cNvPr id="15" name="Group 14" descr="In 1990, both Brazil and Argentina saw inflation climb above 2,000%.">
            <a:extLst>
              <a:ext uri="{FF2B5EF4-FFF2-40B4-BE49-F238E27FC236}">
                <a16:creationId xmlns:a16="http://schemas.microsoft.com/office/drawing/2014/main" id="{2E8233E3-4F35-459B-B4BC-7A33AC6A48EE}"/>
              </a:ext>
            </a:extLst>
          </p:cNvPr>
          <p:cNvGrpSpPr/>
          <p:nvPr/>
        </p:nvGrpSpPr>
        <p:grpSpPr>
          <a:xfrm>
            <a:off x="2066922" y="2466555"/>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6045ED0A-9D83-4C0A-82F8-15E76372823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9B8A4E6A-3B9F-4F28-BE52-6B5149541275}"/>
                </a:ext>
              </a:extLst>
            </p:cNvPr>
            <p:cNvSpPr txBox="1"/>
            <p:nvPr/>
          </p:nvSpPr>
          <p:spPr>
            <a:xfrm>
              <a:off x="633043" y="1901001"/>
              <a:ext cx="7807571" cy="400110"/>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1990, both Brazil and Argentina saw inflation climb above 2,000%.</a:t>
              </a:r>
            </a:p>
          </p:txBody>
        </p:sp>
      </p:grpSp>
      <p:grpSp>
        <p:nvGrpSpPr>
          <p:cNvPr id="18" name="Group 17" descr="In 1995, Nigeria had an inflation rate of 75%.">
            <a:extLst>
              <a:ext uri="{FF2B5EF4-FFF2-40B4-BE49-F238E27FC236}">
                <a16:creationId xmlns:a16="http://schemas.microsoft.com/office/drawing/2014/main" id="{D984F314-A3F6-4353-8B49-4A8C103A1F8D}"/>
              </a:ext>
            </a:extLst>
          </p:cNvPr>
          <p:cNvGrpSpPr/>
          <p:nvPr/>
        </p:nvGrpSpPr>
        <p:grpSpPr>
          <a:xfrm>
            <a:off x="2066922" y="3353689"/>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2783C34F-73C0-41A6-BEE5-046E4006DDC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7" name="TextBox 26">
              <a:extLst>
                <a:ext uri="{FF2B5EF4-FFF2-40B4-BE49-F238E27FC236}">
                  <a16:creationId xmlns:a16="http://schemas.microsoft.com/office/drawing/2014/main" id="{32FFDB54-7681-4A1B-9BCC-96CE6BD0A978}"/>
                </a:ext>
              </a:extLst>
            </p:cNvPr>
            <p:cNvSpPr txBox="1"/>
            <p:nvPr/>
          </p:nvSpPr>
          <p:spPr>
            <a:xfrm>
              <a:off x="633043" y="1919045"/>
              <a:ext cx="7807571" cy="400110"/>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1995, Nigeria had an inflation rate of 75%.</a:t>
              </a:r>
            </a:p>
          </p:txBody>
        </p:sp>
      </p:grpSp>
      <p:grpSp>
        <p:nvGrpSpPr>
          <p:cNvPr id="2" name="Group 1" descr="In recent years, the world’s worst case of hyperinflation was in Zimbabwe, where the government was printing $100 trillion bills that were almost worthless.">
            <a:extLst>
              <a:ext uri="{FF2B5EF4-FFF2-40B4-BE49-F238E27FC236}">
                <a16:creationId xmlns:a16="http://schemas.microsoft.com/office/drawing/2014/main" id="{993FCCE7-F91D-8856-7865-349DC6B11997}"/>
              </a:ext>
            </a:extLst>
          </p:cNvPr>
          <p:cNvGrpSpPr/>
          <p:nvPr/>
        </p:nvGrpSpPr>
        <p:grpSpPr>
          <a:xfrm>
            <a:off x="2066922" y="4240823"/>
            <a:ext cx="8058154" cy="1134145"/>
            <a:chOff x="2066922" y="4240823"/>
            <a:chExt cx="8058154" cy="1134145"/>
          </a:xfrm>
        </p:grpSpPr>
        <p:sp>
          <p:nvSpPr>
            <p:cNvPr id="30" name="Rectangle 29">
              <a:extLst>
                <a:ext uri="{FF2B5EF4-FFF2-40B4-BE49-F238E27FC236}">
                  <a16:creationId xmlns:a16="http://schemas.microsoft.com/office/drawing/2014/main" id="{C75EF1B9-A2AA-472D-9438-FE89FE2B1002}"/>
                </a:ext>
              </a:extLst>
            </p:cNvPr>
            <p:cNvSpPr/>
            <p:nvPr/>
          </p:nvSpPr>
          <p:spPr>
            <a:xfrm>
              <a:off x="2066922" y="4240823"/>
              <a:ext cx="8058154" cy="113414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1" name="TextBox 30">
              <a:extLst>
                <a:ext uri="{FF2B5EF4-FFF2-40B4-BE49-F238E27FC236}">
                  <a16:creationId xmlns:a16="http://schemas.microsoft.com/office/drawing/2014/main" id="{23950DAC-80C4-4E1F-9237-B1FDEBD263F6}"/>
                </a:ext>
              </a:extLst>
            </p:cNvPr>
            <p:cNvSpPr txBox="1"/>
            <p:nvPr/>
          </p:nvSpPr>
          <p:spPr>
            <a:xfrm>
              <a:off x="2157041" y="4300063"/>
              <a:ext cx="7807571" cy="1015663"/>
            </a:xfrm>
            <a:prstGeom prst="rect">
              <a:avLst/>
            </a:prstGeom>
            <a:solidFill>
              <a:srgbClr val="627981"/>
            </a:solid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recent years, the world’s worst case of hyperinflation was in Zimbabwe, where the government was printing $100 trillion bills that were almost worthless.</a:t>
              </a:r>
            </a:p>
          </p:txBody>
        </p:sp>
      </p:grpSp>
    </p:spTree>
    <p:extLst>
      <p:ext uri="{BB962C8B-B14F-4D97-AF65-F5344CB8AC3E}">
        <p14:creationId xmlns:p14="http://schemas.microsoft.com/office/powerpoint/2010/main" val="27407899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On Your Own</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Why is inflation usually low during a recession?"/>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p:cNvSpPr txBox="1"/>
            <p:nvPr/>
          </p:nvSpPr>
          <p:spPr>
            <a:xfrm>
              <a:off x="668214" y="1940173"/>
              <a:ext cx="7807571" cy="400110"/>
            </a:xfrm>
            <a:prstGeom prst="rect">
              <a:avLst/>
            </a:prstGeom>
            <a:grp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Why is inflation usually low during a recession?</a:t>
              </a:r>
            </a:p>
          </p:txBody>
        </p:sp>
      </p:grpSp>
      <p:pic>
        <p:nvPicPr>
          <p:cNvPr id="5" name="Picture 4" descr="A three dimensional bar graph with a line indicating a decrease">
            <a:extLst>
              <a:ext uri="{FF2B5EF4-FFF2-40B4-BE49-F238E27FC236}">
                <a16:creationId xmlns:a16="http://schemas.microsoft.com/office/drawing/2014/main" id="{8F4CDAC6-A405-475A-B8F6-00B1460CCC1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16742" y="2352326"/>
            <a:ext cx="6758511" cy="4505674"/>
          </a:xfrm>
          <a:prstGeom prst="rect">
            <a:avLst/>
          </a:prstGeom>
        </p:spPr>
      </p:pic>
    </p:spTree>
    <p:extLst>
      <p:ext uri="{BB962C8B-B14F-4D97-AF65-F5344CB8AC3E}">
        <p14:creationId xmlns:p14="http://schemas.microsoft.com/office/powerpoint/2010/main" val="33081147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On Your Own</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Why is inflation usually low during a recession?&#10;&#10;During a recession, unemployment is usually high so that aggregate demand for goods and services decreases. When aggregate demand decreases, the prices of goods and services usually don’t increase&#10;very much, resulting in a decrease in the inflation rate. The prices of goods and services could even decrease, which would result in deflation."/>
          <p:cNvGrpSpPr/>
          <p:nvPr/>
        </p:nvGrpSpPr>
        <p:grpSpPr>
          <a:xfrm>
            <a:off x="2066922" y="1580911"/>
            <a:ext cx="8058154" cy="2792919"/>
            <a:chOff x="542923" y="1736761"/>
            <a:chExt cx="8058154" cy="2383284"/>
          </a:xfrm>
          <a:solidFill>
            <a:srgbClr val="627981"/>
          </a:solidFill>
        </p:grpSpPr>
        <p:sp>
          <p:nvSpPr>
            <p:cNvPr id="9" name="Rectangle 8"/>
            <p:cNvSpPr/>
            <p:nvPr/>
          </p:nvSpPr>
          <p:spPr>
            <a:xfrm>
              <a:off x="542923" y="1736761"/>
              <a:ext cx="8058154" cy="238328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p:cNvSpPr txBox="1"/>
            <p:nvPr/>
          </p:nvSpPr>
          <p:spPr>
            <a:xfrm>
              <a:off x="668214" y="1940173"/>
              <a:ext cx="7807571" cy="2179872"/>
            </a:xfrm>
            <a:prstGeom prst="rect">
              <a:avLst/>
            </a:prstGeom>
            <a:grp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Why is inflation usually low during a recession?</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During a recession, unemployment is usually high so that aggregate demand for goods and services decreases. When aggregate demand decreases, the prices of goods and services usually don’t increase</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very much, resulting in a decrease in the inflation rate. The prices of goods and services could even decrease, which would result in deflation.</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spTree>
    <p:extLst>
      <p:ext uri="{BB962C8B-B14F-4D97-AF65-F5344CB8AC3E}">
        <p14:creationId xmlns:p14="http://schemas.microsoft.com/office/powerpoint/2010/main" val="317232725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6209094-AC5A-40D7-BF9C-6687FEB4020D}">
  <ds:schemaRefs>
    <ds:schemaRef ds:uri="http://schemas.microsoft.com/sharepoint/v3/contenttype/forms"/>
  </ds:schemaRefs>
</ds:datastoreItem>
</file>

<file path=customXml/itemProps2.xml><?xml version="1.0" encoding="utf-8"?>
<ds:datastoreItem xmlns:ds="http://schemas.openxmlformats.org/officeDocument/2006/customXml" ds:itemID="{3380F2BF-4A79-4D47-AF41-12F9B1243C09}">
  <ds:schemaRefs>
    <ds:schemaRef ds:uri="fdab59f7-c3a7-48e5-acd8-618ce834776e"/>
    <ds:schemaRef ds:uri="http://schemas.microsoft.com/office/2006/documentManagement/types"/>
    <ds:schemaRef ds:uri="http://schemas.openxmlformats.org/package/2006/metadata/core-properties"/>
    <ds:schemaRef ds:uri="http://purl.org/dc/elements/1.1/"/>
    <ds:schemaRef ds:uri="http://schemas.microsoft.com/office/infopath/2007/PartnerControls"/>
    <ds:schemaRef ds:uri="http://purl.org/dc/dcmitype/"/>
    <ds:schemaRef ds:uri="http://www.w3.org/XML/1998/namespace"/>
    <ds:schemaRef ds:uri="06d9c582-05c2-476b-83d2-72ab8b1380b2"/>
    <ds:schemaRef ds:uri="http://schemas.microsoft.com/office/2006/metadata/properties"/>
    <ds:schemaRef ds:uri="http://purl.org/dc/terms/"/>
  </ds:schemaRefs>
</ds:datastoreItem>
</file>

<file path=customXml/itemProps3.xml><?xml version="1.0" encoding="utf-8"?>
<ds:datastoreItem xmlns:ds="http://schemas.openxmlformats.org/officeDocument/2006/customXml" ds:itemID="{D0B8C9E8-E17C-473A-BD59-F2023F6F0C2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1980</TotalTime>
  <Words>1059</Words>
  <Application>Microsoft Office PowerPoint</Application>
  <PresentationFormat>Widescreen</PresentationFormat>
  <Paragraphs>71</Paragraphs>
  <Slides>11</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Century Gothic</vt:lpstr>
      <vt:lpstr>Office Theme</vt:lpstr>
      <vt:lpstr>How the U.S. and Other Countries Experience Inflation</vt:lpstr>
      <vt:lpstr>Historical Inflation in the U.S.1</vt:lpstr>
      <vt:lpstr>Historical Inflation in the U.S.2</vt:lpstr>
      <vt:lpstr>Recessions and Depressions</vt:lpstr>
      <vt:lpstr>Inflation around the World1</vt:lpstr>
      <vt:lpstr>Inflation around the World2</vt:lpstr>
      <vt:lpstr>Inflation around the World3</vt:lpstr>
      <vt:lpstr>On Your Own1</vt:lpstr>
      <vt:lpstr>On Your Own2</vt:lpstr>
      <vt:lpstr>Summary</vt:lpstr>
      <vt:lpstr>HAWKES LEARNING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Economics, 2nd Edition</dc:title>
  <dc:creator>Hawkes Learning</dc:creator>
  <cp:lastModifiedBy>Caitlin Coleman</cp:lastModifiedBy>
  <cp:revision>142</cp:revision>
  <dcterms:created xsi:type="dcterms:W3CDTF">2014-11-06T15:36:04Z</dcterms:created>
  <dcterms:modified xsi:type="dcterms:W3CDTF">2026-02-02T17:14:47Z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