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Lst>
  <p:notesMasterIdLst>
    <p:notesMasterId r:id="rId16"/>
  </p:notesMasterIdLst>
  <p:sldIdLst>
    <p:sldId id="423" r:id="rId5"/>
    <p:sldId id="380" r:id="rId6"/>
    <p:sldId id="424" r:id="rId7"/>
    <p:sldId id="381" r:id="rId8"/>
    <p:sldId id="425" r:id="rId9"/>
    <p:sldId id="426" r:id="rId10"/>
    <p:sldId id="382" r:id="rId11"/>
    <p:sldId id="383" r:id="rId12"/>
    <p:sldId id="427" r:id="rId13"/>
    <p:sldId id="384" r:id="rId14"/>
    <p:sldId id="340"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3"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60B24-46CC-4656-A497-DA6F489F498B}" v="5" dt="2026-02-02T17:14:02.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2" autoAdjust="0"/>
  </p:normalViewPr>
  <p:slideViewPr>
    <p:cSldViewPr snapToGrid="0">
      <p:cViewPr varScale="1">
        <p:scale>
          <a:sx n="94" d="100"/>
          <a:sy n="94"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21T15:12:11.111" v="6" actId="6549"/>
      <pc:docMkLst>
        <pc:docMk/>
      </pc:docMkLst>
      <pc:sldChg chg="add">
        <pc:chgData name="Caitlin Coleman" userId="96f87ca1-0e64-4ae8-8d77-98757b85df0b" providerId="ADAL" clId="{DDA6BCD5-DC0D-434C-93A0-51E2BCD25B34}" dt="2026-01-21T15:11:37.934" v="1"/>
        <pc:sldMkLst>
          <pc:docMk/>
          <pc:sldMk cId="1693029773" sldId="340"/>
        </pc:sldMkLst>
      </pc:sldChg>
      <pc:sldChg chg="add">
        <pc:chgData name="Caitlin Coleman" userId="96f87ca1-0e64-4ae8-8d77-98757b85df0b" providerId="ADAL" clId="{DDA6BCD5-DC0D-434C-93A0-51E2BCD25B34}" dt="2026-01-21T15:11:25.476" v="0"/>
        <pc:sldMkLst>
          <pc:docMk/>
          <pc:sldMk cId="2904495888" sldId="380"/>
        </pc:sldMkLst>
      </pc:sldChg>
      <pc:sldChg chg="modSp add mod">
        <pc:chgData name="Caitlin Coleman" userId="96f87ca1-0e64-4ae8-8d77-98757b85df0b" providerId="ADAL" clId="{DDA6BCD5-DC0D-434C-93A0-51E2BCD25B34}" dt="2026-01-21T15:12:05.191" v="5" actId="20577"/>
        <pc:sldMkLst>
          <pc:docMk/>
          <pc:sldMk cId="1644926076" sldId="381"/>
        </pc:sldMkLst>
        <pc:spChg chg="mod">
          <ac:chgData name="Caitlin Coleman" userId="96f87ca1-0e64-4ae8-8d77-98757b85df0b" providerId="ADAL" clId="{DDA6BCD5-DC0D-434C-93A0-51E2BCD25B34}" dt="2026-01-21T15:12:05.191" v="5" actId="20577"/>
          <ac:spMkLst>
            <pc:docMk/>
            <pc:sldMk cId="1644926076" sldId="381"/>
            <ac:spMk id="2" creationId="{BB9FCA99-6963-A583-E084-57E363DB0B65}"/>
          </ac:spMkLst>
        </pc:spChg>
      </pc:sldChg>
      <pc:sldChg chg="add">
        <pc:chgData name="Caitlin Coleman" userId="96f87ca1-0e64-4ae8-8d77-98757b85df0b" providerId="ADAL" clId="{DDA6BCD5-DC0D-434C-93A0-51E2BCD25B34}" dt="2026-01-21T15:11:25.476" v="0"/>
        <pc:sldMkLst>
          <pc:docMk/>
          <pc:sldMk cId="2684997954" sldId="382"/>
        </pc:sldMkLst>
      </pc:sldChg>
      <pc:sldChg chg="add">
        <pc:chgData name="Caitlin Coleman" userId="96f87ca1-0e64-4ae8-8d77-98757b85df0b" providerId="ADAL" clId="{DDA6BCD5-DC0D-434C-93A0-51E2BCD25B34}" dt="2026-01-21T15:11:25.476" v="0"/>
        <pc:sldMkLst>
          <pc:docMk/>
          <pc:sldMk cId="1343495839" sldId="383"/>
        </pc:sldMkLst>
      </pc:sldChg>
      <pc:sldChg chg="modSp add mod">
        <pc:chgData name="Caitlin Coleman" userId="96f87ca1-0e64-4ae8-8d77-98757b85df0b" providerId="ADAL" clId="{DDA6BCD5-DC0D-434C-93A0-51E2BCD25B34}" dt="2026-01-21T15:12:11.111" v="6" actId="6549"/>
        <pc:sldMkLst>
          <pc:docMk/>
          <pc:sldMk cId="114919289" sldId="384"/>
        </pc:sldMkLst>
        <pc:spChg chg="mod">
          <ac:chgData name="Caitlin Coleman" userId="96f87ca1-0e64-4ae8-8d77-98757b85df0b" providerId="ADAL" clId="{DDA6BCD5-DC0D-434C-93A0-51E2BCD25B34}" dt="2026-01-21T15:12:11.111" v="6" actId="6549"/>
          <ac:spMkLst>
            <pc:docMk/>
            <pc:sldMk cId="114919289" sldId="384"/>
            <ac:spMk id="2" creationId="{D467A146-EBBE-F94A-B573-01C5553EFD2F}"/>
          </ac:spMkLst>
        </pc:spChg>
      </pc:sldChg>
      <pc:sldChg chg="add">
        <pc:chgData name="Caitlin Coleman" userId="96f87ca1-0e64-4ae8-8d77-98757b85df0b" providerId="ADAL" clId="{DDA6BCD5-DC0D-434C-93A0-51E2BCD25B34}" dt="2026-01-21T15:11:25.476" v="0"/>
        <pc:sldMkLst>
          <pc:docMk/>
          <pc:sldMk cId="1433835538" sldId="423"/>
        </pc:sldMkLst>
      </pc:sldChg>
      <pc:sldChg chg="add">
        <pc:chgData name="Caitlin Coleman" userId="96f87ca1-0e64-4ae8-8d77-98757b85df0b" providerId="ADAL" clId="{DDA6BCD5-DC0D-434C-93A0-51E2BCD25B34}" dt="2026-01-21T15:11:25.476" v="0"/>
        <pc:sldMkLst>
          <pc:docMk/>
          <pc:sldMk cId="1990893815" sldId="424"/>
        </pc:sldMkLst>
      </pc:sldChg>
      <pc:sldChg chg="add">
        <pc:chgData name="Caitlin Coleman" userId="96f87ca1-0e64-4ae8-8d77-98757b85df0b" providerId="ADAL" clId="{DDA6BCD5-DC0D-434C-93A0-51E2BCD25B34}" dt="2026-01-21T15:11:25.476" v="0"/>
        <pc:sldMkLst>
          <pc:docMk/>
          <pc:sldMk cId="2414703198" sldId="425"/>
        </pc:sldMkLst>
      </pc:sldChg>
      <pc:sldChg chg="add">
        <pc:chgData name="Caitlin Coleman" userId="96f87ca1-0e64-4ae8-8d77-98757b85df0b" providerId="ADAL" clId="{DDA6BCD5-DC0D-434C-93A0-51E2BCD25B34}" dt="2026-01-21T15:11:25.476" v="0"/>
        <pc:sldMkLst>
          <pc:docMk/>
          <pc:sldMk cId="3296470505" sldId="426"/>
        </pc:sldMkLst>
      </pc:sldChg>
      <pc:sldChg chg="add">
        <pc:chgData name="Caitlin Coleman" userId="96f87ca1-0e64-4ae8-8d77-98757b85df0b" providerId="ADAL" clId="{DDA6BCD5-DC0D-434C-93A0-51E2BCD25B34}" dt="2026-01-21T15:11:25.476" v="0"/>
        <pc:sldMkLst>
          <pc:docMk/>
          <pc:sldMk cId="3106191088" sldId="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 The most commonly cited measure of inflation in the United States is the consumer price index (CPI). CPI is based on the prices in a fixed basket of goods and services that represents the purchases of an average family of four. Though CPI is an effective measure of inflation, it does has its drawbacks.</a:t>
            </a:r>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5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change in the total cost of buying a fixed basket of goods and services over time is not the same as the change in the cost of living. Unless consumers buy the exact same basket of goods every year, the fixed basket of goods approach in CPI may be misleading. Two main biases arise when using CPI: the substitution bias and the quality/new goods bias</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20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your basket of goods as a student. How would a basket of goods and services purchased by a typical college student differ from the basket purchased by an older, retired person? Why would the difference be important?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Substitution Bias: Consumers will substitute away from goods whose relative prices have risen. If the price of apples rises, consumers will purchase a substitute, like bananas or oranges.</a:t>
            </a:r>
          </a:p>
          <a:p>
            <a:pPr marL="0" indent="0"/>
            <a:r>
              <a:rPr lang="en-US" dirty="0"/>
              <a:t>Quality/New Goods Bias: CPI does not reflect the quality gained from new products (e.g., cell phones). CPI does not reflect quality improvements in products, only the subsequent increase in price (e.g., cereal).</a:t>
            </a:r>
          </a:p>
          <a:p>
            <a:endParaRPr lang="en-US" dirty="0"/>
          </a:p>
          <a:p>
            <a:endParaRPr lang="en-US" dirty="0"/>
          </a:p>
        </p:txBody>
      </p:sp>
    </p:spTree>
    <p:extLst>
      <p:ext uri="{BB962C8B-B14F-4D97-AF65-F5344CB8AC3E}">
        <p14:creationId xmlns:p14="http://schemas.microsoft.com/office/powerpoint/2010/main" val="56987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core inflation index is CPI without the volatile economic variables. The core inflation index is more appropriate to use in the aftermath of natural disasters, such as hurricanes. The CPI in the aftermath of Hurricane Katrina would have inaccurately registered an increase in the cost of living to all households.</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35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99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7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5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0933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3044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2219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8853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58124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0708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3966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721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5062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2187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0585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19265320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70C34-A807-EE21-02CB-22EF832D88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9573C87-6234-3BC4-7023-C4351EB3F388}"/>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14B768C-00AA-75EC-2AEB-E41ED672B0C2}"/>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43AAC942-86E6-F0CD-5A68-25007AD1718D}"/>
              </a:ext>
            </a:extLst>
          </p:cNvPr>
          <p:cNvSpPr txBox="1">
            <a:spLocks noGrp="1"/>
          </p:cNvSpPr>
          <p:nvPr>
            <p:ph type="title" idx="4294967295"/>
          </p:nvPr>
        </p:nvSpPr>
        <p:spPr>
          <a:xfrm>
            <a:off x="1524000" y="2202621"/>
            <a:ext cx="9144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lang="en-US" sz="5400" dirty="0">
                <a:solidFill>
                  <a:srgbClr val="000000"/>
                </a:solidFill>
                <a:latin typeface="Century Gothic"/>
                <a:ea typeface="Century Gothic"/>
                <a:cs typeface="Century Gothic"/>
                <a:sym typeface="Century Gothic"/>
              </a:rPr>
              <a:t>How to Measure Changes in the Cost of Living</a:t>
            </a:r>
            <a:endPar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B049EA3E-E630-83A5-FB18-B5B8CA10AFDB}"/>
              </a:ex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FDA07E-3CD1-1517-C607-5AB79678E2FA}"/>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43383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D467A146-EBBE-F94A-B573-01C5553EFD2F}"/>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3B2EEFC1-A12B-36F6-04FE-C4EA1C8AAF87}"/>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46186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substitution bias: when a fixed basket of goods does not allow for buying more of what becomes relatively less expensive and less of what becomes relatively more expensive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quality/new goods bias: when a fixed basket cannot account for improvements in quality and the advent of new goods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most commonly cited measure of inflation is the consumer price index (CPI), which is based on a basket of goods representing what the typical consumer buys.</a:t>
            </a:r>
          </a:p>
        </p:txBody>
      </p:sp>
    </p:spTree>
    <p:extLst>
      <p:ext uri="{BB962C8B-B14F-4D97-AF65-F5344CB8AC3E}">
        <p14:creationId xmlns:p14="http://schemas.microsoft.com/office/powerpoint/2010/main" val="11491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Consumer Price Index</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most commonly cited measure of inflation in the United States is the consumer price index (CPI)."/>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most commonly cited measure of inflation in the United States is the </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consumer price index (CPI)</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grpSp>
      <p:grpSp>
        <p:nvGrpSpPr>
          <p:cNvPr id="20" name="Group 19" descr="CPI is based on the prices in a fixed basket of goods and services that represents the purchases of an average family of four."/>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CPI is based on the prices in a fixed basket of goods and services that represents the purchases of an average family of four.</a:t>
              </a:r>
            </a:p>
          </p:txBody>
        </p:sp>
      </p:grpSp>
      <p:grpSp>
        <p:nvGrpSpPr>
          <p:cNvPr id="18" name="Group 17" descr="Though CPI is an effective measure of inflation, it does have its drawbacks.">
            <a:extLst>
              <a:ext uri="{FF2B5EF4-FFF2-40B4-BE49-F238E27FC236}">
                <a16:creationId xmlns:a16="http://schemas.microsoft.com/office/drawing/2014/main" id="{BD386DF9-DE80-4264-97A7-8C36FF01B09F}"/>
              </a:ext>
            </a:extLst>
          </p:cNvPr>
          <p:cNvGrpSpPr/>
          <p:nvPr/>
        </p:nvGrpSpPr>
        <p:grpSpPr>
          <a:xfrm>
            <a:off x="2066922" y="33277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Though CPI is an effective measure of inflation, it does have its drawbacks.</a:t>
              </a:r>
            </a:p>
          </p:txBody>
        </p:sp>
      </p:grpSp>
    </p:spTree>
    <p:extLst>
      <p:ext uri="{BB962C8B-B14F-4D97-AF65-F5344CB8AC3E}">
        <p14:creationId xmlns:p14="http://schemas.microsoft.com/office/powerpoint/2010/main" val="290449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Consumer Price Index Drawbacks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change in the total cost of buying a fixed basket of goods and services over time is not the same as the change in the cost of living."/>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change in the total cost of buying a fixed basket of goods and services over time is not the same as the change in the cost of living.</a:t>
              </a:r>
            </a:p>
          </p:txBody>
        </p:sp>
      </p:grpSp>
      <p:grpSp>
        <p:nvGrpSpPr>
          <p:cNvPr id="20" name="Group 19" descr="Unless consumers buy the exact same basket of goods every year, the fixed basket of goods approach in CPI may be misleading."/>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Unless consumers buy the exact same basket of goods every year, the fixed basket of goods approach in CPI may be misleading.</a:t>
              </a:r>
            </a:p>
          </p:txBody>
        </p:sp>
      </p:grpSp>
      <p:grpSp>
        <p:nvGrpSpPr>
          <p:cNvPr id="18" name="Group 17" descr="Two main biases arise when using CPI: the substitution bias and the quality/new goods bias.">
            <a:extLst>
              <a:ext uri="{FF2B5EF4-FFF2-40B4-BE49-F238E27FC236}">
                <a16:creationId xmlns:a16="http://schemas.microsoft.com/office/drawing/2014/main" id="{BD386DF9-DE80-4264-97A7-8C36FF01B09F}"/>
              </a:ext>
            </a:extLst>
          </p:cNvPr>
          <p:cNvGrpSpPr/>
          <p:nvPr/>
        </p:nvGrpSpPr>
        <p:grpSpPr>
          <a:xfrm>
            <a:off x="2066922" y="332107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Two main biases arise when using CPI: the substitution bias and the quality/new goods bias.</a:t>
              </a:r>
            </a:p>
          </p:txBody>
        </p:sp>
      </p:grpSp>
    </p:spTree>
    <p:extLst>
      <p:ext uri="{BB962C8B-B14F-4D97-AF65-F5344CB8AC3E}">
        <p14:creationId xmlns:p14="http://schemas.microsoft.com/office/powerpoint/2010/main" val="199089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BB9FCA99-6963-A583-E084-57E363DB0B65}"/>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endPar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CA17BFA7-FBA6-919C-FEEA-B5B4507C242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Consider your basket of goods as a student. How would a basket of goods and services purchased by a typical college student differ from the basket purchased by an older, retired person? Why would the difference be important?</a:t>
            </a:r>
          </a:p>
        </p:txBody>
      </p:sp>
      <p:pic>
        <p:nvPicPr>
          <p:cNvPr id="3" name="Picture 2" descr="A group of students having a discussion around a couple desks">
            <a:extLst>
              <a:ext uri="{FF2B5EF4-FFF2-40B4-BE49-F238E27FC236}">
                <a16:creationId xmlns:a16="http://schemas.microsoft.com/office/drawing/2014/main" id="{027ADCB9-6EF2-4EEE-AC1F-53CE7B9B60F7}"/>
              </a:ext>
            </a:extLst>
          </p:cNvPr>
          <p:cNvPicPr>
            <a:picLocks noChangeAspect="1"/>
          </p:cNvPicPr>
          <p:nvPr/>
        </p:nvPicPr>
        <p:blipFill>
          <a:blip r:embed="rId3"/>
          <a:stretch>
            <a:fillRect/>
          </a:stretch>
        </p:blipFill>
        <p:spPr>
          <a:xfrm>
            <a:off x="3830078" y="3429000"/>
            <a:ext cx="4531844" cy="3021229"/>
          </a:xfrm>
          <a:prstGeom prst="rect">
            <a:avLst/>
          </a:prstGeom>
        </p:spPr>
      </p:pic>
    </p:spTree>
    <p:extLst>
      <p:ext uri="{BB962C8B-B14F-4D97-AF65-F5344CB8AC3E}">
        <p14:creationId xmlns:p14="http://schemas.microsoft.com/office/powerpoint/2010/main" val="164492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6921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Biases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C183D7F6-B498-43B3-948B-1728B52AA6E4}">
                <adec:decorative xmlns:adec="http://schemas.microsoft.com/office/drawing/2017/decorative" val="1"/>
              </a:ext>
            </a:extLst>
          </p:cNvPr>
          <p:cNvSpPr/>
          <p:nvPr/>
        </p:nvSpPr>
        <p:spPr>
          <a:xfrm>
            <a:off x="2291769" y="1612190"/>
            <a:ext cx="3763002" cy="35508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C183D7F6-B498-43B3-948B-1728B52AA6E4}">
                <adec:decorative xmlns:adec="http://schemas.microsoft.com/office/drawing/2017/decorative" val="1"/>
              </a:ext>
            </a:extLst>
          </p:cNvPr>
          <p:cNvSpPr/>
          <p:nvPr/>
        </p:nvSpPr>
        <p:spPr>
          <a:xfrm>
            <a:off x="6137229" y="1612190"/>
            <a:ext cx="3763002" cy="35508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72C68A0-5B72-455B-946E-159FB8922019}"/>
              </a:ext>
            </a:extLst>
          </p:cNvPr>
          <p:cNvSpPr txBox="1"/>
          <p:nvPr/>
        </p:nvSpPr>
        <p:spPr>
          <a:xfrm>
            <a:off x="2822771" y="1635420"/>
            <a:ext cx="270099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Substitution Bias</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074990"/>
            <a:ext cx="3309566" cy="2554545"/>
          </a:xfrm>
          <a:prstGeom prst="rect">
            <a:avLst/>
          </a:prstGeom>
          <a:noFill/>
        </p:spPr>
        <p:txBody>
          <a:bodyPr wrap="square" rtlCol="0">
            <a:spAutoFit/>
          </a:bodyPr>
          <a:lstStyle/>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Consumers will substitute away from goods whose relative prices have risen.</a:t>
            </a:r>
          </a:p>
          <a:p>
            <a:pPr marL="101600" marR="0" lvl="0" indent="0" algn="l" defTabSz="457200" rtl="0" eaLnBrk="1" fontAlgn="auto" latinLnBrk="0" hangingPunct="1">
              <a:lnSpc>
                <a:spcPct val="100000"/>
              </a:lnSpc>
              <a:spcBef>
                <a:spcPts val="0"/>
              </a:spcBef>
              <a:spcAft>
                <a:spcPts val="0"/>
              </a:spcAft>
              <a:buClr>
                <a:prstClr val="white"/>
              </a:buClr>
              <a:buSzPts val="2000"/>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Calibri"/>
            </a:endParaRPr>
          </a:p>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If the price of apples rises, consumers will purchase a substitute, like bananas or oranges.</a:t>
            </a:r>
          </a:p>
        </p:txBody>
      </p:sp>
      <p:sp>
        <p:nvSpPr>
          <p:cNvPr id="22" name="Oval 21"/>
          <p:cNvSpPr/>
          <p:nvPr/>
        </p:nvSpPr>
        <p:spPr>
          <a:xfrm>
            <a:off x="5753098" y="2920067"/>
            <a:ext cx="677616" cy="796802"/>
          </a:xfrm>
          <a:prstGeom prst="ellipse">
            <a:avLst/>
          </a:prstGeom>
          <a:solidFill>
            <a:srgbClr val="62798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635420"/>
            <a:ext cx="270099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Quality/New Goods Bias</a:t>
            </a:r>
          </a:p>
        </p:txBody>
      </p:sp>
      <p:sp>
        <p:nvSpPr>
          <p:cNvPr id="7" name="TextBox 6">
            <a:extLst>
              <a:ext uri="{FF2B5EF4-FFF2-40B4-BE49-F238E27FC236}">
                <a16:creationId xmlns:a16="http://schemas.microsoft.com/office/drawing/2014/main" id="{2D3A0BF0-9F1C-489D-A22E-9C02FE046C9B}"/>
              </a:ext>
            </a:extLst>
          </p:cNvPr>
          <p:cNvSpPr txBox="1"/>
          <p:nvPr/>
        </p:nvSpPr>
        <p:spPr>
          <a:xfrm>
            <a:off x="6354832" y="2058760"/>
            <a:ext cx="3545399" cy="2862322"/>
          </a:xfrm>
          <a:prstGeom prst="rect">
            <a:avLst/>
          </a:prstGeom>
          <a:noFill/>
        </p:spPr>
        <p:txBody>
          <a:bodyPr wrap="square" rtlCol="0">
            <a:spAutoFit/>
          </a:bodyPr>
          <a:lstStyle/>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CPI does not reflect the quality gained from new products (e.g., cell phones).</a:t>
            </a:r>
          </a:p>
          <a:p>
            <a:pPr marL="101600" marR="0" lvl="0" indent="0" algn="l" defTabSz="457200" rtl="0" eaLnBrk="1" fontAlgn="auto" latinLnBrk="0" hangingPunct="1">
              <a:lnSpc>
                <a:spcPct val="100000"/>
              </a:lnSpc>
              <a:spcBef>
                <a:spcPts val="0"/>
              </a:spcBef>
              <a:spcAft>
                <a:spcPts val="0"/>
              </a:spcAft>
              <a:buClr>
                <a:prstClr val="white"/>
              </a:buClr>
              <a:buSzPts val="2000"/>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Calibri"/>
            </a:endParaRPr>
          </a:p>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CPI does not reflect quality improvements in products, only the subsequent increase in price (e.g., cereal).</a:t>
            </a:r>
          </a:p>
        </p:txBody>
      </p:sp>
    </p:spTree>
    <p:extLst>
      <p:ext uri="{BB962C8B-B14F-4D97-AF65-F5344CB8AC3E}">
        <p14:creationId xmlns:p14="http://schemas.microsoft.com/office/powerpoint/2010/main" val="241470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Core Inflation Index</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core inflation index is CPI without the volatile economic variables."/>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4" y="1960902"/>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core inflation index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is CPI without the volatile economic variables.</a:t>
              </a:r>
            </a:p>
          </p:txBody>
        </p:sp>
      </p:grpSp>
      <p:grpSp>
        <p:nvGrpSpPr>
          <p:cNvPr id="20" name="Group 19" descr="The core inflation index is more appropriate to use in the aftermath of natural disasters, such as hurricanes."/>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core inflation index is more appropriate to use in the aftermath of natural disasters, such as hurricanes.</a:t>
              </a:r>
            </a:p>
          </p:txBody>
        </p:sp>
      </p:grpSp>
      <p:grpSp>
        <p:nvGrpSpPr>
          <p:cNvPr id="18" name="Group 17" descr="The CPI in the aftermath of Hurricane Katrina would have inaccurately registered an increase in the cost of living to all households.">
            <a:extLst>
              <a:ext uri="{FF2B5EF4-FFF2-40B4-BE49-F238E27FC236}">
                <a16:creationId xmlns:a16="http://schemas.microsoft.com/office/drawing/2014/main" id="{BD386DF9-DE80-4264-97A7-8C36FF01B09F}"/>
              </a:ext>
            </a:extLst>
          </p:cNvPr>
          <p:cNvGrpSpPr/>
          <p:nvPr/>
        </p:nvGrpSpPr>
        <p:grpSpPr>
          <a:xfrm>
            <a:off x="2066922" y="334261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CPI in the aftermath of Hurricane Katrina would have inaccurately registered an increase in the cost of living to all households.</a:t>
              </a:r>
            </a:p>
          </p:txBody>
        </p:sp>
      </p:grpSp>
    </p:spTree>
    <p:extLst>
      <p:ext uri="{BB962C8B-B14F-4D97-AF65-F5344CB8AC3E}">
        <p14:creationId xmlns:p14="http://schemas.microsoft.com/office/powerpoint/2010/main" val="329647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851FB05B-1787-B8D0-54F8-2A901A29E5FB}"/>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Real World Example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998E65BF-66D2-4339-8F42-C01FF640B98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Give an example of a situation where the change in an economic variable would affect the CPI but not the core inflation index.</a:t>
            </a:r>
          </a:p>
        </p:txBody>
      </p:sp>
    </p:spTree>
    <p:extLst>
      <p:ext uri="{BB962C8B-B14F-4D97-AF65-F5344CB8AC3E}">
        <p14:creationId xmlns:p14="http://schemas.microsoft.com/office/powerpoint/2010/main" val="268499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A1285B03-85C4-BE94-DBA3-2A5000A74695}"/>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Real World Example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BF3DAE61-C2AB-5C4F-EE0E-DB5BFEA0212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34850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Give an example of a situation where the change in an economic variable would affect the CPI but not the core inflation index.</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p:txBody>
      </p:sp>
    </p:spTree>
    <p:extLst>
      <p:ext uri="{BB962C8B-B14F-4D97-AF65-F5344CB8AC3E}">
        <p14:creationId xmlns:p14="http://schemas.microsoft.com/office/powerpoint/2010/main" val="134349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Economic Indices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two‑column table listing four inflation measures and their definitions. Producer Price Index (PPI): a measure of inflation based on prices that producers of goods and services pay for supplies and inputs. International Price Index: a measure of inflation based on the prices of exported or imported merchandise. Employment Cost Index: a measure of inflation based on labor market wages. GDP Deflator: a measure of inflation based on the prices of all the GDP components.">
            <a:extLst>
              <a:ext uri="{FF2B5EF4-FFF2-40B4-BE49-F238E27FC236}">
                <a16:creationId xmlns:a16="http://schemas.microsoft.com/office/drawing/2014/main" id="{2F55D29E-86D8-D945-55EC-D9C78618C529}"/>
              </a:ext>
            </a:extLst>
          </p:cNvPr>
          <p:cNvPicPr>
            <a:picLocks noChangeAspect="1"/>
          </p:cNvPicPr>
          <p:nvPr/>
        </p:nvPicPr>
        <p:blipFill>
          <a:blip r:embed="rId2"/>
          <a:stretch>
            <a:fillRect/>
          </a:stretch>
        </p:blipFill>
        <p:spPr>
          <a:xfrm>
            <a:off x="2032001" y="1860384"/>
            <a:ext cx="8127999" cy="3260256"/>
          </a:xfrm>
          <a:prstGeom prst="rect">
            <a:avLst/>
          </a:prstGeom>
        </p:spPr>
      </p:pic>
    </p:spTree>
    <p:extLst>
      <p:ext uri="{BB962C8B-B14F-4D97-AF65-F5344CB8AC3E}">
        <p14:creationId xmlns:p14="http://schemas.microsoft.com/office/powerpoint/2010/main" val="31061910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AFEB1B-C67C-4523-A9D4-F9CD3044205D}">
  <ds:schemaRefs>
    <ds:schemaRef ds:uri="fdab59f7-c3a7-48e5-acd8-618ce834776e"/>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infopath/2007/PartnerControls"/>
    <ds:schemaRef ds:uri="06d9c582-05c2-476b-83d2-72ab8b1380b2"/>
  </ds:schemaRefs>
</ds:datastoreItem>
</file>

<file path=customXml/itemProps2.xml><?xml version="1.0" encoding="utf-8"?>
<ds:datastoreItem xmlns:ds="http://schemas.openxmlformats.org/officeDocument/2006/customXml" ds:itemID="{5C786237-3F1C-44C7-AFD5-AFDBFB09E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645A6-4A11-4BDC-B74D-B44295557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602</TotalTime>
  <Words>1004</Words>
  <Application>Microsoft Office PowerPoint</Application>
  <PresentationFormat>Widescreen</PresentationFormat>
  <Paragraphs>77</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1_Office Theme</vt:lpstr>
      <vt:lpstr>How to Measure Changes in the Cost of Living</vt:lpstr>
      <vt:lpstr>Consumer Price Index</vt:lpstr>
      <vt:lpstr>Consumer Price Index Drawbacks</vt:lpstr>
      <vt:lpstr>On Your Own</vt:lpstr>
      <vt:lpstr>Biases</vt:lpstr>
      <vt:lpstr>Core Inflation Index</vt:lpstr>
      <vt:lpstr>Real World Example1</vt:lpstr>
      <vt:lpstr>Real World Example2</vt:lpstr>
      <vt:lpstr>Other Economic Indices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25</cp:revision>
  <dcterms:modified xsi:type="dcterms:W3CDTF">2026-02-02T17:14:05Z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