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7"/>
  </p:notesMasterIdLst>
  <p:sldIdLst>
    <p:sldId id="381" r:id="rId5"/>
    <p:sldId id="382" r:id="rId6"/>
    <p:sldId id="383" r:id="rId7"/>
    <p:sldId id="384" r:id="rId8"/>
    <p:sldId id="385" r:id="rId9"/>
    <p:sldId id="386" r:id="rId10"/>
    <p:sldId id="387" r:id="rId11"/>
    <p:sldId id="388" r:id="rId12"/>
    <p:sldId id="389" r:id="rId13"/>
    <p:sldId id="390" r:id="rId14"/>
    <p:sldId id="391" r:id="rId15"/>
    <p:sldId id="3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9"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AF9D5-3386-4285-A9E5-0F51F8471B84}" v="5" dt="2026-02-02T17:13:1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4" autoAdjust="0"/>
    <p:restoredTop sz="84787" autoAdjust="0"/>
  </p:normalViewPr>
  <p:slideViewPr>
    <p:cSldViewPr snapToGrid="0">
      <p:cViewPr varScale="1">
        <p:scale>
          <a:sx n="90" d="100"/>
          <a:sy n="90" d="100"/>
        </p:scale>
        <p:origin x="9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1T15:10:40.985" v="4" actId="6549"/>
      <pc:docMkLst>
        <pc:docMk/>
      </pc:docMkLst>
      <pc:sldChg chg="add">
        <pc:chgData name="Caitlin Coleman" userId="96f87ca1-0e64-4ae8-8d77-98757b85df0b" providerId="ADAL" clId="{DDA6BCD5-DC0D-434C-93A0-51E2BCD25B34}" dt="2026-01-21T15:10:02.882" v="0"/>
        <pc:sldMkLst>
          <pc:docMk/>
          <pc:sldMk cId="1554354936" sldId="380"/>
        </pc:sldMkLst>
      </pc:sldChg>
      <pc:sldChg chg="add">
        <pc:chgData name="Caitlin Coleman" userId="96f87ca1-0e64-4ae8-8d77-98757b85df0b" providerId="ADAL" clId="{DDA6BCD5-DC0D-434C-93A0-51E2BCD25B34}" dt="2026-01-21T15:10:19.900" v="1"/>
        <pc:sldMkLst>
          <pc:docMk/>
          <pc:sldMk cId="1344430914" sldId="381"/>
        </pc:sldMkLst>
      </pc:sldChg>
      <pc:sldChg chg="modSp add mod">
        <pc:chgData name="Caitlin Coleman" userId="96f87ca1-0e64-4ae8-8d77-98757b85df0b" providerId="ADAL" clId="{DDA6BCD5-DC0D-434C-93A0-51E2BCD25B34}" dt="2026-01-21T15:10:30.212" v="3" actId="6549"/>
        <pc:sldMkLst>
          <pc:docMk/>
          <pc:sldMk cId="1298652792" sldId="382"/>
        </pc:sldMkLst>
        <pc:spChg chg="mod">
          <ac:chgData name="Caitlin Coleman" userId="96f87ca1-0e64-4ae8-8d77-98757b85df0b" providerId="ADAL" clId="{DDA6BCD5-DC0D-434C-93A0-51E2BCD25B34}" dt="2026-01-21T15:10:30.212" v="3" actId="6549"/>
          <ac:spMkLst>
            <pc:docMk/>
            <pc:sldMk cId="1298652792" sldId="382"/>
            <ac:spMk id="26" creationId="{00000000-0000-0000-0000-000000000000}"/>
          </ac:spMkLst>
        </pc:spChg>
      </pc:sldChg>
      <pc:sldChg chg="add">
        <pc:chgData name="Caitlin Coleman" userId="96f87ca1-0e64-4ae8-8d77-98757b85df0b" providerId="ADAL" clId="{DDA6BCD5-DC0D-434C-93A0-51E2BCD25B34}" dt="2026-01-21T15:10:19.900" v="1"/>
        <pc:sldMkLst>
          <pc:docMk/>
          <pc:sldMk cId="380506612" sldId="383"/>
        </pc:sldMkLst>
      </pc:sldChg>
      <pc:sldChg chg="add">
        <pc:chgData name="Caitlin Coleman" userId="96f87ca1-0e64-4ae8-8d77-98757b85df0b" providerId="ADAL" clId="{DDA6BCD5-DC0D-434C-93A0-51E2BCD25B34}" dt="2026-01-21T15:10:19.900" v="1"/>
        <pc:sldMkLst>
          <pc:docMk/>
          <pc:sldMk cId="3614723395" sldId="384"/>
        </pc:sldMkLst>
      </pc:sldChg>
      <pc:sldChg chg="add">
        <pc:chgData name="Caitlin Coleman" userId="96f87ca1-0e64-4ae8-8d77-98757b85df0b" providerId="ADAL" clId="{DDA6BCD5-DC0D-434C-93A0-51E2BCD25B34}" dt="2026-01-21T15:10:19.900" v="1"/>
        <pc:sldMkLst>
          <pc:docMk/>
          <pc:sldMk cId="718601851" sldId="385"/>
        </pc:sldMkLst>
      </pc:sldChg>
      <pc:sldChg chg="add">
        <pc:chgData name="Caitlin Coleman" userId="96f87ca1-0e64-4ae8-8d77-98757b85df0b" providerId="ADAL" clId="{DDA6BCD5-DC0D-434C-93A0-51E2BCD25B34}" dt="2026-01-21T15:10:19.900" v="1"/>
        <pc:sldMkLst>
          <pc:docMk/>
          <pc:sldMk cId="605449203" sldId="386"/>
        </pc:sldMkLst>
      </pc:sldChg>
      <pc:sldChg chg="add">
        <pc:chgData name="Caitlin Coleman" userId="96f87ca1-0e64-4ae8-8d77-98757b85df0b" providerId="ADAL" clId="{DDA6BCD5-DC0D-434C-93A0-51E2BCD25B34}" dt="2026-01-21T15:10:19.900" v="1"/>
        <pc:sldMkLst>
          <pc:docMk/>
          <pc:sldMk cId="3546861604" sldId="387"/>
        </pc:sldMkLst>
      </pc:sldChg>
      <pc:sldChg chg="add">
        <pc:chgData name="Caitlin Coleman" userId="96f87ca1-0e64-4ae8-8d77-98757b85df0b" providerId="ADAL" clId="{DDA6BCD5-DC0D-434C-93A0-51E2BCD25B34}" dt="2026-01-21T15:10:19.900" v="1"/>
        <pc:sldMkLst>
          <pc:docMk/>
          <pc:sldMk cId="2499369138" sldId="388"/>
        </pc:sldMkLst>
      </pc:sldChg>
      <pc:sldChg chg="add">
        <pc:chgData name="Caitlin Coleman" userId="96f87ca1-0e64-4ae8-8d77-98757b85df0b" providerId="ADAL" clId="{DDA6BCD5-DC0D-434C-93A0-51E2BCD25B34}" dt="2026-01-21T15:10:19.900" v="1"/>
        <pc:sldMkLst>
          <pc:docMk/>
          <pc:sldMk cId="3441223864" sldId="389"/>
        </pc:sldMkLst>
      </pc:sldChg>
      <pc:sldChg chg="add">
        <pc:chgData name="Caitlin Coleman" userId="96f87ca1-0e64-4ae8-8d77-98757b85df0b" providerId="ADAL" clId="{DDA6BCD5-DC0D-434C-93A0-51E2BCD25B34}" dt="2026-01-21T15:10:19.900" v="1"/>
        <pc:sldMkLst>
          <pc:docMk/>
          <pc:sldMk cId="309633111" sldId="390"/>
        </pc:sldMkLst>
      </pc:sldChg>
      <pc:sldChg chg="modSp add mod">
        <pc:chgData name="Caitlin Coleman" userId="96f87ca1-0e64-4ae8-8d77-98757b85df0b" providerId="ADAL" clId="{DDA6BCD5-DC0D-434C-93A0-51E2BCD25B34}" dt="2026-01-21T15:10:40.985" v="4" actId="6549"/>
        <pc:sldMkLst>
          <pc:docMk/>
          <pc:sldMk cId="3325775173" sldId="391"/>
        </pc:sldMkLst>
        <pc:spChg chg="mod">
          <ac:chgData name="Caitlin Coleman" userId="96f87ca1-0e64-4ae8-8d77-98757b85df0b" providerId="ADAL" clId="{DDA6BCD5-DC0D-434C-93A0-51E2BCD25B34}" dt="2026-01-21T15:10:40.985" v="4" actId="6549"/>
          <ac:spMkLst>
            <pc:docMk/>
            <pc:sldMk cId="3325775173" sldId="391"/>
            <ac:spMk id="2" creationId="{673BB0DD-9479-8BE6-F374-E5FF40FE37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A3DC-39A9-4F74-85CA-20B10CFD14D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23B-1B12-4DF2-8706-5385F1D353AD}" type="slidenum">
              <a:rPr lang="en-US" smtClean="0"/>
              <a:t>‹#›</a:t>
            </a:fld>
            <a:endParaRPr lang="en-US"/>
          </a:p>
        </p:txBody>
      </p:sp>
    </p:spTree>
    <p:extLst>
      <p:ext uri="{BB962C8B-B14F-4D97-AF65-F5344CB8AC3E}">
        <p14:creationId xmlns:p14="http://schemas.microsoft.com/office/powerpoint/2010/main" val="213977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begins by showing how to combine prices of individual goods and services to create a measure of overall inflation. It discusses the historical and recent experience of inflation, both in the United States and in other countries around the world. Inflation has consequences for people and firms in their roles as lenders and borrowers, wage earners, taxpayers, and consumers.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for price level increases over time is inflation. The power of inflation does not only affect goods and services but also wages and income levels. To determine inflation, economists combine a variety of prices into a single price level. The inflation rate is simply the percentage change in the price level. Applying the concept, however, involves some practical difficulties.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price level in the economy, economists begin with the concept of a basket of goods and services. A basket of goods and services consists of the different items that individuals, businesses, or organizations typically buy. The next step is to look at how the prices of those items change over time. Changes in the prices of goods on which people spend a larger share of their incomes will matter more than changes in the prices of goods on which people spend a smaller share of their incomes.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calculations in dollar amounts can get messy, so economists use index numbers.</a:t>
            </a:r>
          </a:p>
          <a:p>
            <a:r>
              <a:rPr lang="en-US" dirty="0"/>
              <a:t>Index number = a unit-free number, used instead of a dollar amount </a:t>
            </a:r>
          </a:p>
          <a:p>
            <a:r>
              <a:rPr lang="en-US" dirty="0"/>
              <a:t>How to convert dollar amounts to index numbers:</a:t>
            </a:r>
          </a:p>
          <a:p>
            <a:r>
              <a:rPr lang="en-US" dirty="0"/>
              <a:t>Economists arbitrarily choose one year to be the “base year”</a:t>
            </a:r>
          </a:p>
          <a:p>
            <a:r>
              <a:rPr lang="en-US" dirty="0"/>
              <a:t>Index number = total spending in a year/total spending in base year * 100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07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8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27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81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glance at two index numbers like 107 and 110, you know that the rate of inflation between the two years is about 3%. Most people find it difficult to glance at numbers like $19,493.62 and $20,040.17 and know they represent a change of about 3%. Index numbers are much easier to interpret than nominal values. Any base year that we choose for the index numbers will result in the same inflation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5F23B-1B12-4DF2-8706-5385F1D35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0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524000" y="2526241"/>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Tracking Inflation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34443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2" y="38973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Why Use Index Numbers?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f you glance at two index numbers like 107 and 110, you know that the rate of inflation between the two years is about 3%."/>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glance at two index numbers like 107 and 110, you know that the rate of inflation between the two years is about 3%.</a:t>
              </a:r>
            </a:p>
          </p:txBody>
        </p:sp>
      </p:grpSp>
      <p:grpSp>
        <p:nvGrpSpPr>
          <p:cNvPr id="20" name="Group 19" descr="Most people find it difficult to glance at numbers like $19,493.62 and $20,040.17 and know they represent a change of about 3%."/>
          <p:cNvGrpSpPr/>
          <p:nvPr/>
        </p:nvGrpSpPr>
        <p:grpSpPr>
          <a:xfrm>
            <a:off x="2066922" y="246861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people find it difficult to glance at numbers like $19,493.62 and $20,040.17 and know they represent a change of about 3%.</a:t>
              </a:r>
            </a:p>
          </p:txBody>
        </p:sp>
      </p:grpSp>
      <p:grpSp>
        <p:nvGrpSpPr>
          <p:cNvPr id="23" name="Group 22" descr="Index numbers are much easier to interpret than nominal values."/>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1"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Index numbers are much easier to interpret than nominal values.</a:t>
              </a:r>
            </a:p>
          </p:txBody>
        </p:sp>
      </p:grpSp>
      <p:grpSp>
        <p:nvGrpSpPr>
          <p:cNvPr id="18" name="Group 17" descr="Any base year that we choose for the index numbers will result in the same inflation rate.">
            <a:extLst>
              <a:ext uri="{FF2B5EF4-FFF2-40B4-BE49-F238E27FC236}">
                <a16:creationId xmlns:a16="http://schemas.microsoft.com/office/drawing/2014/main" id="{8A771706-1834-4D9B-9F25-25D47EDC8A6A}"/>
              </a:ext>
            </a:extLst>
          </p:cNvPr>
          <p:cNvGrpSpPr/>
          <p:nvPr/>
        </p:nvGrpSpPr>
        <p:grpSpPr>
          <a:xfrm>
            <a:off x="2066922" y="425372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B306BEC-EC00-44BB-9573-3B6CB32AC24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867DF6B-588C-4F03-A924-00527A19247B}"/>
                </a:ext>
              </a:extLst>
            </p:cNvPr>
            <p:cNvSpPr txBox="1"/>
            <p:nvPr/>
          </p:nvSpPr>
          <p:spPr>
            <a:xfrm>
              <a:off x="633041" y="1782677"/>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Any base year that we choose for the index numbers will result in the same inflation rate.</a:t>
              </a:r>
            </a:p>
          </p:txBody>
        </p:sp>
      </p:grpSp>
    </p:spTree>
    <p:extLst>
      <p:ext uri="{BB962C8B-B14F-4D97-AF65-F5344CB8AC3E}">
        <p14:creationId xmlns:p14="http://schemas.microsoft.com/office/powerpoint/2010/main" val="30963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673BB0DD-9479-8BE6-F374-E5FF40FE372D}"/>
              </a:ext>
            </a:extLst>
          </p:cNvPr>
          <p:cNvSpPr txBox="1">
            <a:spLocks noGrp="1"/>
          </p:cNvSpPr>
          <p:nvPr>
            <p:ph type="title" idx="4294967295"/>
          </p:nvPr>
        </p:nvSpPr>
        <p:spPr>
          <a:xfrm>
            <a:off x="1676402" y="54213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91983582-295B-831C-3096-613D47FF2523}"/>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40667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measure the price level by using a basket of goods and services and calculating how the total cost of buying that basket of goods will increase over 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often express the price level in terms of index numbers, which transform the cost of buying the basket of goods and services into a series of numbers in the same proportion to each other but with an arbitrary base year of 100.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measure the inflation rate as the percentage change between price levels or index numbers over time.</a:t>
            </a:r>
          </a:p>
        </p:txBody>
      </p:sp>
    </p:spTree>
    <p:extLst>
      <p:ext uri="{BB962C8B-B14F-4D97-AF65-F5344CB8AC3E}">
        <p14:creationId xmlns:p14="http://schemas.microsoft.com/office/powerpoint/2010/main" val="332577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55435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is chapter begins by showing how to combine prices of individual goods and services to create a measure of overall inflation.">
            <a:extLst>
              <a:ext uri="{FF2B5EF4-FFF2-40B4-BE49-F238E27FC236}">
                <a16:creationId xmlns:a16="http://schemas.microsoft.com/office/drawing/2014/main" id="{9F828744-0540-41BE-A2A1-A1FF00688EF0}"/>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7DF16A40-9FDB-446B-98EA-8512CD3DC3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7D43C6F-39C6-42E2-A613-6857BD0D671B}"/>
                </a:ext>
              </a:extLst>
            </p:cNvPr>
            <p:cNvSpPr txBox="1"/>
            <p:nvPr/>
          </p:nvSpPr>
          <p:spPr>
            <a:xfrm>
              <a:off x="617278" y="1801783"/>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chapter begins by showing how to combine prices of individual goods and services to create a measure of overall inflation.</a:t>
              </a:r>
            </a:p>
          </p:txBody>
        </p:sp>
      </p:grpSp>
      <p:grpSp>
        <p:nvGrpSpPr>
          <p:cNvPr id="10" name="Group 9" descr="It discusses the historical and recent experience of inflation, both in the United States and in other countries around the world.">
            <a:extLst>
              <a:ext uri="{FF2B5EF4-FFF2-40B4-BE49-F238E27FC236}">
                <a16:creationId xmlns:a16="http://schemas.microsoft.com/office/drawing/2014/main" id="{B47A0590-1E40-4EAE-ADA7-AA7175910C92}"/>
              </a:ext>
            </a:extLst>
          </p:cNvPr>
          <p:cNvGrpSpPr/>
          <p:nvPr/>
        </p:nvGrpSpPr>
        <p:grpSpPr>
          <a:xfrm>
            <a:off x="2066922" y="247226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F6FD02C-F5D8-422E-8947-AEFA3B0E713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97F41B3-9845-4EC6-8C7A-7C2019ECD16C}"/>
                </a:ext>
              </a:extLst>
            </p:cNvPr>
            <p:cNvSpPr txBox="1"/>
            <p:nvPr/>
          </p:nvSpPr>
          <p:spPr>
            <a:xfrm>
              <a:off x="617277" y="179343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discusses the historical and recent experience of inflation, both in the United States and in other countries around the world.</a:t>
              </a:r>
            </a:p>
          </p:txBody>
        </p:sp>
      </p:grpSp>
      <p:grpSp>
        <p:nvGrpSpPr>
          <p:cNvPr id="13" name="Group 12" descr="Inflation has consequences for people and firms in their roles as lenders and borrowers, wage earners, taxpayers, and consumers.">
            <a:extLst>
              <a:ext uri="{FF2B5EF4-FFF2-40B4-BE49-F238E27FC236}">
                <a16:creationId xmlns:a16="http://schemas.microsoft.com/office/drawing/2014/main" id="{E22A2B3D-0530-4421-8A55-8194F3BD6033}"/>
              </a:ext>
            </a:extLst>
          </p:cNvPr>
          <p:cNvGrpSpPr/>
          <p:nvPr/>
        </p:nvGrpSpPr>
        <p:grpSpPr>
          <a:xfrm>
            <a:off x="2066922" y="33611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01D1A91B-A877-42B2-AB82-8B69D9F240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AA0BA6-EA3B-498A-AC92-2B357946B104}"/>
                </a:ext>
              </a:extLst>
            </p:cNvPr>
            <p:cNvSpPr txBox="1"/>
            <p:nvPr/>
          </p:nvSpPr>
          <p:spPr>
            <a:xfrm>
              <a:off x="633045"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Inflation has consequences for people and firms in their roles as lenders and borrowers, wage earners, taxpayers, and consumers.</a:t>
              </a:r>
            </a:p>
          </p:txBody>
        </p:sp>
      </p:grpSp>
    </p:spTree>
    <p:extLst>
      <p:ext uri="{BB962C8B-B14F-4D97-AF65-F5344CB8AC3E}">
        <p14:creationId xmlns:p14="http://schemas.microsoft.com/office/powerpoint/2010/main" val="129865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Inflation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primary reason for price level increases over time is inflation."/>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5"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primary reason for price level increases over time is inflation.</a:t>
              </a:r>
            </a:p>
          </p:txBody>
        </p:sp>
      </p:grpSp>
      <p:grpSp>
        <p:nvGrpSpPr>
          <p:cNvPr id="20" name="Group 19" descr="The power of inflation does not only affect goods and services but also wages and income levels."/>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power of inflation does not only affect goods and services but also wages and income levels.</a:t>
              </a:r>
            </a:p>
          </p:txBody>
        </p:sp>
      </p:grpSp>
      <p:grpSp>
        <p:nvGrpSpPr>
          <p:cNvPr id="23" name="Group 22" descr="To determine inflation, economists combine a variety of prices into a single price level."/>
          <p:cNvGrpSpPr/>
          <p:nvPr/>
        </p:nvGrpSpPr>
        <p:grpSpPr>
          <a:xfrm>
            <a:off x="2066922" y="334559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determine inflation, economists combine a variety of prices into a single price level.</a:t>
              </a:r>
            </a:p>
          </p:txBody>
        </p:sp>
      </p:grpSp>
      <p:grpSp>
        <p:nvGrpSpPr>
          <p:cNvPr id="27" name="Group 26" descr="The inflation rate is simply the percentage change in the price level; applying the concept, however, involves some practical difficulties."/>
          <p:cNvGrpSpPr/>
          <p:nvPr/>
        </p:nvGrpSpPr>
        <p:grpSpPr>
          <a:xfrm>
            <a:off x="2066922" y="4218203"/>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633043" y="177013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inflation rate is simply the percentage change in the price level; applying the concept, however, involves some practical difficulties.</a:t>
              </a:r>
            </a:p>
          </p:txBody>
        </p:sp>
      </p:grpSp>
    </p:spTree>
    <p:extLst>
      <p:ext uri="{BB962C8B-B14F-4D97-AF65-F5344CB8AC3E}">
        <p14:creationId xmlns:p14="http://schemas.microsoft.com/office/powerpoint/2010/main" val="38050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Inflation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2213" y="1385081"/>
            <a:ext cx="7807571" cy="1631216"/>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Hyperinflation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p:txBody>
      </p:sp>
      <p:pic>
        <p:nvPicPr>
          <p:cNvPr id="5" name="Picture 4" descr="A basket of various types of bread">
            <a:extLst>
              <a:ext uri="{FF2B5EF4-FFF2-40B4-BE49-F238E27FC236}">
                <a16:creationId xmlns:a16="http://schemas.microsoft.com/office/drawing/2014/main" id="{6712A2E9-F82E-4232-8CEF-B9F7EE21B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472" y="3208586"/>
            <a:ext cx="5067055" cy="3462487"/>
          </a:xfrm>
          <a:prstGeom prst="rect">
            <a:avLst/>
          </a:prstGeom>
        </p:spPr>
      </p:pic>
    </p:spTree>
    <p:extLst>
      <p:ext uri="{BB962C8B-B14F-4D97-AF65-F5344CB8AC3E}">
        <p14:creationId xmlns:p14="http://schemas.microsoft.com/office/powerpoint/2010/main" val="361472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Price of a Basket of Goods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o calculate the price level in the economy, economists begin with the concept of a basket of goods and services."/>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calculate the price level in the economy, economists begin with the concept of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basket of goods and services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0" name="Group 19" descr="A basket of goods and services consists of the different items that individuals, businesses, or organizations typically buy."/>
          <p:cNvGrpSpPr/>
          <p:nvPr/>
        </p:nvGrpSpPr>
        <p:grpSpPr>
          <a:xfrm>
            <a:off x="2066922" y="246869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basket of goods and services consists of the different items that individuals, businesses, or organizations typically buy.</a:t>
              </a:r>
            </a:p>
          </p:txBody>
        </p:sp>
      </p:grpSp>
      <p:grpSp>
        <p:nvGrpSpPr>
          <p:cNvPr id="23" name="Group 22" descr="The next step is to look at how the prices of those items change over time."/>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next step is to look at how the prices of those items change over time.</a:t>
              </a:r>
            </a:p>
          </p:txBody>
        </p:sp>
      </p:grpSp>
      <p:grpSp>
        <p:nvGrpSpPr>
          <p:cNvPr id="27" name="Group 26" descr="Changes in the prices of goods on which people spend a larger share of their incomes will matter more than changes in the prices of goods on which people spend a smaller share of their incomes."/>
          <p:cNvGrpSpPr/>
          <p:nvPr/>
        </p:nvGrpSpPr>
        <p:grpSpPr>
          <a:xfrm>
            <a:off x="2066922" y="4250116"/>
            <a:ext cx="8058154" cy="1049041"/>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633042" y="1753449"/>
              <a:ext cx="780757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Changes in the prices of goods on which people spend a larger share of their incomes will matter more than changes in the prices of goods on which people spend a smaller share of their incomes.</a:t>
              </a:r>
            </a:p>
          </p:txBody>
        </p:sp>
      </p:grpSp>
    </p:spTree>
    <p:extLst>
      <p:ext uri="{BB962C8B-B14F-4D97-AF65-F5344CB8AC3E}">
        <p14:creationId xmlns:p14="http://schemas.microsoft.com/office/powerpoint/2010/main" val="7186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Index Numbers</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240904" y="1684633"/>
            <a:ext cx="9710192" cy="3291840"/>
          </a:xfrm>
          <a:prstGeom prst="rect">
            <a:avLst/>
          </a:prstGeom>
          <a:solidFill>
            <a:srgbClr val="627981"/>
          </a:solidFill>
        </p:spPr>
        <p:txBody>
          <a:bodyPr wrap="square" rtlCol="0" anchor="t">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Keeping calculations in dollar amounts can get messy, so economists use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index numbers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index number is a unit-free number rather than a dollar amount.</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arbitrarily choose one year to be the “base year.”</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base year, by definition, has an index number equal to 100.</a:t>
            </a:r>
          </a:p>
        </p:txBody>
      </p:sp>
      <p:pic>
        <p:nvPicPr>
          <p:cNvPr id="6" name="Picture 5" descr="index number equals total spending in a year divided by total spending in base year multiplied by 100">
            <a:extLst>
              <a:ext uri="{FF2B5EF4-FFF2-40B4-BE49-F238E27FC236}">
                <a16:creationId xmlns:a16="http://schemas.microsoft.com/office/drawing/2014/main" id="{A8386572-0535-51C1-929E-ECC8E474DABF}"/>
              </a:ext>
            </a:extLst>
          </p:cNvPr>
          <p:cNvPicPr>
            <a:picLocks noChangeAspect="1"/>
          </p:cNvPicPr>
          <p:nvPr/>
        </p:nvPicPr>
        <p:blipFill>
          <a:blip r:embed="rId3"/>
          <a:stretch>
            <a:fillRect/>
          </a:stretch>
        </p:blipFill>
        <p:spPr>
          <a:xfrm>
            <a:off x="3078838" y="3649831"/>
            <a:ext cx="6034323" cy="933744"/>
          </a:xfrm>
          <a:prstGeom prst="rect">
            <a:avLst/>
          </a:prstGeom>
        </p:spPr>
      </p:pic>
    </p:spTree>
    <p:extLst>
      <p:ext uri="{BB962C8B-B14F-4D97-AF65-F5344CB8AC3E}">
        <p14:creationId xmlns:p14="http://schemas.microsoft.com/office/powerpoint/2010/main" val="60544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Index Numbers</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FDF9F5-9E15-48C1-8B3C-DE7350E15CF5}"/>
              </a:ext>
              <a:ext uri="{C183D7F6-B498-43B3-948B-1728B52AA6E4}">
                <adec:decorative xmlns:adec="http://schemas.microsoft.com/office/drawing/2017/decorative" val="1"/>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descr="Index numbers can be used to calculate inflation. Given that the index number is 99.5 in Year 2 and 93.4 in Year 1, the inflation rate from Year 1 to Year 2 would be calculated as follows:"/>
          <p:cNvGrpSpPr/>
          <p:nvPr/>
        </p:nvGrpSpPr>
        <p:grpSpPr>
          <a:xfrm>
            <a:off x="2094160" y="1722801"/>
            <a:ext cx="8123785" cy="1272208"/>
            <a:chOff x="477292" y="1736761"/>
            <a:chExt cx="8123785" cy="1272208"/>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477292" y="1993306"/>
              <a:ext cx="7807571" cy="1015663"/>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Index numbers can be used to calculate inflation. Given that the index number is 99.5 in Year 2 and 93.4 in Year 1, the inflation rate from Year 1 to Year 2 would be calculated as follows:</a:t>
              </a:r>
            </a:p>
          </p:txBody>
        </p:sp>
      </p:grpSp>
      <p:pic>
        <p:nvPicPr>
          <p:cNvPr id="3" name="Picture 2" descr="Year 2 index number minus year 1 index number divided by year 1 index number multiplied by 100. 99.5 minus 93.4 divided by 93.4 multiplied by 100 equals 6.5%.">
            <a:extLst>
              <a:ext uri="{FF2B5EF4-FFF2-40B4-BE49-F238E27FC236}">
                <a16:creationId xmlns:a16="http://schemas.microsoft.com/office/drawing/2014/main" id="{FDBD6AC2-9435-E940-0B6E-6A621BAFCB88}"/>
              </a:ext>
            </a:extLst>
          </p:cNvPr>
          <p:cNvPicPr>
            <a:picLocks noChangeAspect="1"/>
          </p:cNvPicPr>
          <p:nvPr/>
        </p:nvPicPr>
        <p:blipFill>
          <a:blip r:embed="rId3"/>
          <a:stretch>
            <a:fillRect/>
          </a:stretch>
        </p:blipFill>
        <p:spPr>
          <a:xfrm>
            <a:off x="2709178" y="3114628"/>
            <a:ext cx="6773641" cy="1903627"/>
          </a:xfrm>
          <a:prstGeom prst="rect">
            <a:avLst/>
          </a:prstGeom>
        </p:spPr>
      </p:pic>
    </p:spTree>
    <p:extLst>
      <p:ext uri="{BB962C8B-B14F-4D97-AF65-F5344CB8AC3E}">
        <p14:creationId xmlns:p14="http://schemas.microsoft.com/office/powerpoint/2010/main" val="354686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FDF9F5-9E15-48C1-8B3C-DE7350E15CF5}"/>
              </a:ext>
              <a:ext uri="{C183D7F6-B498-43B3-948B-1728B52AA6E4}">
                <adec:decorative xmlns:adec="http://schemas.microsoft.com/office/drawing/2017/decorative" val="1"/>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descr="If the index number is 114 this year and 120 next year, find the rate of inflation."/>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index number is 114 this year and 120 next year, find the rate of inflation.</a:t>
              </a:r>
            </a:p>
          </p:txBody>
        </p:sp>
      </p:grpSp>
      <p:pic>
        <p:nvPicPr>
          <p:cNvPr id="3" name="Picture 2" descr="Year 2 index number minus year 1 index number divided by year 1 index number multiplied by 100.">
            <a:extLst>
              <a:ext uri="{FF2B5EF4-FFF2-40B4-BE49-F238E27FC236}">
                <a16:creationId xmlns:a16="http://schemas.microsoft.com/office/drawing/2014/main" id="{C99F58A5-C7A6-22A7-8E3A-FFD0DC1F8094}"/>
              </a:ext>
            </a:extLst>
          </p:cNvPr>
          <p:cNvPicPr>
            <a:picLocks noChangeAspect="1"/>
          </p:cNvPicPr>
          <p:nvPr/>
        </p:nvPicPr>
        <p:blipFill>
          <a:blip r:embed="rId3"/>
          <a:stretch>
            <a:fillRect/>
          </a:stretch>
        </p:blipFill>
        <p:spPr>
          <a:xfrm>
            <a:off x="2880507" y="3350500"/>
            <a:ext cx="6430982" cy="805332"/>
          </a:xfrm>
          <a:prstGeom prst="rect">
            <a:avLst/>
          </a:prstGeom>
        </p:spPr>
      </p:pic>
    </p:spTree>
    <p:extLst>
      <p:ext uri="{BB962C8B-B14F-4D97-AF65-F5344CB8AC3E}">
        <p14:creationId xmlns:p14="http://schemas.microsoft.com/office/powerpoint/2010/main" val="249936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FDF9F5-9E15-48C1-8B3C-DE7350E15CF5}"/>
              </a:ext>
              <a:ext uri="{C183D7F6-B498-43B3-948B-1728B52AA6E4}">
                <adec:decorative xmlns:adec="http://schemas.microsoft.com/office/drawing/2017/decorative" val="1"/>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descr="If the index number is 114 this year and 120 next year, find the rate of inflation."/>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index number is 114 this year and 120 next year, find the rate of inflation.</a:t>
              </a:r>
            </a:p>
          </p:txBody>
        </p:sp>
      </p:grpSp>
      <p:pic>
        <p:nvPicPr>
          <p:cNvPr id="3" name="Picture 2" descr="Year 2 index number minus year 1 index number divided by year 1 index number multiplied by 100. 120 minus 114 divided by 114 multiplied by 100 equals 5.3%.">
            <a:extLst>
              <a:ext uri="{FF2B5EF4-FFF2-40B4-BE49-F238E27FC236}">
                <a16:creationId xmlns:a16="http://schemas.microsoft.com/office/drawing/2014/main" id="{1B20655F-030F-0176-36BE-B0CB1A11CC27}"/>
              </a:ext>
            </a:extLst>
          </p:cNvPr>
          <p:cNvPicPr>
            <a:picLocks noChangeAspect="1"/>
          </p:cNvPicPr>
          <p:nvPr/>
        </p:nvPicPr>
        <p:blipFill>
          <a:blip r:embed="rId3"/>
          <a:stretch>
            <a:fillRect/>
          </a:stretch>
        </p:blipFill>
        <p:spPr>
          <a:xfrm>
            <a:off x="2936447" y="3107719"/>
            <a:ext cx="6319102" cy="1715185"/>
          </a:xfrm>
          <a:prstGeom prst="rect">
            <a:avLst/>
          </a:prstGeom>
        </p:spPr>
      </p:pic>
    </p:spTree>
    <p:extLst>
      <p:ext uri="{BB962C8B-B14F-4D97-AF65-F5344CB8AC3E}">
        <p14:creationId xmlns:p14="http://schemas.microsoft.com/office/powerpoint/2010/main" val="3441223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6E582-C57B-42A3-AD07-B6A62CA0FDAD}">
  <ds:schemaRefs>
    <ds:schemaRef ds:uri="http://schemas.microsoft.com/sharepoint/v3/contenttype/forms"/>
  </ds:schemaRefs>
</ds:datastoreItem>
</file>

<file path=customXml/itemProps2.xml><?xml version="1.0" encoding="utf-8"?>
<ds:datastoreItem xmlns:ds="http://schemas.openxmlformats.org/officeDocument/2006/customXml" ds:itemID="{DFF3F3D0-5E97-45DA-AC63-1835385FBDB9}">
  <ds:schemaRefs>
    <ds:schemaRef ds:uri="fdab59f7-c3a7-48e5-acd8-618ce834776e"/>
    <ds:schemaRef ds:uri="http://schemas.microsoft.com/office/2006/metadata/properties"/>
    <ds:schemaRef ds:uri="06d9c582-05c2-476b-83d2-72ab8b1380b2"/>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5C5D0BB-A453-4716-AC7E-41529A574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1545</TotalTime>
  <Words>1093</Words>
  <Application>Microsoft Office PowerPoint</Application>
  <PresentationFormat>Widescreen</PresentationFormat>
  <Paragraphs>89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Tracking Inflation</vt:lpstr>
      <vt:lpstr>Introduction</vt:lpstr>
      <vt:lpstr>Inflation1</vt:lpstr>
      <vt:lpstr>Inflation2</vt:lpstr>
      <vt:lpstr>The Price of a Basket of Goods</vt:lpstr>
      <vt:lpstr>Index Numbers1</vt:lpstr>
      <vt:lpstr>Index Numbers2</vt:lpstr>
      <vt:lpstr>On Your Own1</vt:lpstr>
      <vt:lpstr>On Your Own2</vt:lpstr>
      <vt:lpstr>Why Use Index Numbers?</vt:lpstr>
      <vt:lpstr>Summary</vt:lpstr>
      <vt:lpstr>HAWKES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146</cp:revision>
  <dcterms:created xsi:type="dcterms:W3CDTF">2014-11-06T15:36:04Z</dcterms:created>
  <dcterms:modified xsi:type="dcterms:W3CDTF">2026-02-02T17:13:17Z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