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26"/>
  </p:notesMasterIdLst>
  <p:sldIdLst>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408" r:id="rId22"/>
    <p:sldId id="409" r:id="rId23"/>
    <p:sldId id="410" r:id="rId24"/>
    <p:sldId id="41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8"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627981"/>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2E51C-1F63-4677-BEE9-888B66A61044}" v="4" dt="2026-02-02T17:11:33.2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6271" autoAdjust="0"/>
  </p:normalViewPr>
  <p:slideViewPr>
    <p:cSldViewPr snapToGrid="0">
      <p:cViewPr varScale="1">
        <p:scale>
          <a:sx n="92" d="100"/>
          <a:sy n="92" d="100"/>
        </p:scale>
        <p:origin x="9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0T13:47:57.122" v="8" actId="20577"/>
      <pc:docMkLst>
        <pc:docMk/>
      </pc:docMkLst>
      <pc:sldChg chg="add">
        <pc:chgData name="Caitlin Coleman" userId="96f87ca1-0e64-4ae8-8d77-98757b85df0b" providerId="ADAL" clId="{DDA6BCD5-DC0D-434C-93A0-51E2BCD25B34}" dt="2026-01-20T13:47:14.415" v="0"/>
        <pc:sldMkLst>
          <pc:docMk/>
          <pc:sldMk cId="2112806733" sldId="391"/>
        </pc:sldMkLst>
      </pc:sldChg>
      <pc:sldChg chg="modSp add mod">
        <pc:chgData name="Caitlin Coleman" userId="96f87ca1-0e64-4ae8-8d77-98757b85df0b" providerId="ADAL" clId="{DDA6BCD5-DC0D-434C-93A0-51E2BCD25B34}" dt="2026-01-20T13:47:23.535" v="2" actId="6549"/>
        <pc:sldMkLst>
          <pc:docMk/>
          <pc:sldMk cId="1097092664" sldId="392"/>
        </pc:sldMkLst>
        <pc:spChg chg="mod">
          <ac:chgData name="Caitlin Coleman" userId="96f87ca1-0e64-4ae8-8d77-98757b85df0b" providerId="ADAL" clId="{DDA6BCD5-DC0D-434C-93A0-51E2BCD25B34}" dt="2026-01-20T13:47:23.535" v="2" actId="6549"/>
          <ac:spMkLst>
            <pc:docMk/>
            <pc:sldMk cId="1097092664" sldId="392"/>
            <ac:spMk id="26" creationId="{00000000-0000-0000-0000-000000000000}"/>
          </ac:spMkLst>
        </pc:spChg>
      </pc:sldChg>
      <pc:sldChg chg="add">
        <pc:chgData name="Caitlin Coleman" userId="96f87ca1-0e64-4ae8-8d77-98757b85df0b" providerId="ADAL" clId="{DDA6BCD5-DC0D-434C-93A0-51E2BCD25B34}" dt="2026-01-20T13:47:14.415" v="0"/>
        <pc:sldMkLst>
          <pc:docMk/>
          <pc:sldMk cId="2536844379" sldId="393"/>
        </pc:sldMkLst>
      </pc:sldChg>
      <pc:sldChg chg="add">
        <pc:chgData name="Caitlin Coleman" userId="96f87ca1-0e64-4ae8-8d77-98757b85df0b" providerId="ADAL" clId="{DDA6BCD5-DC0D-434C-93A0-51E2BCD25B34}" dt="2026-01-20T13:47:14.415" v="0"/>
        <pc:sldMkLst>
          <pc:docMk/>
          <pc:sldMk cId="2108523088" sldId="394"/>
        </pc:sldMkLst>
      </pc:sldChg>
      <pc:sldChg chg="add">
        <pc:chgData name="Caitlin Coleman" userId="96f87ca1-0e64-4ae8-8d77-98757b85df0b" providerId="ADAL" clId="{DDA6BCD5-DC0D-434C-93A0-51E2BCD25B34}" dt="2026-01-20T13:47:14.415" v="0"/>
        <pc:sldMkLst>
          <pc:docMk/>
          <pc:sldMk cId="2567779327" sldId="395"/>
        </pc:sldMkLst>
      </pc:sldChg>
      <pc:sldChg chg="add">
        <pc:chgData name="Caitlin Coleman" userId="96f87ca1-0e64-4ae8-8d77-98757b85df0b" providerId="ADAL" clId="{DDA6BCD5-DC0D-434C-93A0-51E2BCD25B34}" dt="2026-01-20T13:47:14.415" v="0"/>
        <pc:sldMkLst>
          <pc:docMk/>
          <pc:sldMk cId="3000403893" sldId="396"/>
        </pc:sldMkLst>
      </pc:sldChg>
      <pc:sldChg chg="add">
        <pc:chgData name="Caitlin Coleman" userId="96f87ca1-0e64-4ae8-8d77-98757b85df0b" providerId="ADAL" clId="{DDA6BCD5-DC0D-434C-93A0-51E2BCD25B34}" dt="2026-01-20T13:47:14.415" v="0"/>
        <pc:sldMkLst>
          <pc:docMk/>
          <pc:sldMk cId="3576849216" sldId="397"/>
        </pc:sldMkLst>
      </pc:sldChg>
      <pc:sldChg chg="modSp add mod">
        <pc:chgData name="Caitlin Coleman" userId="96f87ca1-0e64-4ae8-8d77-98757b85df0b" providerId="ADAL" clId="{DDA6BCD5-DC0D-434C-93A0-51E2BCD25B34}" dt="2026-01-20T13:47:33.853" v="4" actId="20577"/>
        <pc:sldMkLst>
          <pc:docMk/>
          <pc:sldMk cId="2596052858" sldId="398"/>
        </pc:sldMkLst>
        <pc:spChg chg="mod">
          <ac:chgData name="Caitlin Coleman" userId="96f87ca1-0e64-4ae8-8d77-98757b85df0b" providerId="ADAL" clId="{DDA6BCD5-DC0D-434C-93A0-51E2BCD25B34}" dt="2026-01-20T13:47:33.853" v="4" actId="20577"/>
          <ac:spMkLst>
            <pc:docMk/>
            <pc:sldMk cId="2596052858" sldId="398"/>
            <ac:spMk id="2" creationId="{914B8CFE-44E4-DEAF-3E81-A42F78014B76}"/>
          </ac:spMkLst>
        </pc:spChg>
      </pc:sldChg>
      <pc:sldChg chg="modSp add mod">
        <pc:chgData name="Caitlin Coleman" userId="96f87ca1-0e64-4ae8-8d77-98757b85df0b" providerId="ADAL" clId="{DDA6BCD5-DC0D-434C-93A0-51E2BCD25B34}" dt="2026-01-20T13:47:40.186" v="6" actId="20577"/>
        <pc:sldMkLst>
          <pc:docMk/>
          <pc:sldMk cId="3371478496" sldId="399"/>
        </pc:sldMkLst>
        <pc:spChg chg="mod">
          <ac:chgData name="Caitlin Coleman" userId="96f87ca1-0e64-4ae8-8d77-98757b85df0b" providerId="ADAL" clId="{DDA6BCD5-DC0D-434C-93A0-51E2BCD25B34}" dt="2026-01-20T13:47:40.186" v="6" actId="20577"/>
          <ac:spMkLst>
            <pc:docMk/>
            <pc:sldMk cId="3371478496" sldId="399"/>
            <ac:spMk id="4" creationId="{EB727615-07C8-E916-C95A-2B12B86FC227}"/>
          </ac:spMkLst>
        </pc:spChg>
      </pc:sldChg>
      <pc:sldChg chg="add">
        <pc:chgData name="Caitlin Coleman" userId="96f87ca1-0e64-4ae8-8d77-98757b85df0b" providerId="ADAL" clId="{DDA6BCD5-DC0D-434C-93A0-51E2BCD25B34}" dt="2026-01-20T13:47:14.415" v="0"/>
        <pc:sldMkLst>
          <pc:docMk/>
          <pc:sldMk cId="1360487349" sldId="400"/>
        </pc:sldMkLst>
      </pc:sldChg>
      <pc:sldChg chg="add">
        <pc:chgData name="Caitlin Coleman" userId="96f87ca1-0e64-4ae8-8d77-98757b85df0b" providerId="ADAL" clId="{DDA6BCD5-DC0D-434C-93A0-51E2BCD25B34}" dt="2026-01-20T13:47:14.415" v="0"/>
        <pc:sldMkLst>
          <pc:docMk/>
          <pc:sldMk cId="1598085140" sldId="401"/>
        </pc:sldMkLst>
      </pc:sldChg>
      <pc:sldChg chg="add">
        <pc:chgData name="Caitlin Coleman" userId="96f87ca1-0e64-4ae8-8d77-98757b85df0b" providerId="ADAL" clId="{DDA6BCD5-DC0D-434C-93A0-51E2BCD25B34}" dt="2026-01-20T13:47:14.415" v="0"/>
        <pc:sldMkLst>
          <pc:docMk/>
          <pc:sldMk cId="2722960467" sldId="402"/>
        </pc:sldMkLst>
      </pc:sldChg>
      <pc:sldChg chg="add">
        <pc:chgData name="Caitlin Coleman" userId="96f87ca1-0e64-4ae8-8d77-98757b85df0b" providerId="ADAL" clId="{DDA6BCD5-DC0D-434C-93A0-51E2BCD25B34}" dt="2026-01-20T13:47:14.415" v="0"/>
        <pc:sldMkLst>
          <pc:docMk/>
          <pc:sldMk cId="449562117" sldId="403"/>
        </pc:sldMkLst>
      </pc:sldChg>
      <pc:sldChg chg="add">
        <pc:chgData name="Caitlin Coleman" userId="96f87ca1-0e64-4ae8-8d77-98757b85df0b" providerId="ADAL" clId="{DDA6BCD5-DC0D-434C-93A0-51E2BCD25B34}" dt="2026-01-20T13:47:14.415" v="0"/>
        <pc:sldMkLst>
          <pc:docMk/>
          <pc:sldMk cId="942027257" sldId="404"/>
        </pc:sldMkLst>
      </pc:sldChg>
      <pc:sldChg chg="add">
        <pc:chgData name="Caitlin Coleman" userId="96f87ca1-0e64-4ae8-8d77-98757b85df0b" providerId="ADAL" clId="{DDA6BCD5-DC0D-434C-93A0-51E2BCD25B34}" dt="2026-01-20T13:47:14.415" v="0"/>
        <pc:sldMkLst>
          <pc:docMk/>
          <pc:sldMk cId="2002857435" sldId="405"/>
        </pc:sldMkLst>
      </pc:sldChg>
      <pc:sldChg chg="add">
        <pc:chgData name="Caitlin Coleman" userId="96f87ca1-0e64-4ae8-8d77-98757b85df0b" providerId="ADAL" clId="{DDA6BCD5-DC0D-434C-93A0-51E2BCD25B34}" dt="2026-01-20T13:47:14.415" v="0"/>
        <pc:sldMkLst>
          <pc:docMk/>
          <pc:sldMk cId="3208846894" sldId="406"/>
        </pc:sldMkLst>
      </pc:sldChg>
      <pc:sldChg chg="add">
        <pc:chgData name="Caitlin Coleman" userId="96f87ca1-0e64-4ae8-8d77-98757b85df0b" providerId="ADAL" clId="{DDA6BCD5-DC0D-434C-93A0-51E2BCD25B34}" dt="2026-01-20T13:47:14.415" v="0"/>
        <pc:sldMkLst>
          <pc:docMk/>
          <pc:sldMk cId="1839546582" sldId="407"/>
        </pc:sldMkLst>
      </pc:sldChg>
      <pc:sldChg chg="add">
        <pc:chgData name="Caitlin Coleman" userId="96f87ca1-0e64-4ae8-8d77-98757b85df0b" providerId="ADAL" clId="{DDA6BCD5-DC0D-434C-93A0-51E2BCD25B34}" dt="2026-01-20T13:47:14.415" v="0"/>
        <pc:sldMkLst>
          <pc:docMk/>
          <pc:sldMk cId="3343277622" sldId="408"/>
        </pc:sldMkLst>
      </pc:sldChg>
      <pc:sldChg chg="modSp add mod">
        <pc:chgData name="Caitlin Coleman" userId="96f87ca1-0e64-4ae8-8d77-98757b85df0b" providerId="ADAL" clId="{DDA6BCD5-DC0D-434C-93A0-51E2BCD25B34}" dt="2026-01-20T13:47:52.078" v="7" actId="6549"/>
        <pc:sldMkLst>
          <pc:docMk/>
          <pc:sldMk cId="1363685822" sldId="409"/>
        </pc:sldMkLst>
        <pc:spChg chg="mod">
          <ac:chgData name="Caitlin Coleman" userId="96f87ca1-0e64-4ae8-8d77-98757b85df0b" providerId="ADAL" clId="{DDA6BCD5-DC0D-434C-93A0-51E2BCD25B34}" dt="2026-01-20T13:47:52.078" v="7" actId="6549"/>
          <ac:spMkLst>
            <pc:docMk/>
            <pc:sldMk cId="1363685822" sldId="409"/>
            <ac:spMk id="2" creationId="{B4474EBC-0236-FA1D-0693-063979F4695D}"/>
          </ac:spMkLst>
        </pc:spChg>
      </pc:sldChg>
      <pc:sldChg chg="modSp add mod">
        <pc:chgData name="Caitlin Coleman" userId="96f87ca1-0e64-4ae8-8d77-98757b85df0b" providerId="ADAL" clId="{DDA6BCD5-DC0D-434C-93A0-51E2BCD25B34}" dt="2026-01-20T13:47:57.122" v="8" actId="20577"/>
        <pc:sldMkLst>
          <pc:docMk/>
          <pc:sldMk cId="2932100768" sldId="410"/>
        </pc:sldMkLst>
        <pc:spChg chg="mod">
          <ac:chgData name="Caitlin Coleman" userId="96f87ca1-0e64-4ae8-8d77-98757b85df0b" providerId="ADAL" clId="{DDA6BCD5-DC0D-434C-93A0-51E2BCD25B34}" dt="2026-01-20T13:47:57.122" v="8" actId="20577"/>
          <ac:spMkLst>
            <pc:docMk/>
            <pc:sldMk cId="2932100768" sldId="410"/>
            <ac:spMk id="2" creationId="{355F0BA0-2E08-7B55-FBA0-F38BE774DFEF}"/>
          </ac:spMkLst>
        </pc:spChg>
      </pc:sldChg>
      <pc:sldChg chg="add">
        <pc:chgData name="Caitlin Coleman" userId="96f87ca1-0e64-4ae8-8d77-98757b85df0b" providerId="ADAL" clId="{DDA6BCD5-DC0D-434C-93A0-51E2BCD25B34}" dt="2026-01-20T13:47:14.415" v="0"/>
        <pc:sldMkLst>
          <pc:docMk/>
          <pc:sldMk cId="1237355117" sldId="41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D7628-5B5E-4CF7-BF61-2E97F27191BA}"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E5201-572A-4C89-8ECF-637E264589B7}" type="slidenum">
              <a:rPr lang="en-US" smtClean="0"/>
              <a:t>‹#›</a:t>
            </a:fld>
            <a:endParaRPr lang="en-US"/>
          </a:p>
        </p:txBody>
      </p:sp>
    </p:spTree>
    <p:extLst>
      <p:ext uri="{BB962C8B-B14F-4D97-AF65-F5344CB8AC3E}">
        <p14:creationId xmlns:p14="http://schemas.microsoft.com/office/powerpoint/2010/main" val="4049256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Cyclical unemployment explains why unemployment rises during a recession and falls during an economic expansion, but what explains the level of unemployment that remains even in good economic times? Why is the unemployment rate never zero? Why does some level of unemployment persist even when economies are growing strongly? Why are unemployment rates continually higher in certain economies, through good economic years and bad?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2475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705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productivity determines level of wages in an economy. Adjustments of wages to productivity levels don’t happen quickly or smoothly. If productivity unexpectedly changes, it can affect the natural rate of unemployment. When productivity is unexpectedly lower, levels of unemployment tend to be higher. When productivity is unexpectedly higher, levels of unemployment tend to be lower. Over time, wages adjust to reflect productivity levels.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805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8977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4292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underlying economic, social, and political factors that determine the natural rate of unemployment can change over time. For example, the internet, the growth of the temporary worker industry, and the aging of the baby boomer generation in the 1990s. The growth of the temporary worker industry has probably also helped reduce the natural rate of unemployment. The natural rate of unemployment was, on average, lower in the 1990s and the early 2000s than in the 1980s.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4121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standards of other high-income economies, the natural rate of unemployment in the U.S. economy appears relatively low. Many European economies have had unemployment rates hovering near 10%, or even higher, since the 1970s. Many European countries have generous welfare and unemployment benefits that impose additional costs on firms when they hire workers. When companies know that it will be difficult to fire or lay off workers, they also become hesitant about hiring in the first place.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99111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government enacts policies, it must examine the effects on the information and incentives that employees or employers receive. Government can rethink design of unemployment assistance programs and protections to not unduly discourage supply of labor. Government can reassess rules for businesses starting up or expanding to not unduly discourage demand for labor. Governments should not repeal all laws affecting labor markets, but tradeoffs should be considered when enacting such laws.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53372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6534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remaining level of unemployment that occurs even when the economy is healthy is called the natural rate of unemployment. The natural rate of unemployment is not "natural" in the sense that it is a physical or unchanging law of nature. Results from a combination of economic, social, and political factors, assuming the economy is neither booming nor in a recession. The natural rate of unemployment is caused by several factors: frictional unemployment, structural unemployment, and public policy.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083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takes time to discover new jobs, interview and determine if the new job is a good match, and relocate to be in the proximity of the new job. Economists call the unemployment that occurs in the meantime, as workers move between jobs, frictional unemployment. Frictional unemployment is not inherently a bad thing. People must find the job for which they are best suited, not just take the first one offered.</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9192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ease of communication about job prospects, willingness of people to relocate, and demographics of the labor force</a:t>
            </a:r>
          </a:p>
          <a:p>
            <a:r>
              <a:rPr lang="en-US" dirty="0"/>
              <a:t>Ease of communication: level of frictional unemployment will depend on how easy it is for workers to learn about alternative jobs</a:t>
            </a:r>
          </a:p>
          <a:p>
            <a:r>
              <a:rPr lang="en-US" dirty="0"/>
              <a:t>Willingness to relocate: how willing people are to move to new areas to find jobs, which in turn may depend on history and culture</a:t>
            </a:r>
          </a:p>
          <a:p>
            <a:r>
              <a:rPr lang="en-US" dirty="0"/>
              <a:t>Demographics: workers under 25 try out new options often and have higher frictional unemployment; workers aged 25 to 54 want a steadier job and income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531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rates are highest for the very young and become lower with age.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2685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factor that influences the natural rate of unemployment is the amount of structural unemployment. The structurally unemployed don't have jobs because they lack skills valued by the labor market. Some people worry that technology causes structural unemployment. In the past, new technology has put low-skilled employees out of work, at the same time, it creates demand for high-skilled workers.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1966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2630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8746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5EE5201-572A-4C89-8ECF-637E264589B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6255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What Causes Changes in Unemployment over the Long Run</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54172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112806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Natural Unemployment and Potential Real GDP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natural unemployment rate is related to two other concepts:"/>
          <p:cNvGrpSpPr/>
          <p:nvPr/>
        </p:nvGrpSpPr>
        <p:grpSpPr>
          <a:xfrm>
            <a:off x="3898775" y="1422260"/>
            <a:ext cx="439976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TextBox 9"/>
            <p:cNvSpPr txBox="1"/>
            <p:nvPr/>
          </p:nvSpPr>
          <p:spPr>
            <a:xfrm>
              <a:off x="1247599" y="2028874"/>
              <a:ext cx="1883724" cy="1055545"/>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The natural unemployment rate is related to two other concepts:</a:t>
              </a:r>
            </a:p>
          </p:txBody>
        </p:sp>
      </p:grpSp>
      <p:grpSp>
        <p:nvGrpSpPr>
          <p:cNvPr id="14" name="Group 13" descr="Full Employment"/>
          <p:cNvGrpSpPr/>
          <p:nvPr/>
        </p:nvGrpSpPr>
        <p:grpSpPr>
          <a:xfrm>
            <a:off x="3898775" y="3243369"/>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TextBox 15"/>
            <p:cNvSpPr txBox="1"/>
            <p:nvPr/>
          </p:nvSpPr>
          <p:spPr>
            <a:xfrm>
              <a:off x="1357203" y="3900718"/>
              <a:ext cx="1664514" cy="1055482"/>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Full Employment</a:t>
              </a:r>
            </a:p>
          </p:txBody>
        </p:sp>
      </p:grpSp>
      <p:grpSp>
        <p:nvGrpSpPr>
          <p:cNvPr id="23" name="Group 22" descr="Potential Real GDP"/>
          <p:cNvGrpSpPr/>
          <p:nvPr/>
        </p:nvGrpSpPr>
        <p:grpSpPr>
          <a:xfrm>
            <a:off x="6218195" y="3243369"/>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Potential Real GDP</a:t>
              </a:r>
            </a:p>
          </p:txBody>
        </p:sp>
      </p:grpSp>
      <p:grpSp>
        <p:nvGrpSpPr>
          <p:cNvPr id="17" name="Group 16" descr="Operating above potential GDP is only possible for a short time."/>
          <p:cNvGrpSpPr/>
          <p:nvPr/>
        </p:nvGrpSpPr>
        <p:grpSpPr>
          <a:xfrm>
            <a:off x="3896120" y="5021355"/>
            <a:ext cx="439976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TextBox 18"/>
            <p:cNvSpPr txBox="1"/>
            <p:nvPr/>
          </p:nvSpPr>
          <p:spPr>
            <a:xfrm>
              <a:off x="3631389" y="3895436"/>
              <a:ext cx="1883724" cy="1055482"/>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Operating above potential GDP is only possible for a short time.</a:t>
              </a:r>
            </a:p>
          </p:txBody>
        </p:sp>
      </p:grpSp>
    </p:spTree>
    <p:extLst>
      <p:ext uri="{BB962C8B-B14F-4D97-AF65-F5344CB8AC3E}">
        <p14:creationId xmlns:p14="http://schemas.microsoft.com/office/powerpoint/2010/main" val="1360487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Natural Unemployment and Potential Real GDP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diagram describing the economy at different levels of full employment. Economy at full employment: actual unemployment = natural unemployment; real GDP = potential GDP. Economy below full employment: actual unemployment &gt; natural unemployment; real GDP &lt; potential GDP. Economy above full employment: actual unemployment &lt; natural unemployment; real GDP &gt; potential GDP.">
            <a:extLst>
              <a:ext uri="{FF2B5EF4-FFF2-40B4-BE49-F238E27FC236}">
                <a16:creationId xmlns:a16="http://schemas.microsoft.com/office/drawing/2014/main" id="{707F08D6-9862-0C63-ABEE-8283EAF59C3B}"/>
              </a:ext>
            </a:extLst>
          </p:cNvPr>
          <p:cNvPicPr>
            <a:picLocks noChangeAspect="1"/>
          </p:cNvPicPr>
          <p:nvPr/>
        </p:nvPicPr>
        <p:blipFill>
          <a:blip r:embed="rId3"/>
          <a:stretch>
            <a:fillRect/>
          </a:stretch>
        </p:blipFill>
        <p:spPr>
          <a:xfrm>
            <a:off x="1281776" y="1508511"/>
            <a:ext cx="9628448" cy="4126478"/>
          </a:xfrm>
          <a:prstGeom prst="rect">
            <a:avLst/>
          </a:prstGeom>
        </p:spPr>
      </p:pic>
    </p:spTree>
    <p:extLst>
      <p:ext uri="{BB962C8B-B14F-4D97-AF65-F5344CB8AC3E}">
        <p14:creationId xmlns:p14="http://schemas.microsoft.com/office/powerpoint/2010/main" val="1598085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699541" y="122245"/>
            <a:ext cx="10792918"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Productivity Shifts and the Natural Rate of Unemployment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881530" y="1885564"/>
            <a:ext cx="10528874" cy="3086871"/>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Over time, productivity determines the level of wages in an economy.</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Adjustments of wages to productivity levels don’t happen quickly or smoothly.</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If productivity unexpectedly changes, it can affect the natural rate of unemployment.</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When productivity is unexpectedly lower, levels of unemployment tend to be higher.</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When productivity is unexpectedly higher, levels of unemployment tend to be lower.</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Over time, wages adjust to reflect productivity levels.</a:t>
            </a:r>
          </a:p>
        </p:txBody>
      </p:sp>
    </p:spTree>
    <p:extLst>
      <p:ext uri="{BB962C8B-B14F-4D97-AF65-F5344CB8AC3E}">
        <p14:creationId xmlns:p14="http://schemas.microsoft.com/office/powerpoint/2010/main" val="2722960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699541" y="122245"/>
            <a:ext cx="10792918"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Productivity Shifts and the Natural Rate of Unemployment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360401" y="1969766"/>
            <a:ext cx="4501173" cy="360098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 However, the demand for labor has not increased, so at wage </a:t>
            </a:r>
            <a:r>
              <a:rPr kumimoji="0" lang="en-US" sz="1900" b="0" i="1" u="none" strike="noStrike" kern="1200" cap="none" spc="0" normalizeH="0" baseline="0" noProof="0" dirty="0">
                <a:ln>
                  <a:noFill/>
                </a:ln>
                <a:solidFill>
                  <a:prstClr val="white"/>
                </a:solidFill>
                <a:effectLst/>
                <a:uLnTx/>
                <a:uFillTx/>
                <a:latin typeface="Calibri" panose="020F0502020204030204"/>
                <a:ea typeface="+mn-ea"/>
                <a:cs typeface="+mn-cs"/>
              </a:rPr>
              <a:t>W</a:t>
            </a:r>
            <a:r>
              <a:rPr kumimoji="0" lang="en-US" sz="1900" b="0" i="0" u="none" strike="noStrike" kern="1200" cap="none" spc="0" normalizeH="0" baseline="-25000" noProof="0" dirty="0">
                <a:ln>
                  <a:noFill/>
                </a:ln>
                <a:solidFill>
                  <a:prstClr val="white"/>
                </a:solidFill>
                <a:effectLst/>
                <a:uLnTx/>
                <a:uFillTx/>
                <a:latin typeface="Calibri" panose="020F0502020204030204"/>
                <a:ea typeface="+mn-ea"/>
                <a:cs typeface="+mn-cs"/>
              </a:rPr>
              <a:t>4</a:t>
            </a: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 unemployment exists where the quantity supplied of labor exceeds the quantity demanded.</a:t>
            </a:r>
          </a:p>
        </p:txBody>
      </p:sp>
      <p:pic>
        <p:nvPicPr>
          <p:cNvPr id="6" name="Picture 5" descr="A graph that shows productivity rising and then suddenly stop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r="50881"/>
          <a:stretch/>
        </p:blipFill>
        <p:spPr>
          <a:xfrm>
            <a:off x="6273867" y="1542493"/>
            <a:ext cx="4501172" cy="4634569"/>
          </a:xfrm>
          <a:prstGeom prst="rect">
            <a:avLst/>
          </a:prstGeom>
        </p:spPr>
      </p:pic>
    </p:spTree>
    <p:extLst>
      <p:ext uri="{BB962C8B-B14F-4D97-AF65-F5344CB8AC3E}">
        <p14:creationId xmlns:p14="http://schemas.microsoft.com/office/powerpoint/2010/main" val="449562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699541" y="106589"/>
            <a:ext cx="10792918"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Productivity Shifts and the Natural Rate of Unemployment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507790" y="2122258"/>
            <a:ext cx="4332940" cy="3016210"/>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The rate of productivity increase has been zero for a time, so employers and workers have come to accept the equilibrium wage level (</a:t>
            </a:r>
            <a:r>
              <a:rPr kumimoji="0" lang="en-US" sz="1900" b="0" i="1" u="none" strike="noStrike" kern="1200" cap="none" spc="0" normalizeH="0" baseline="0" noProof="0" dirty="0">
                <a:ln>
                  <a:noFill/>
                </a:ln>
                <a:solidFill>
                  <a:prstClr val="white"/>
                </a:solidFill>
                <a:effectLst/>
                <a:uLnTx/>
                <a:uFillTx/>
                <a:latin typeface="Calibri" panose="020F0502020204030204"/>
                <a:ea typeface="+mn-ea"/>
                <a:cs typeface="+mn-cs"/>
              </a:rPr>
              <a:t>W</a:t>
            </a: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 Then, productivity increases unexpectedly, shifting demand for labor from </a:t>
            </a:r>
            <a:r>
              <a:rPr kumimoji="0" lang="en-US" sz="1900" b="0" i="1" u="none" strike="noStrike" kern="1200" cap="none" spc="0" normalizeH="0" baseline="0" noProof="0" dirty="0">
                <a:ln>
                  <a:noFill/>
                </a:ln>
                <a:solidFill>
                  <a:prstClr val="white"/>
                </a:solidFill>
                <a:effectLst/>
                <a:uLnTx/>
                <a:uFillTx/>
                <a:latin typeface="Calibri" panose="020F0502020204030204"/>
                <a:ea typeface="+mn-ea"/>
                <a:cs typeface="+mn-cs"/>
              </a:rPr>
              <a:t>D </a:t>
            </a:r>
            <a:r>
              <a:rPr kumimoji="0" lang="en-US" sz="1900" b="0" i="0" u="none" strike="noStrike" kern="1200" cap="none" spc="0" normalizeH="0" baseline="-25000" noProof="0" dirty="0">
                <a:ln>
                  <a:noFill/>
                </a:ln>
                <a:solidFill>
                  <a:prstClr val="white"/>
                </a:solidFill>
                <a:effectLst/>
                <a:uLnTx/>
                <a:uFillTx/>
                <a:latin typeface="Calibri" panose="020F0502020204030204"/>
                <a:ea typeface="+mn-ea"/>
                <a:cs typeface="+mn-cs"/>
              </a:rPr>
              <a:t>0</a:t>
            </a: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900" b="0" i="1" u="none" strike="noStrike" kern="1200" cap="none" spc="0" normalizeH="0" baseline="0" noProof="0" dirty="0">
                <a:ln>
                  <a:noFill/>
                </a:ln>
                <a:solidFill>
                  <a:prstClr val="white"/>
                </a:solidFill>
                <a:effectLst/>
                <a:uLnTx/>
                <a:uFillTx/>
                <a:latin typeface="Calibri" panose="020F0502020204030204"/>
                <a:ea typeface="+mn-ea"/>
                <a:cs typeface="+mn-cs"/>
              </a:rPr>
              <a:t>D </a:t>
            </a:r>
            <a:r>
              <a:rPr kumimoji="0" lang="en-US" sz="19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 At wage </a:t>
            </a:r>
            <a:r>
              <a:rPr kumimoji="0" lang="en-US" sz="1900" b="0" i="1" u="none" strike="noStrike" kern="1200" cap="none" spc="0" normalizeH="0" baseline="0" noProof="0" dirty="0">
                <a:ln>
                  <a:noFill/>
                </a:ln>
                <a:solidFill>
                  <a:prstClr val="white"/>
                </a:solidFill>
                <a:effectLst/>
                <a:uLnTx/>
                <a:uFillTx/>
                <a:latin typeface="Calibri" panose="020F0502020204030204"/>
                <a:ea typeface="+mn-ea"/>
                <a:cs typeface="+mn-cs"/>
              </a:rPr>
              <a:t>W</a:t>
            </a:r>
            <a:r>
              <a:rPr kumimoji="0" lang="en-US" sz="1900" b="0" i="0" u="none" strike="noStrike" kern="1200" cap="none" spc="0" normalizeH="0" baseline="0" noProof="0" dirty="0">
                <a:ln>
                  <a:noFill/>
                </a:ln>
                <a:solidFill>
                  <a:prstClr val="white"/>
                </a:solidFill>
                <a:effectLst/>
                <a:uLnTx/>
                <a:uFillTx/>
                <a:latin typeface="Calibri" panose="020F0502020204030204"/>
                <a:ea typeface="+mn-ea"/>
                <a:cs typeface="+mn-cs"/>
              </a:rPr>
              <a:t>, this means that the quantity demanded of labor exceeds the quantity supplied, and with job offers plentiful, the unemployment rate will be low.</a:t>
            </a:r>
          </a:p>
        </p:txBody>
      </p:sp>
      <p:pic>
        <p:nvPicPr>
          <p:cNvPr id="6" name="Picture 5" descr="A graph that shows productivity remaining stable and then suddenly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l="48823"/>
          <a:stretch/>
        </p:blipFill>
        <p:spPr>
          <a:xfrm>
            <a:off x="6096000" y="1687620"/>
            <a:ext cx="4691202" cy="4636008"/>
          </a:xfrm>
          <a:prstGeom prst="rect">
            <a:avLst/>
          </a:prstGeom>
        </p:spPr>
      </p:pic>
    </p:spTree>
    <p:extLst>
      <p:ext uri="{BB962C8B-B14F-4D97-AF65-F5344CB8AC3E}">
        <p14:creationId xmlns:p14="http://schemas.microsoft.com/office/powerpoint/2010/main" val="942027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134255" y="331674"/>
            <a:ext cx="9923488"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Public Policy and the Natural Rate of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Supply-side public policies to assist the unemployed can affect how eager people are to find work.">
            <a:extLst>
              <a:ext uri="{FF2B5EF4-FFF2-40B4-BE49-F238E27FC236}">
                <a16:creationId xmlns:a16="http://schemas.microsoft.com/office/drawing/2014/main" id="{6965E402-242F-4674-BF2B-FC835FE57DCE}"/>
              </a:ext>
            </a:extLst>
          </p:cNvPr>
          <p:cNvGrpSpPr/>
          <p:nvPr/>
        </p:nvGrpSpPr>
        <p:grpSpPr>
          <a:xfrm>
            <a:off x="2066922" y="1580913"/>
            <a:ext cx="8058154" cy="806936"/>
            <a:chOff x="542923" y="1736761"/>
            <a:chExt cx="8058154" cy="1015661"/>
          </a:xfrm>
          <a:solidFill>
            <a:srgbClr val="627981"/>
          </a:solidFill>
        </p:grpSpPr>
        <p:sp>
          <p:nvSpPr>
            <p:cNvPr id="16" name="Rectangle 15">
              <a:extLst>
                <a:ext uri="{FF2B5EF4-FFF2-40B4-BE49-F238E27FC236}">
                  <a16:creationId xmlns:a16="http://schemas.microsoft.com/office/drawing/2014/main" id="{E432191B-E3D9-4B8A-A1A4-AEF472323D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13A49293-F387-49AD-8A1E-65955E01BDDF}"/>
                </a:ext>
              </a:extLst>
            </p:cNvPr>
            <p:cNvSpPr txBox="1"/>
            <p:nvPr/>
          </p:nvSpPr>
          <p:spPr>
            <a:xfrm>
              <a:off x="633044" y="1789627"/>
              <a:ext cx="7807571" cy="89099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Supply-side public policies to assist the unemployed can affect how eager people are to find work.</a:t>
              </a:r>
            </a:p>
          </p:txBody>
        </p:sp>
      </p:grpSp>
      <p:grpSp>
        <p:nvGrpSpPr>
          <p:cNvPr id="18" name="Group 17" descr="Demand-side policies, like government rules and unions, can affect willingness to hire workers.">
            <a:extLst>
              <a:ext uri="{FF2B5EF4-FFF2-40B4-BE49-F238E27FC236}">
                <a16:creationId xmlns:a16="http://schemas.microsoft.com/office/drawing/2014/main" id="{A9468ADF-7AE6-4840-A0A6-19AB7C2B0F60}"/>
              </a:ext>
            </a:extLst>
          </p:cNvPr>
          <p:cNvGrpSpPr/>
          <p:nvPr/>
        </p:nvGrpSpPr>
        <p:grpSpPr>
          <a:xfrm>
            <a:off x="2066923" y="246860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3E160DB-F7E2-4D9B-B4B5-17E8A2C375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E5E85B6A-0C1C-4AD2-ABD1-A040F9DE23AE}"/>
                </a:ext>
              </a:extLst>
            </p:cNvPr>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Demand-side policies, like government rules and unions, can affect willingness to hire workers.</a:t>
              </a:r>
            </a:p>
          </p:txBody>
        </p:sp>
      </p:grpSp>
      <p:grpSp>
        <p:nvGrpSpPr>
          <p:cNvPr id="23" name="Group 22" descr="Examples: &#10;If bureaucratic rules make it hard to start a business or expand, businesses will be discouraged from hiring.&#10;If government rules make it difficult to fire/lay off workers, businesses may not hire more than necessary.&#10;Mandated high minimum wages may discourage businesses from hiring low-skilled workers.&#10;Government rules that support unions, which could push wages up, could discourage businesses from hiring those workers."/>
          <p:cNvGrpSpPr/>
          <p:nvPr/>
        </p:nvGrpSpPr>
        <p:grpSpPr>
          <a:xfrm>
            <a:off x="2066922" y="3358415"/>
            <a:ext cx="8058154" cy="3021356"/>
            <a:chOff x="542923" y="1736761"/>
            <a:chExt cx="8058154" cy="3021356"/>
          </a:xfrm>
          <a:solidFill>
            <a:srgbClr val="627981"/>
          </a:solidFill>
        </p:grpSpPr>
        <p:sp>
          <p:nvSpPr>
            <p:cNvPr id="24" name="Rectangle 23"/>
            <p:cNvSpPr/>
            <p:nvPr/>
          </p:nvSpPr>
          <p:spPr>
            <a:xfrm>
              <a:off x="542923" y="1736761"/>
              <a:ext cx="8058154" cy="3021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86286"/>
              <a:ext cx="7807571" cy="2862322"/>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Examples: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bureaucratic rules make it hard to start a business or expand, businesses will be discouraged from hiring.</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government rules make it difficult to fire/lay off workers, businesses may not hire more than necessary.</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Mandated high minimum wages may discourage businesses from hiring low-skilled workers.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rules that support unions, which could push wages up, could discourage businesses from hiring those workers.</a:t>
              </a:r>
            </a:p>
          </p:txBody>
        </p:sp>
      </p:grpSp>
    </p:spTree>
    <p:extLst>
      <p:ext uri="{BB962C8B-B14F-4D97-AF65-F5344CB8AC3E}">
        <p14:creationId xmlns:p14="http://schemas.microsoft.com/office/powerpoint/2010/main" val="2002857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235413" y="288568"/>
            <a:ext cx="9649838"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Natural Rate of Unemployment in Recent Years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underlying economic, social, and political factors that determine the natural rate of unemployment can change over time.">
            <a:extLst>
              <a:ext uri="{FF2B5EF4-FFF2-40B4-BE49-F238E27FC236}">
                <a16:creationId xmlns:a16="http://schemas.microsoft.com/office/drawing/2014/main" id="{94723674-FA33-4B30-B4C2-550F5F951A17}"/>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872A08C2-A35D-4F11-99D3-16EFB8DAFF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DC377E0-1709-45D6-987B-E99588F47064}"/>
                </a:ext>
              </a:extLst>
            </p:cNvPr>
            <p:cNvSpPr txBox="1"/>
            <p:nvPr/>
          </p:nvSpPr>
          <p:spPr>
            <a:xfrm>
              <a:off x="633044" y="1789627"/>
              <a:ext cx="7807571" cy="89099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underlying economic, social, and political factors that determine the natural rate of unemployment can change over time.</a:t>
              </a:r>
            </a:p>
          </p:txBody>
        </p:sp>
      </p:grpSp>
      <p:grpSp>
        <p:nvGrpSpPr>
          <p:cNvPr id="12" name="Group 11" descr="For example, the internet, the growth of the temporary worker industry, and the aging of the baby boomer generation have all affected the natural rate of unemployment.">
            <a:extLst>
              <a:ext uri="{FF2B5EF4-FFF2-40B4-BE49-F238E27FC236}">
                <a16:creationId xmlns:a16="http://schemas.microsoft.com/office/drawing/2014/main" id="{D0B83E54-E099-4B05-8C68-EBCEC7CD8A74}"/>
              </a:ext>
            </a:extLst>
          </p:cNvPr>
          <p:cNvGrpSpPr/>
          <p:nvPr/>
        </p:nvGrpSpPr>
        <p:grpSpPr>
          <a:xfrm>
            <a:off x="2066923" y="2468606"/>
            <a:ext cx="8058154" cy="1065187"/>
            <a:chOff x="542923" y="1736761"/>
            <a:chExt cx="8058154" cy="1065187"/>
          </a:xfrm>
          <a:solidFill>
            <a:srgbClr val="627981"/>
          </a:solidFill>
        </p:grpSpPr>
        <p:sp>
          <p:nvSpPr>
            <p:cNvPr id="13" name="Rectangle 12">
              <a:extLst>
                <a:ext uri="{FF2B5EF4-FFF2-40B4-BE49-F238E27FC236}">
                  <a16:creationId xmlns:a16="http://schemas.microsoft.com/office/drawing/2014/main" id="{2027976B-9E5F-45E9-BE47-B4F1F170AC50}"/>
                </a:ext>
              </a:extLst>
            </p:cNvPr>
            <p:cNvSpPr/>
            <p:nvPr/>
          </p:nvSpPr>
          <p:spPr>
            <a:xfrm>
              <a:off x="542923" y="1736761"/>
              <a:ext cx="8058154" cy="10632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DB5D1D51-501E-4DF2-9944-E04C6AEC6CF3}"/>
                </a:ext>
              </a:extLst>
            </p:cNvPr>
            <p:cNvSpPr txBox="1"/>
            <p:nvPr/>
          </p:nvSpPr>
          <p:spPr>
            <a:xfrm>
              <a:off x="633044" y="1786285"/>
              <a:ext cx="796803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internet, the growth of the temporary worker industry, and the aging of the baby boomer generation have all affected the natural rate of unemployment.</a:t>
              </a:r>
            </a:p>
          </p:txBody>
        </p:sp>
      </p:grpSp>
      <p:grpSp>
        <p:nvGrpSpPr>
          <p:cNvPr id="16" name="Group 15" descr="The growth of the temporary worker industry has probably also helped reduce the natural rate of unemployment.">
            <a:extLst>
              <a:ext uri="{FF2B5EF4-FFF2-40B4-BE49-F238E27FC236}">
                <a16:creationId xmlns:a16="http://schemas.microsoft.com/office/drawing/2014/main" id="{FACF6453-F43C-4894-9ACA-2C00D3B49C16}"/>
              </a:ext>
            </a:extLst>
          </p:cNvPr>
          <p:cNvGrpSpPr/>
          <p:nvPr/>
        </p:nvGrpSpPr>
        <p:grpSpPr>
          <a:xfrm>
            <a:off x="2066922" y="36126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F5D5B15-A586-493F-B91D-0BDD98FE2A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49EC8A81-C278-47FC-8389-5E7EFC97DC30}"/>
                </a:ext>
              </a:extLst>
            </p:cNvPr>
            <p:cNvSpPr txBox="1"/>
            <p:nvPr/>
          </p:nvSpPr>
          <p:spPr>
            <a:xfrm>
              <a:off x="633042" y="177328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growth of the temporary worker industry has probably also helped reduce the natural rate of unemployment.</a:t>
              </a:r>
            </a:p>
          </p:txBody>
        </p:sp>
      </p:grpSp>
      <p:grpSp>
        <p:nvGrpSpPr>
          <p:cNvPr id="19" name="Group 18" descr="The natural rate of unemployment was, on average, lower in the 1990s and the early 2000s than in the 1980s.">
            <a:extLst>
              <a:ext uri="{FF2B5EF4-FFF2-40B4-BE49-F238E27FC236}">
                <a16:creationId xmlns:a16="http://schemas.microsoft.com/office/drawing/2014/main" id="{EAB78161-8020-4787-8D76-D61A756414CC}"/>
              </a:ext>
            </a:extLst>
          </p:cNvPr>
          <p:cNvGrpSpPr/>
          <p:nvPr/>
        </p:nvGrpSpPr>
        <p:grpSpPr>
          <a:xfrm>
            <a:off x="2066922" y="4494008"/>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2CA9F88A-38B5-4CF6-BECF-02AA07B18D6E}"/>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4DE6FE95-D87A-42E1-B6BD-E876A3F1EFB4}"/>
                </a:ext>
              </a:extLst>
            </p:cNvPr>
            <p:cNvSpPr txBox="1"/>
            <p:nvPr/>
          </p:nvSpPr>
          <p:spPr>
            <a:xfrm>
              <a:off x="633043" y="1808347"/>
              <a:ext cx="7807571" cy="92934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natural rate of unemployment was, on average, lower in the 1990s and the early 2000s than in the 1980s.</a:t>
              </a:r>
            </a:p>
          </p:txBody>
        </p:sp>
      </p:grpSp>
    </p:spTree>
    <p:extLst>
      <p:ext uri="{BB962C8B-B14F-4D97-AF65-F5344CB8AC3E}">
        <p14:creationId xmlns:p14="http://schemas.microsoft.com/office/powerpoint/2010/main" val="3208846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Natural Rate of Unemployment in Europe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By the standards of other high-income economies, the natural rate of unemployment in the U.S. economy appears relatively low.">
            <a:extLst>
              <a:ext uri="{FF2B5EF4-FFF2-40B4-BE49-F238E27FC236}">
                <a16:creationId xmlns:a16="http://schemas.microsoft.com/office/drawing/2014/main" id="{AB1842D7-87AA-416C-9F92-F3D6C9E21B56}"/>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F64AFD65-DC83-45F6-B720-F5F9491949C3}"/>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6A17062-B28A-4170-844E-BF934B76CD81}"/>
                </a:ext>
              </a:extLst>
            </p:cNvPr>
            <p:cNvSpPr txBox="1"/>
            <p:nvPr/>
          </p:nvSpPr>
          <p:spPr>
            <a:xfrm>
              <a:off x="633044" y="1789627"/>
              <a:ext cx="7807571" cy="89099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the standards of other high-income economies, the natural rate of unemployment in the U.S. economy appears relatively low. </a:t>
              </a:r>
            </a:p>
          </p:txBody>
        </p:sp>
      </p:grpSp>
      <p:grpSp>
        <p:nvGrpSpPr>
          <p:cNvPr id="12" name="Group 11" descr="Many European economies have had unemployment rates hovering near 10%, or even higher, since the 1970s.">
            <a:extLst>
              <a:ext uri="{FF2B5EF4-FFF2-40B4-BE49-F238E27FC236}">
                <a16:creationId xmlns:a16="http://schemas.microsoft.com/office/drawing/2014/main" id="{CBA4777A-2017-4978-9E21-26DBEE9B3D78}"/>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C5B5B665-D978-4ABD-A240-0B738444C9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A2D280F-5FA4-4BD3-B7FB-CE77C6DA8F54}"/>
                </a:ext>
              </a:extLst>
            </p:cNvPr>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European economies have had unemployment rates hovering near 10%, or even higher, since the 1970s.</a:t>
              </a:r>
            </a:p>
          </p:txBody>
        </p:sp>
      </p:grpSp>
      <p:grpSp>
        <p:nvGrpSpPr>
          <p:cNvPr id="16" name="Group 15" descr="Many European countries have generous welfare and unemployment benefits that impose additional costs on firms when they hire workers.">
            <a:extLst>
              <a:ext uri="{FF2B5EF4-FFF2-40B4-BE49-F238E27FC236}">
                <a16:creationId xmlns:a16="http://schemas.microsoft.com/office/drawing/2014/main" id="{2540B802-65B4-43A9-B8BF-8C5EAEB7B718}"/>
              </a:ext>
            </a:extLst>
          </p:cNvPr>
          <p:cNvGrpSpPr/>
          <p:nvPr/>
        </p:nvGrpSpPr>
        <p:grpSpPr>
          <a:xfrm>
            <a:off x="2066922" y="335629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B6232E67-2AE7-4C6B-B3D1-60DC2C2598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D7EC229-DEF5-4B55-B8C9-ED73747DE26D}"/>
                </a:ext>
              </a:extLst>
            </p:cNvPr>
            <p:cNvSpPr txBox="1"/>
            <p:nvPr/>
          </p:nvSpPr>
          <p:spPr>
            <a:xfrm>
              <a:off x="633042" y="177328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European countries have generous welfare and unemployment benefits that impose additional costs on firms when they hire workers.</a:t>
              </a:r>
            </a:p>
          </p:txBody>
        </p:sp>
      </p:grpSp>
      <p:grpSp>
        <p:nvGrpSpPr>
          <p:cNvPr id="19" name="Group 18" descr="When companies know that it will be difficult to fire or lay off workers, they also become hesitant about hiring in the first place.">
            <a:extLst>
              <a:ext uri="{FF2B5EF4-FFF2-40B4-BE49-F238E27FC236}">
                <a16:creationId xmlns:a16="http://schemas.microsoft.com/office/drawing/2014/main" id="{43211D0B-0A04-4D70-963D-F3B0789A6B0D}"/>
              </a:ext>
            </a:extLst>
          </p:cNvPr>
          <p:cNvGrpSpPr/>
          <p:nvPr/>
        </p:nvGrpSpPr>
        <p:grpSpPr>
          <a:xfrm>
            <a:off x="2066922" y="4237682"/>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99B2519F-9DBB-4961-84D7-296F6484D4C4}"/>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7C066A52-05D7-4E38-B476-84D7194C9A20}"/>
                </a:ext>
              </a:extLst>
            </p:cNvPr>
            <p:cNvSpPr txBox="1"/>
            <p:nvPr/>
          </p:nvSpPr>
          <p:spPr>
            <a:xfrm>
              <a:off x="633043" y="1808347"/>
              <a:ext cx="7807571" cy="92934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companies know that it will be difficult to fire or lay off workers, they also become hesitant about hiring in the first place.</a:t>
              </a:r>
            </a:p>
          </p:txBody>
        </p:sp>
      </p:grpSp>
    </p:spTree>
    <p:extLst>
      <p:ext uri="{BB962C8B-B14F-4D97-AF65-F5344CB8AC3E}">
        <p14:creationId xmlns:p14="http://schemas.microsoft.com/office/powerpoint/2010/main" val="1839546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Preview of Policies to Fight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en a government enacts policies, it must examine the effects on the information and incentives that employees or employers receive."/>
          <p:cNvGrpSpPr/>
          <p:nvPr/>
        </p:nvGrpSpPr>
        <p:grpSpPr>
          <a:xfrm>
            <a:off x="2031751" y="1596017"/>
            <a:ext cx="8058154" cy="806934"/>
            <a:chOff x="542923" y="1736760"/>
            <a:chExt cx="8058154" cy="1386260"/>
          </a:xfrm>
          <a:solidFill>
            <a:srgbClr val="627981"/>
          </a:solidFill>
        </p:grpSpPr>
        <p:sp>
          <p:nvSpPr>
            <p:cNvPr id="9" name="Rectangle 8"/>
            <p:cNvSpPr/>
            <p:nvPr/>
          </p:nvSpPr>
          <p:spPr>
            <a:xfrm>
              <a:off x="542923" y="1736760"/>
              <a:ext cx="8058154" cy="13862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17546" y="1789628"/>
              <a:ext cx="7807571" cy="89099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government enacts policies, it must examine the effects on the information and incentives that employees or employers receive.</a:t>
              </a:r>
            </a:p>
          </p:txBody>
        </p:sp>
      </p:grpSp>
      <p:grpSp>
        <p:nvGrpSpPr>
          <p:cNvPr id="20" name="Group 19" descr="Governments can rethink the design of unemployment assistance programs and protections so they will not unduly discourage the supply of labor."/>
          <p:cNvGrpSpPr/>
          <p:nvPr/>
        </p:nvGrpSpPr>
        <p:grpSpPr>
          <a:xfrm>
            <a:off x="2031751" y="2488526"/>
            <a:ext cx="8058154" cy="1072460"/>
            <a:chOff x="542923" y="1736761"/>
            <a:chExt cx="8058154" cy="1072460"/>
          </a:xfrm>
          <a:solidFill>
            <a:srgbClr val="627981"/>
          </a:solidFill>
        </p:grpSpPr>
        <p:sp>
          <p:nvSpPr>
            <p:cNvPr id="21" name="Rectangle 20"/>
            <p:cNvSpPr/>
            <p:nvPr/>
          </p:nvSpPr>
          <p:spPr>
            <a:xfrm>
              <a:off x="542923" y="1736761"/>
              <a:ext cx="8058154" cy="10724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Governments can rethink the design of unemployment assistance programs and protections so they will not unduly discourage the supply of labor.</a:t>
              </a:r>
            </a:p>
          </p:txBody>
        </p:sp>
      </p:grpSp>
      <p:grpSp>
        <p:nvGrpSpPr>
          <p:cNvPr id="23" name="Group 22" descr="Governments can reassess rules for businesses starting up or expanding to not unduly discourage the demand for labor."/>
          <p:cNvGrpSpPr/>
          <p:nvPr/>
        </p:nvGrpSpPr>
        <p:grpSpPr>
          <a:xfrm>
            <a:off x="2031751" y="364811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Governments can reassess rules for businesses starting up or expanding to not unduly discourage the demand for labor.</a:t>
              </a:r>
            </a:p>
          </p:txBody>
        </p:sp>
      </p:grpSp>
      <p:grpSp>
        <p:nvGrpSpPr>
          <p:cNvPr id="27" name="Group 26" descr="Governments should not repeal all laws affecting labor markets, but tradeoffs should be considered when enacting such laws."/>
          <p:cNvGrpSpPr/>
          <p:nvPr/>
        </p:nvGrpSpPr>
        <p:grpSpPr>
          <a:xfrm>
            <a:off x="2031751" y="4542179"/>
            <a:ext cx="8058154" cy="806936"/>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2635" y="1805691"/>
              <a:ext cx="7807571" cy="92934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Governments should not repeal all laws affecting labor markets, but tradeoffs should be considered when enacting such laws.</a:t>
              </a:r>
            </a:p>
          </p:txBody>
        </p:sp>
      </p:grpSp>
    </p:spTree>
    <p:extLst>
      <p:ext uri="{BB962C8B-B14F-4D97-AF65-F5344CB8AC3E}">
        <p14:creationId xmlns:p14="http://schemas.microsoft.com/office/powerpoint/2010/main" val="3343277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B4474EBC-0236-FA1D-0693-063979F4695D}"/>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Real World Example</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4" name="Straight Connector 3">
            <a:extLst>
              <a:ext uri="{FF2B5EF4-FFF2-40B4-BE49-F238E27FC236}">
                <a16:creationId xmlns:a16="http://schemas.microsoft.com/office/drawing/2014/main" id="{06502439-E4F0-97FF-7ADF-F77C13211F0A}"/>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6" y="1403769"/>
            <a:ext cx="8789668" cy="193056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Have you or someone you know experienced unemployment due to one of the reasons identified in this lesson? If so, describe what happened. If not, come up with a likely scenario in which you feel unemployment is justified and another one in which you feel it is unfair to the employee.</a:t>
            </a:r>
          </a:p>
        </p:txBody>
      </p:sp>
      <p:pic>
        <p:nvPicPr>
          <p:cNvPr id="3" name="Picture 2" descr="A woman using a laptop with her face in her hands">
            <a:extLst>
              <a:ext uri="{FF2B5EF4-FFF2-40B4-BE49-F238E27FC236}">
                <a16:creationId xmlns:a16="http://schemas.microsoft.com/office/drawing/2014/main" id="{6EC84717-0100-452C-8B43-1EE732BD0F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389" y="3569966"/>
            <a:ext cx="4637222" cy="3091481"/>
          </a:xfrm>
          <a:prstGeom prst="rect">
            <a:avLst/>
          </a:prstGeom>
        </p:spPr>
      </p:pic>
    </p:spTree>
    <p:extLst>
      <p:ext uri="{BB962C8B-B14F-4D97-AF65-F5344CB8AC3E}">
        <p14:creationId xmlns:p14="http://schemas.microsoft.com/office/powerpoint/2010/main" val="1363685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Cyclical unemployment explains why unemployment rises during a recession and falls during an economic expansion, but what explains the level of unemployment that remains even in good economic times?">
            <a:extLst>
              <a:ext uri="{FF2B5EF4-FFF2-40B4-BE49-F238E27FC236}">
                <a16:creationId xmlns:a16="http://schemas.microsoft.com/office/drawing/2014/main" id="{B1FF9411-CCF9-4182-BD96-B0F514BC1D40}"/>
              </a:ext>
            </a:extLst>
          </p:cNvPr>
          <p:cNvGrpSpPr/>
          <p:nvPr/>
        </p:nvGrpSpPr>
        <p:grpSpPr>
          <a:xfrm>
            <a:off x="2066923" y="1585567"/>
            <a:ext cx="8058154" cy="1074605"/>
            <a:chOff x="542923" y="1736761"/>
            <a:chExt cx="8058154" cy="1074605"/>
          </a:xfrm>
          <a:solidFill>
            <a:srgbClr val="627981"/>
          </a:solidFill>
        </p:grpSpPr>
        <p:sp>
          <p:nvSpPr>
            <p:cNvPr id="8" name="Rectangle 7">
              <a:extLst>
                <a:ext uri="{FF2B5EF4-FFF2-40B4-BE49-F238E27FC236}">
                  <a16:creationId xmlns:a16="http://schemas.microsoft.com/office/drawing/2014/main" id="{6BFB7212-400C-4792-B753-4D77153A422B}"/>
                </a:ext>
              </a:extLst>
            </p:cNvPr>
            <p:cNvSpPr/>
            <p:nvPr/>
          </p:nvSpPr>
          <p:spPr>
            <a:xfrm>
              <a:off x="542923" y="1736761"/>
              <a:ext cx="8058154" cy="10746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732112B-75F1-4E0C-B0A4-84418F37CDF1}"/>
                </a:ext>
              </a:extLst>
            </p:cNvPr>
            <p:cNvSpPr txBox="1"/>
            <p:nvPr/>
          </p:nvSpPr>
          <p:spPr>
            <a:xfrm>
              <a:off x="542923" y="1766231"/>
              <a:ext cx="8058154"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Cyclical unemployment explains why unemployment rises during a recession and falls during an economic expansion, but what explains the level of unemployment that remains even in good economic times? </a:t>
              </a:r>
            </a:p>
          </p:txBody>
        </p:sp>
      </p:grpSp>
      <p:grpSp>
        <p:nvGrpSpPr>
          <p:cNvPr id="10" name="Group 9" descr="Why is the unemployment rate never zero?">
            <a:extLst>
              <a:ext uri="{FF2B5EF4-FFF2-40B4-BE49-F238E27FC236}">
                <a16:creationId xmlns:a16="http://schemas.microsoft.com/office/drawing/2014/main" id="{AD3CE4DC-57EC-4499-8695-E4F6BFD4081F}"/>
              </a:ext>
            </a:extLst>
          </p:cNvPr>
          <p:cNvGrpSpPr/>
          <p:nvPr/>
        </p:nvGrpSpPr>
        <p:grpSpPr>
          <a:xfrm>
            <a:off x="2066920" y="2761693"/>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DDFFDCCA-DEC2-4B94-99B4-1F9C0299AF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B3E70A8B-6025-4473-A4FB-A6DDF004EFDF}"/>
                </a:ext>
              </a:extLst>
            </p:cNvPr>
            <p:cNvSpPr txBox="1"/>
            <p:nvPr/>
          </p:nvSpPr>
          <p:spPr>
            <a:xfrm>
              <a:off x="542920" y="1959198"/>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Why is the unemployment rate never zero?</a:t>
              </a:r>
            </a:p>
          </p:txBody>
        </p:sp>
      </p:grpSp>
      <p:grpSp>
        <p:nvGrpSpPr>
          <p:cNvPr id="13" name="Group 12" descr="Why does some level of unemployment persist even when economies are growing strongly?">
            <a:extLst>
              <a:ext uri="{FF2B5EF4-FFF2-40B4-BE49-F238E27FC236}">
                <a16:creationId xmlns:a16="http://schemas.microsoft.com/office/drawing/2014/main" id="{D26DBC09-23FE-4C81-B358-12E998EB7C43}"/>
              </a:ext>
            </a:extLst>
          </p:cNvPr>
          <p:cNvGrpSpPr/>
          <p:nvPr/>
        </p:nvGrpSpPr>
        <p:grpSpPr>
          <a:xfrm>
            <a:off x="2066921" y="3660653"/>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4F81B9B4-AC84-41E8-AD34-EE8F3F471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059B5FA-794D-4AD6-8645-80073C46F491}"/>
                </a:ext>
              </a:extLst>
            </p:cNvPr>
            <p:cNvSpPr txBox="1"/>
            <p:nvPr/>
          </p:nvSpPr>
          <p:spPr>
            <a:xfrm>
              <a:off x="542920" y="1784202"/>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Why does some level of unemployment persist even when economies are growing strongly?</a:t>
              </a:r>
            </a:p>
          </p:txBody>
        </p:sp>
      </p:grpSp>
      <p:grpSp>
        <p:nvGrpSpPr>
          <p:cNvPr id="16" name="Group 15" descr="Why are unemployment rates continually higher in certain economies, through good economic years and bad?">
            <a:extLst>
              <a:ext uri="{FF2B5EF4-FFF2-40B4-BE49-F238E27FC236}">
                <a16:creationId xmlns:a16="http://schemas.microsoft.com/office/drawing/2014/main" id="{2C0D3833-1C01-47CD-AE70-72D2E282B74E}"/>
              </a:ext>
            </a:extLst>
          </p:cNvPr>
          <p:cNvGrpSpPr/>
          <p:nvPr/>
        </p:nvGrpSpPr>
        <p:grpSpPr>
          <a:xfrm>
            <a:off x="2066920" y="455544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14E3733E-1C5F-447A-AF5C-E70DDAE90B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DC1145F-5A22-41EB-A4BC-734F7768BB29}"/>
                </a:ext>
              </a:extLst>
            </p:cNvPr>
            <p:cNvSpPr txBox="1"/>
            <p:nvPr/>
          </p:nvSpPr>
          <p:spPr>
            <a:xfrm>
              <a:off x="542921" y="1794226"/>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Why are unemployment rates continually higher in certain economies, through good economic years and bad?</a:t>
              </a:r>
            </a:p>
          </p:txBody>
        </p:sp>
      </p:grpSp>
    </p:spTree>
    <p:extLst>
      <p:ext uri="{BB962C8B-B14F-4D97-AF65-F5344CB8AC3E}">
        <p14:creationId xmlns:p14="http://schemas.microsoft.com/office/powerpoint/2010/main" val="1097092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355F0BA0-2E08-7B55-FBA0-F38BE774DFEF}"/>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Summary</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5BA35EDF-2433-679E-0DE0-61BD7A84EE67}"/>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natural rate of unemployment is the rate of unemployment that the economic, social, and political forces in the economy would cause even when the economy is not in a recession.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factors include the frictional unemployment that occurs when people choose to change jobs or are put out of work for a time by the shifts of a dynamic and changing economy.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They also include any laws concerning conditions of hiring and firing that have the undesired side effect of discouraging job formation.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They also include structural unemployment, which occurs when demand shifts permanently away from a certain type of job skill.</a:t>
            </a:r>
          </a:p>
        </p:txBody>
      </p:sp>
    </p:spTree>
    <p:extLst>
      <p:ext uri="{BB962C8B-B14F-4D97-AF65-F5344CB8AC3E}">
        <p14:creationId xmlns:p14="http://schemas.microsoft.com/office/powerpoint/2010/main" val="29321007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237355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Natural Rate of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The remaining level of unemployment that occurs even when the economy is healthy is called the natural rate of unemployment."/>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remaining level of unemployment that occurs even when the economy is healthy is called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natural rate of unemployment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3" name="Group 22" descr="The natural rate of unemployment is not &quot;natural&quot; in the sense that it is a physical or unchanging law of nature."/>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natural rate of unemployment is not "natural" in the sense that it is a physical or unchanging law of nature.</a:t>
              </a:r>
            </a:p>
          </p:txBody>
        </p:sp>
      </p:grpSp>
      <p:grpSp>
        <p:nvGrpSpPr>
          <p:cNvPr id="15" name="Group 14" descr="It results from a combination of economic, social, and political factors, assuming the economy is neither booming nor in a recession.">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4" y="178628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results from a combination of economic, social, and political factors, assuming the economy is neither booming nor in a recession.</a:t>
              </a:r>
            </a:p>
          </p:txBody>
        </p:sp>
      </p:grpSp>
      <p:grpSp>
        <p:nvGrpSpPr>
          <p:cNvPr id="27" name="Group 26" descr="The natural rate of unemployment is caused by several factors: frictional unemployment, structural unemployment, and public policy."/>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natural rate of unemployment is caused by several factors: frictional unemployment, structural unemployment, and public policy.</a:t>
              </a:r>
            </a:p>
          </p:txBody>
        </p:sp>
      </p:grpSp>
    </p:spTree>
    <p:extLst>
      <p:ext uri="{BB962C8B-B14F-4D97-AF65-F5344CB8AC3E}">
        <p14:creationId xmlns:p14="http://schemas.microsoft.com/office/powerpoint/2010/main" val="2536844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Frictional Unemployment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It takes time to discover new jobs, interview and determine if the new job is a good match, and relocate to be in the proximity of the new job."/>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takes time to discover new jobs, interview and determine if the new job is a good match, and relocate to be in the proximity of the new job.</a:t>
              </a:r>
            </a:p>
          </p:txBody>
        </p:sp>
      </p:grpSp>
      <p:grpSp>
        <p:nvGrpSpPr>
          <p:cNvPr id="23" name="Group 22" descr="Economists call the unemployment that occurs in the meantime, as workers move between jobs, frictional unemployment."/>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call the unemployment that occurs in the meantime, as workers move between jobs,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frictional unemployment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5" name="Group 14" descr="Frictional unemployment is not inherently a bad thing.">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3" y="1932254"/>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Frictional unemployment is not inherently a bad thing.</a:t>
              </a:r>
            </a:p>
          </p:txBody>
        </p:sp>
      </p:grpSp>
      <p:grpSp>
        <p:nvGrpSpPr>
          <p:cNvPr id="27" name="Group 26" descr="People must find the job for which they are best suited, not just take the first one offered."/>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must find the job for which they are best suited, not just take the first one offered.</a:t>
              </a:r>
            </a:p>
          </p:txBody>
        </p:sp>
      </p:grpSp>
    </p:spTree>
    <p:extLst>
      <p:ext uri="{BB962C8B-B14F-4D97-AF65-F5344CB8AC3E}">
        <p14:creationId xmlns:p14="http://schemas.microsoft.com/office/powerpoint/2010/main" val="2108523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Frictional Unemployment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Depends on ease of communication about job prospects, willingness of people to relocate, and demographics of the labor force"/>
          <p:cNvGrpSpPr/>
          <p:nvPr/>
        </p:nvGrpSpPr>
        <p:grpSpPr>
          <a:xfrm>
            <a:off x="2066923" y="1432014"/>
            <a:ext cx="8058154" cy="806936"/>
            <a:chOff x="542923" y="1736761"/>
            <a:chExt cx="8058154" cy="1015661"/>
          </a:xfrm>
          <a:solidFill>
            <a:srgbClr val="627981"/>
          </a:solidFill>
        </p:grpSpPr>
        <p:sp>
          <p:nvSpPr>
            <p:cNvPr id="9" name="Rectangle 8"/>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9627"/>
              <a:ext cx="7807571" cy="89099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Depends on ease of communication about job prospects, willingness of people to relocate, and demographics of the labor force</a:t>
              </a:r>
            </a:p>
          </p:txBody>
        </p:sp>
      </p:grpSp>
      <p:grpSp>
        <p:nvGrpSpPr>
          <p:cNvPr id="20" name="Group 19" descr="Ease of communication: level of frictional unemployment will depend on how easy it is for workers to learn about alternative jobs"/>
          <p:cNvGrpSpPr/>
          <p:nvPr/>
        </p:nvGrpSpPr>
        <p:grpSpPr>
          <a:xfrm>
            <a:off x="2066924" y="231970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Ease of communication: level of frictional unemployment will depend on how easy it is for workers to learn about alternative jobs</a:t>
              </a:r>
            </a:p>
          </p:txBody>
        </p:sp>
      </p:grpSp>
      <p:grpSp>
        <p:nvGrpSpPr>
          <p:cNvPr id="23" name="Group 22" descr="Willingness to relocate: how willing people are to move to new areas to find jobs, which in turn may depend on history and culture"/>
          <p:cNvGrpSpPr/>
          <p:nvPr/>
        </p:nvGrpSpPr>
        <p:grpSpPr>
          <a:xfrm>
            <a:off x="2066923" y="3201091"/>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Willingness to relocate: how willing people are to move to new areas to find jobs, which in turn may depend on history and culture</a:t>
              </a:r>
            </a:p>
          </p:txBody>
        </p:sp>
      </p:grpSp>
      <p:grpSp>
        <p:nvGrpSpPr>
          <p:cNvPr id="27" name="Group 26" descr="Demographics: workers under 25 try out new options often and have higher frictional unemployment; workers aged 25 to 54 want a steadier job and income"/>
          <p:cNvGrpSpPr/>
          <p:nvPr/>
        </p:nvGrpSpPr>
        <p:grpSpPr>
          <a:xfrm>
            <a:off x="2066923" y="4082475"/>
            <a:ext cx="8058154" cy="1059383"/>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4" y="1749485"/>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Demographics: workers under 25 try out new options often and have higher frictional unemployment; workers aged 25 to 54 want a steadier job and income</a:t>
              </a:r>
            </a:p>
          </p:txBody>
        </p:sp>
      </p:grpSp>
    </p:spTree>
    <p:extLst>
      <p:ext uri="{BB962C8B-B14F-4D97-AF65-F5344CB8AC3E}">
        <p14:creationId xmlns:p14="http://schemas.microsoft.com/office/powerpoint/2010/main" val="256777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Unemployment by Age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line graph comparing unemployment for various age groups over time.">
            <a:extLst>
              <a:ext uri="{FF2B5EF4-FFF2-40B4-BE49-F238E27FC236}">
                <a16:creationId xmlns:a16="http://schemas.microsoft.com/office/drawing/2014/main" id="{8C2C31F4-488A-5494-5396-EE1283044130}"/>
              </a:ext>
            </a:extLst>
          </p:cNvPr>
          <p:cNvPicPr>
            <a:picLocks noChangeAspect="1"/>
          </p:cNvPicPr>
          <p:nvPr/>
        </p:nvPicPr>
        <p:blipFill>
          <a:blip r:embed="rId3"/>
          <a:stretch>
            <a:fillRect/>
          </a:stretch>
        </p:blipFill>
        <p:spPr>
          <a:xfrm>
            <a:off x="2358847" y="1321038"/>
            <a:ext cx="7474301" cy="4407735"/>
          </a:xfrm>
          <a:prstGeom prst="rect">
            <a:avLst/>
          </a:prstGeom>
        </p:spPr>
      </p:pic>
      <p:sp>
        <p:nvSpPr>
          <p:cNvPr id="31" name="TextBox 30">
            <a:extLst>
              <a:ext uri="{FF2B5EF4-FFF2-40B4-BE49-F238E27FC236}">
                <a16:creationId xmlns:a16="http://schemas.microsoft.com/office/drawing/2014/main" id="{6AF9ED68-B8B9-4712-9582-D67DEF4DCDE4}"/>
              </a:ext>
            </a:extLst>
          </p:cNvPr>
          <p:cNvSpPr txBox="1"/>
          <p:nvPr/>
        </p:nvSpPr>
        <p:spPr>
          <a:xfrm>
            <a:off x="2192213" y="5848493"/>
            <a:ext cx="7807571" cy="707886"/>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Unemployment rates are highest for the very young and become lower with age.</a:t>
            </a:r>
          </a:p>
        </p:txBody>
      </p:sp>
    </p:spTree>
    <p:extLst>
      <p:ext uri="{BB962C8B-B14F-4D97-AF65-F5344CB8AC3E}">
        <p14:creationId xmlns:p14="http://schemas.microsoft.com/office/powerpoint/2010/main" val="3000403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Structural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nother factor that influences the natural rate of unemployment is the amount of structural unemployment.">
            <a:extLst>
              <a:ext uri="{FF2B5EF4-FFF2-40B4-BE49-F238E27FC236}">
                <a16:creationId xmlns:a16="http://schemas.microsoft.com/office/drawing/2014/main" id="{36AD7F61-BFED-485D-9D88-BEA483E2D7E1}"/>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2B143FCD-97F5-453D-B5AD-DF1E802426DA}"/>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6E5411A7-491C-4C30-BA7D-C8EC60F2B8CD}"/>
                </a:ext>
              </a:extLst>
            </p:cNvPr>
            <p:cNvSpPr txBox="1"/>
            <p:nvPr/>
          </p:nvSpPr>
          <p:spPr>
            <a:xfrm>
              <a:off x="633044" y="1789627"/>
              <a:ext cx="7807571" cy="89099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Another factor that influences the natural rate of unemployment is the amount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structural unemployment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2" name="Group 11" descr="The structurally unemployed don't have jobs because they lack skills valued by the labor market.">
            <a:extLst>
              <a:ext uri="{FF2B5EF4-FFF2-40B4-BE49-F238E27FC236}">
                <a16:creationId xmlns:a16="http://schemas.microsoft.com/office/drawing/2014/main" id="{A75E505A-AFB6-4176-BBED-AB4B7E471FEB}"/>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3B32EFCB-112B-4A7C-9052-034194A4FD9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54C2416-FC19-4D87-821F-E04A8A4C2258}"/>
                </a:ext>
              </a:extLst>
            </p:cNvPr>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structurally unemployed don't have jobs because they lack skills valued by the labor market.</a:t>
              </a:r>
            </a:p>
          </p:txBody>
        </p:sp>
      </p:grpSp>
      <p:grpSp>
        <p:nvGrpSpPr>
          <p:cNvPr id="16" name="Group 15" descr="Some people worry that technology causes structural unemployment.">
            <a:extLst>
              <a:ext uri="{FF2B5EF4-FFF2-40B4-BE49-F238E27FC236}">
                <a16:creationId xmlns:a16="http://schemas.microsoft.com/office/drawing/2014/main" id="{74099AF6-EC44-42ED-BD6D-5B5DCCE6AF00}"/>
              </a:ext>
            </a:extLst>
          </p:cNvPr>
          <p:cNvGrpSpPr/>
          <p:nvPr/>
        </p:nvGrpSpPr>
        <p:grpSpPr>
          <a:xfrm>
            <a:off x="2066922" y="336739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5890CA1-B07E-4D3A-8BC3-E2AE6560AF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C334BE9-2568-4A5C-8327-784960880B4F}"/>
                </a:ext>
              </a:extLst>
            </p:cNvPr>
            <p:cNvSpPr txBox="1"/>
            <p:nvPr/>
          </p:nvSpPr>
          <p:spPr>
            <a:xfrm>
              <a:off x="633044" y="1944341"/>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people worry that technology causes structural unemployment.</a:t>
              </a:r>
            </a:p>
          </p:txBody>
        </p:sp>
      </p:grpSp>
      <p:grpSp>
        <p:nvGrpSpPr>
          <p:cNvPr id="19" name="Group 18" descr="In the past, new technology has put low-skilled employees out of work, but at the same time, it creates demand for high-skilled workers.">
            <a:extLst>
              <a:ext uri="{FF2B5EF4-FFF2-40B4-BE49-F238E27FC236}">
                <a16:creationId xmlns:a16="http://schemas.microsoft.com/office/drawing/2014/main" id="{0AE657E7-4623-4D02-84AB-47F80649C980}"/>
              </a:ext>
            </a:extLst>
          </p:cNvPr>
          <p:cNvGrpSpPr/>
          <p:nvPr/>
        </p:nvGrpSpPr>
        <p:grpSpPr>
          <a:xfrm>
            <a:off x="2066922" y="4266176"/>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18DA050A-C128-4B74-9190-1523C375CBBB}"/>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3049BC03-52E0-4C2B-AC4A-47952F52FC70}"/>
                </a:ext>
              </a:extLst>
            </p:cNvPr>
            <p:cNvSpPr txBox="1"/>
            <p:nvPr/>
          </p:nvSpPr>
          <p:spPr>
            <a:xfrm>
              <a:off x="633043" y="1767654"/>
              <a:ext cx="7968034" cy="92934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past, new technology has put low-skilled employees out of work, but at the same time, it creates demand for high-skilled workers.</a:t>
              </a:r>
            </a:p>
          </p:txBody>
        </p:sp>
      </p:grpSp>
    </p:spTree>
    <p:extLst>
      <p:ext uri="{BB962C8B-B14F-4D97-AF65-F5344CB8AC3E}">
        <p14:creationId xmlns:p14="http://schemas.microsoft.com/office/powerpoint/2010/main" val="357684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914B8CFE-44E4-DEAF-3E81-A42F78014B76}"/>
              </a:ext>
            </a:extLst>
          </p:cNvPr>
          <p:cNvSpPr txBox="1">
            <a:spLocks noGrp="1"/>
          </p:cNvSpPr>
          <p:nvPr>
            <p:ph type="title" idx="4294967295"/>
          </p:nvPr>
        </p:nvSpPr>
        <p:spPr>
          <a:xfrm>
            <a:off x="1676401" y="4409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43A1B3A6-2B7E-59EF-A1C5-2E0F9424DF45}"/>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Determine whether the following situations are examples of frictional or structural unemployment.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Fatima, who is a certified public accountant (CPA), left her old job as an accountant for a large company when her family moved to a large city in another state. She is currently interviewing with several companies for an accounting position.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Frictional unemployment</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Structural unemployment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Jason lost his job at an automobile manufacturing plant when the company installed robots to replace workers on the assembly line. All of the company’s competitors have also replaced workers with robots.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Frictional unemployment</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Structural unemployment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6052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4" name="Title 25">
            <a:extLst>
              <a:ext uri="{FF2B5EF4-FFF2-40B4-BE49-F238E27FC236}">
                <a16:creationId xmlns:a16="http://schemas.microsoft.com/office/drawing/2014/main" id="{EB727615-07C8-E916-C95A-2B12B86FC227}"/>
              </a:ext>
            </a:extLst>
          </p:cNvPr>
          <p:cNvSpPr txBox="1">
            <a:spLocks noGrp="1"/>
          </p:cNvSpPr>
          <p:nvPr>
            <p:ph type="title" idx="4294967295"/>
          </p:nvPr>
        </p:nvSpPr>
        <p:spPr>
          <a:xfrm>
            <a:off x="1676401" y="4409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5" name="Straight Connector 4">
            <a:extLst>
              <a:ext uri="{FF2B5EF4-FFF2-40B4-BE49-F238E27FC236}">
                <a16:creationId xmlns:a16="http://schemas.microsoft.com/office/drawing/2014/main" id="{D2CF1E62-A1D2-E0F5-DF05-7BB1A7AEC839}"/>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Determine whether the following situations are examples of frictional or structural unemployment. Fatima, who is a certified public accountant (CPA), left her old job as an accountant for a large company when her family moved to a large city in another state. She is currently interviewing with several companies for an accounting position. The correct answer is frictional unemployment. Jason lost his job at an automobile manufacturing plant when the company installed robots to replace workers on the assembly line. All of the company’s competitors have also replaced workers with robots. The correct answer is structural unemployment.">
            <a:extLst>
              <a:ext uri="{FF2B5EF4-FFF2-40B4-BE49-F238E27FC236}">
                <a16:creationId xmlns:a16="http://schemas.microsoft.com/office/drawing/2014/main" id="{9511254C-887A-1FFF-23FD-91092FFD8D00}"/>
              </a:ext>
            </a:extLst>
          </p:cNvPr>
          <p:cNvPicPr>
            <a:picLocks noChangeAspect="1"/>
          </p:cNvPicPr>
          <p:nvPr/>
        </p:nvPicPr>
        <p:blipFill>
          <a:blip r:embed="rId3"/>
          <a:stretch>
            <a:fillRect/>
          </a:stretch>
        </p:blipFill>
        <p:spPr>
          <a:xfrm>
            <a:off x="1701165" y="1383272"/>
            <a:ext cx="8789667" cy="5073155"/>
          </a:xfrm>
          <a:prstGeom prst="rect">
            <a:avLst/>
          </a:prstGeom>
        </p:spPr>
      </p:pic>
    </p:spTree>
    <p:extLst>
      <p:ext uri="{BB962C8B-B14F-4D97-AF65-F5344CB8AC3E}">
        <p14:creationId xmlns:p14="http://schemas.microsoft.com/office/powerpoint/2010/main" val="33714784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D1DA31C-B7EE-4F88-82B6-DC83E608C7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8A91F1A-A66A-4D79-8782-DE66575D5A35}">
  <ds:schemaRefs>
    <ds:schemaRef ds:uri="http://schemas.microsoft.com/sharepoint/v3/contenttype/forms"/>
  </ds:schemaRefs>
</ds:datastoreItem>
</file>

<file path=customXml/itemProps3.xml><?xml version="1.0" encoding="utf-8"?>
<ds:datastoreItem xmlns:ds="http://schemas.openxmlformats.org/officeDocument/2006/customXml" ds:itemID="{6F63D887-FA82-482C-8522-49ADFEE4A095}">
  <ds:schemaRefs>
    <ds:schemaRef ds:uri="http://www.w3.org/XML/1998/namespace"/>
    <ds:schemaRef ds:uri="http://schemas.microsoft.com/office/2006/documentManagement/types"/>
    <ds:schemaRef ds:uri="06d9c582-05c2-476b-83d2-72ab8b1380b2"/>
    <ds:schemaRef ds:uri="http://purl.org/dc/dcmitype/"/>
    <ds:schemaRef ds:uri="fdab59f7-c3a7-48e5-acd8-618ce834776e"/>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3793</TotalTime>
  <Words>2372</Words>
  <Application>Microsoft Office PowerPoint</Application>
  <PresentationFormat>Widescreen</PresentationFormat>
  <Paragraphs>163</Paragraphs>
  <Slides>21</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Wingdings</vt:lpstr>
      <vt:lpstr>Office Theme</vt:lpstr>
      <vt:lpstr>What Causes Changes in Unemployment over the Long Run</vt:lpstr>
      <vt:lpstr>Introduction</vt:lpstr>
      <vt:lpstr>Natural Rate of Unemployment</vt:lpstr>
      <vt:lpstr>Frictional Unemployment1</vt:lpstr>
      <vt:lpstr>Frictional Unemployment2</vt:lpstr>
      <vt:lpstr>Unemployment by Age</vt:lpstr>
      <vt:lpstr>Structural Unemployment</vt:lpstr>
      <vt:lpstr>On Your Own1</vt:lpstr>
      <vt:lpstr>On Your Own2</vt:lpstr>
      <vt:lpstr>Natural Unemployment and Potential Real GDP1</vt:lpstr>
      <vt:lpstr>Natural Unemployment and Potential Real GDP2</vt:lpstr>
      <vt:lpstr>Productivity Shifts and the Natural Rate of Unemployment1</vt:lpstr>
      <vt:lpstr>Productivity Shifts and the Natural Rate of Unemployment2</vt:lpstr>
      <vt:lpstr>Productivity Shifts and the Natural Rate of Unemployment3</vt:lpstr>
      <vt:lpstr>Public Policy and the Natural Rate of Unemployment</vt:lpstr>
      <vt:lpstr>The Natural Rate of Unemployment in Recent Years</vt:lpstr>
      <vt:lpstr>The Natural Rate of Unemployment in Europe</vt:lpstr>
      <vt:lpstr>Preview of Policies to Fight Unemployment</vt:lpstr>
      <vt:lpstr>Real World Example</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165</cp:revision>
  <dcterms:created xsi:type="dcterms:W3CDTF">2014-11-06T15:36:04Z</dcterms:created>
  <dcterms:modified xsi:type="dcterms:W3CDTF">2026-02-02T17:11:34Z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