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Lst>
  <p:notesMasterIdLst>
    <p:notesMasterId r:id="rId18"/>
  </p:notesMasterIdLst>
  <p:sldIdLst>
    <p:sldId id="409" r:id="rId5"/>
    <p:sldId id="410" r:id="rId6"/>
    <p:sldId id="411" r:id="rId7"/>
    <p:sldId id="407" r:id="rId8"/>
    <p:sldId id="412" r:id="rId9"/>
    <p:sldId id="413" r:id="rId10"/>
    <p:sldId id="414" r:id="rId11"/>
    <p:sldId id="415" r:id="rId12"/>
    <p:sldId id="416" r:id="rId13"/>
    <p:sldId id="417" r:id="rId14"/>
    <p:sldId id="418" r:id="rId15"/>
    <p:sldId id="408" r:id="rId16"/>
    <p:sldId id="340"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1BEB1-44EF-4B8A-9D29-25F4159E4CA4}" v="5" dt="2026-02-02T17:09:54.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3" autoAdjust="0"/>
  </p:normalViewPr>
  <p:slideViewPr>
    <p:cSldViewPr snapToGrid="0">
      <p:cViewPr varScale="1">
        <p:scale>
          <a:sx n="93" d="100"/>
          <a:sy n="93" d="100"/>
        </p:scale>
        <p:origin x="11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20T13:45:07.466" v="5" actId="6549"/>
      <pc:docMkLst>
        <pc:docMk/>
      </pc:docMkLst>
      <pc:sldChg chg="add">
        <pc:chgData name="Caitlin Coleman" userId="96f87ca1-0e64-4ae8-8d77-98757b85df0b" providerId="ADAL" clId="{DDA6BCD5-DC0D-434C-93A0-51E2BCD25B34}" dt="2026-01-20T13:44:37.130" v="1"/>
        <pc:sldMkLst>
          <pc:docMk/>
          <pc:sldMk cId="1693029773" sldId="340"/>
        </pc:sldMkLst>
      </pc:sldChg>
      <pc:sldChg chg="add">
        <pc:chgData name="Caitlin Coleman" userId="96f87ca1-0e64-4ae8-8d77-98757b85df0b" providerId="ADAL" clId="{DDA6BCD5-DC0D-434C-93A0-51E2BCD25B34}" dt="2026-01-20T13:44:18.751" v="0"/>
        <pc:sldMkLst>
          <pc:docMk/>
          <pc:sldMk cId="1362851603" sldId="407"/>
        </pc:sldMkLst>
      </pc:sldChg>
      <pc:sldChg chg="modSp add mod">
        <pc:chgData name="Caitlin Coleman" userId="96f87ca1-0e64-4ae8-8d77-98757b85df0b" providerId="ADAL" clId="{DDA6BCD5-DC0D-434C-93A0-51E2BCD25B34}" dt="2026-01-20T13:45:07.466" v="5" actId="6549"/>
        <pc:sldMkLst>
          <pc:docMk/>
          <pc:sldMk cId="4147588849" sldId="408"/>
        </pc:sldMkLst>
        <pc:spChg chg="mod">
          <ac:chgData name="Caitlin Coleman" userId="96f87ca1-0e64-4ae8-8d77-98757b85df0b" providerId="ADAL" clId="{DDA6BCD5-DC0D-434C-93A0-51E2BCD25B34}" dt="2026-01-20T13:45:07.466" v="5" actId="6549"/>
          <ac:spMkLst>
            <pc:docMk/>
            <pc:sldMk cId="4147588849" sldId="408"/>
            <ac:spMk id="2" creationId="{8F36C5FD-7902-EA01-3CA6-AE771A6F87E2}"/>
          </ac:spMkLst>
        </pc:spChg>
      </pc:sldChg>
      <pc:sldChg chg="add">
        <pc:chgData name="Caitlin Coleman" userId="96f87ca1-0e64-4ae8-8d77-98757b85df0b" providerId="ADAL" clId="{DDA6BCD5-DC0D-434C-93A0-51E2BCD25B34}" dt="2026-01-20T13:44:18.751" v="0"/>
        <pc:sldMkLst>
          <pc:docMk/>
          <pc:sldMk cId="562674091" sldId="409"/>
        </pc:sldMkLst>
      </pc:sldChg>
      <pc:sldChg chg="modSp add mod">
        <pc:chgData name="Caitlin Coleman" userId="96f87ca1-0e64-4ae8-8d77-98757b85df0b" providerId="ADAL" clId="{DDA6BCD5-DC0D-434C-93A0-51E2BCD25B34}" dt="2026-01-20T13:44:49.616" v="3" actId="6549"/>
        <pc:sldMkLst>
          <pc:docMk/>
          <pc:sldMk cId="0" sldId="410"/>
        </pc:sldMkLst>
        <pc:spChg chg="mod">
          <ac:chgData name="Caitlin Coleman" userId="96f87ca1-0e64-4ae8-8d77-98757b85df0b" providerId="ADAL" clId="{DDA6BCD5-DC0D-434C-93A0-51E2BCD25B34}" dt="2026-01-20T13:44:49.616" v="3" actId="6549"/>
          <ac:spMkLst>
            <pc:docMk/>
            <pc:sldMk cId="0" sldId="410"/>
            <ac:spMk id="2" creationId="{8B0EE3B8-322F-95FC-0836-D1E53B4DD126}"/>
          </ac:spMkLst>
        </pc:spChg>
      </pc:sldChg>
      <pc:sldChg chg="modSp add mod">
        <pc:chgData name="Caitlin Coleman" userId="96f87ca1-0e64-4ae8-8d77-98757b85df0b" providerId="ADAL" clId="{DDA6BCD5-DC0D-434C-93A0-51E2BCD25B34}" dt="2026-01-20T13:44:55.799" v="4" actId="6549"/>
        <pc:sldMkLst>
          <pc:docMk/>
          <pc:sldMk cId="368183993" sldId="411"/>
        </pc:sldMkLst>
        <pc:spChg chg="mod">
          <ac:chgData name="Caitlin Coleman" userId="96f87ca1-0e64-4ae8-8d77-98757b85df0b" providerId="ADAL" clId="{DDA6BCD5-DC0D-434C-93A0-51E2BCD25B34}" dt="2026-01-20T13:44:55.799" v="4" actId="6549"/>
          <ac:spMkLst>
            <pc:docMk/>
            <pc:sldMk cId="368183993" sldId="411"/>
            <ac:spMk id="2" creationId="{9CB554BB-870F-5E4C-F132-0D6F9EB9E206}"/>
          </ac:spMkLst>
        </pc:spChg>
      </pc:sldChg>
      <pc:sldChg chg="add">
        <pc:chgData name="Caitlin Coleman" userId="96f87ca1-0e64-4ae8-8d77-98757b85df0b" providerId="ADAL" clId="{DDA6BCD5-DC0D-434C-93A0-51E2BCD25B34}" dt="2026-01-20T13:44:18.751" v="0"/>
        <pc:sldMkLst>
          <pc:docMk/>
          <pc:sldMk cId="0" sldId="412"/>
        </pc:sldMkLst>
      </pc:sldChg>
      <pc:sldChg chg="add">
        <pc:chgData name="Caitlin Coleman" userId="96f87ca1-0e64-4ae8-8d77-98757b85df0b" providerId="ADAL" clId="{DDA6BCD5-DC0D-434C-93A0-51E2BCD25B34}" dt="2026-01-20T13:44:18.751" v="0"/>
        <pc:sldMkLst>
          <pc:docMk/>
          <pc:sldMk cId="605828245" sldId="413"/>
        </pc:sldMkLst>
      </pc:sldChg>
      <pc:sldChg chg="add">
        <pc:chgData name="Caitlin Coleman" userId="96f87ca1-0e64-4ae8-8d77-98757b85df0b" providerId="ADAL" clId="{DDA6BCD5-DC0D-434C-93A0-51E2BCD25B34}" dt="2026-01-20T13:44:18.751" v="0"/>
        <pc:sldMkLst>
          <pc:docMk/>
          <pc:sldMk cId="3820594969" sldId="414"/>
        </pc:sldMkLst>
      </pc:sldChg>
      <pc:sldChg chg="add">
        <pc:chgData name="Caitlin Coleman" userId="96f87ca1-0e64-4ae8-8d77-98757b85df0b" providerId="ADAL" clId="{DDA6BCD5-DC0D-434C-93A0-51E2BCD25B34}" dt="2026-01-20T13:44:18.751" v="0"/>
        <pc:sldMkLst>
          <pc:docMk/>
          <pc:sldMk cId="0" sldId="415"/>
        </pc:sldMkLst>
      </pc:sldChg>
      <pc:sldChg chg="add">
        <pc:chgData name="Caitlin Coleman" userId="96f87ca1-0e64-4ae8-8d77-98757b85df0b" providerId="ADAL" clId="{DDA6BCD5-DC0D-434C-93A0-51E2BCD25B34}" dt="2026-01-20T13:44:18.751" v="0"/>
        <pc:sldMkLst>
          <pc:docMk/>
          <pc:sldMk cId="0" sldId="416"/>
        </pc:sldMkLst>
      </pc:sldChg>
      <pc:sldChg chg="add">
        <pc:chgData name="Caitlin Coleman" userId="96f87ca1-0e64-4ae8-8d77-98757b85df0b" providerId="ADAL" clId="{DDA6BCD5-DC0D-434C-93A0-51E2BCD25B34}" dt="2026-01-20T13:44:18.751" v="0"/>
        <pc:sldMkLst>
          <pc:docMk/>
          <pc:sldMk cId="1988766937" sldId="417"/>
        </pc:sldMkLst>
      </pc:sldChg>
      <pc:sldChg chg="add">
        <pc:chgData name="Caitlin Coleman" userId="96f87ca1-0e64-4ae8-8d77-98757b85df0b" providerId="ADAL" clId="{DDA6BCD5-DC0D-434C-93A0-51E2BCD25B34}" dt="2026-01-20T13:44:18.751" v="0"/>
        <pc:sldMkLst>
          <pc:docMk/>
          <pc:sldMk cId="2084523751" sldId="4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U.S. unemployment rate moves up and down as the economy moves in and out of recessions. However, over time, the unemployment rate seems to return to a range of 4 to 6%. There does not seem to be a long-term trend toward the rate moving generally higher or lower.</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From an international perspective, the U.S. unemployment rate typically has looked a little better than average. We need to treat cross-country comparisons of unemployment rates with care because each country has a unique labor market. Comparing unemployment rates in high-income economies, like the United States, with low-income economies is very difficult. One reason is that the statistical agencies in many poorer countries lack the resources and technical capabilities of the U.S. Census Bureau. Many workers in low-income economies are engaged in short-term work, subsistence activities, and bartering, not a long-term job.</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5A052-1961-444D-B29E-8507531A8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79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trends vary based on factors like age, race, gender, schooling, environment, and more. Based on where you fall among these categories and demographics, do you feel confident that you will be able to find and keep a job in the market? Why or why not?</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21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Unemployment rates fluctuate over time, and the fluctuations match fairly well with the economy's activity. During periods of recession and depression, unemployment is higher. During periods of economic growth, unemployment is lower. Unemployment can dip relatively low, but it doesn’t dip below zero. There is no significant upward or downward trend in the unemployment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5A052-1961-444D-B29E-8507531A8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38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for men used to be lower than unemployment rates for women. However, in recent decades, the two rates have been very close, often with the unemployment rate for men somewhat higher, especially during and soon after the Great Recession.</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are highest for the very young and become lower with age.</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15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Younger workers tend to have higher rates of unemployment, while middle-aged workers typically have lower rates of unemployment. Middle-aged workers more heavily feel the responsibility of needing to have a job. Younger workers move in and out of jobs more than middle-aged workers. Elderly workers have extremely low rates of unemployment because those who have retired have exited the labor force.</a:t>
            </a:r>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5A052-1961-444D-B29E-8507531A8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9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e308358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unemployment rates for all groups tend to rise and fall together, the unemployment rate for blacks is typically about twice as high as for whites, while the unemployment rate for Hispanics is in-between.</a:t>
            </a:r>
          </a:p>
          <a:p>
            <a:pPr marL="0" lvl="0" indent="0" algn="l" rtl="0">
              <a:spcBef>
                <a:spcPts val="0"/>
              </a:spcBef>
              <a:spcAft>
                <a:spcPts val="0"/>
              </a:spcAft>
              <a:buNone/>
            </a:pPr>
            <a:endParaRPr dirty="0"/>
          </a:p>
        </p:txBody>
      </p:sp>
      <p:sp>
        <p:nvSpPr>
          <p:cNvPr id="169" name="Google Shape;169;ga0e308358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Those with less education typically suffer higher unemployment rates. Additional education usually offers better connections to the labor market and higher demand. Since low-skilled workers often have less attractive labor market opportunities, they may be less motivated to find jobs.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BLS also provides information on the reasons for and duration of unemployment.</a:t>
            </a:r>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56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6942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91128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1468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2905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7103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4309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4729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2632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1651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7223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6090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52327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5A1DB-614F-56A0-1198-9F114791D29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5E16B75-B3BB-EF2C-E322-C5ABCF7831B5}"/>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CE120088-9BEC-7124-822D-D076256C4E23}"/>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AB7B91E-466A-8800-7951-46300B743E00}"/>
              </a:ext>
            </a:extLst>
          </p:cNvPr>
          <p:cNvSpPr txBox="1">
            <a:spLocks noGrp="1"/>
          </p:cNvSpPr>
          <p:nvPr>
            <p:ph type="title" idx="4294967295"/>
          </p:nvPr>
        </p:nvSpPr>
        <p:spPr>
          <a:xfrm>
            <a:off x="1786226" y="2303388"/>
            <a:ext cx="8502316"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lang="en-US" sz="5400" dirty="0">
                <a:solidFill>
                  <a:schemeClr val="dk1"/>
                </a:solidFill>
                <a:latin typeface="Century Gothic"/>
                <a:ea typeface="Century Gothic"/>
                <a:cs typeface="Century Gothic"/>
                <a:sym typeface="Century Gothic"/>
              </a:rPr>
              <a:t>Patterns of Unemployment</a:t>
            </a:r>
            <a:endPar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AA993D1B-9B61-D291-A9D6-D769632A581F}"/>
              </a:ext>
              <a:ext uri="{C183D7F6-B498-43B3-948B-1728B52AA6E4}">
                <adec:decorative xmlns:adec="http://schemas.microsoft.com/office/drawing/2017/decorative" val="1"/>
              </a:ext>
            </a:extLst>
          </p:cNvPr>
          <p:cNvCxnSpPr/>
          <p:nvPr/>
        </p:nvCxnSpPr>
        <p:spPr>
          <a:xfrm>
            <a:off x="3071447" y="427648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81B0EE-C5E1-2827-2783-504648CB4399}"/>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56267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itle 25">
            <a:extLst>
              <a:ext uri="{FF2B5EF4-FFF2-40B4-BE49-F238E27FC236}">
                <a16:creationId xmlns:a16="http://schemas.microsoft.com/office/drawing/2014/main" id="{CFB275F5-955B-7208-E1C2-6C074CFFAA8F}"/>
              </a:ext>
            </a:extLst>
          </p:cNvPr>
          <p:cNvSpPr txBox="1">
            <a:spLocks noGrp="1"/>
          </p:cNvSpPr>
          <p:nvPr>
            <p:ph type="title" idx="4294967295"/>
          </p:nvPr>
        </p:nvSpPr>
        <p:spPr>
          <a:xfrm>
            <a:off x="1524001" y="3384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Patterns of Unemployment – Education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1080FDCF-8618-29A9-26FE-6DC2E249E0FA}"/>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F503E7-4411-400E-809F-8BAA0C8C993C}"/>
              </a:ext>
            </a:extLst>
          </p:cNvPr>
          <p:cNvSpPr txBox="1"/>
          <p:nvPr/>
        </p:nvSpPr>
        <p:spPr>
          <a:xfrm>
            <a:off x="2115009" y="1672977"/>
            <a:ext cx="7961981" cy="707886"/>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BLS also provides information on the reasons for and duration of unemployment.</a:t>
            </a:r>
          </a:p>
        </p:txBody>
      </p:sp>
      <p:pic>
        <p:nvPicPr>
          <p:cNvPr id="6" name="Picture 5" descr="A table describing reasons for unemployment in 2021. It lists five categories of unemployment with corresponding percentages: New entrants, 6.0%; Re-entrants, 25.6%; Job leavers, 9.3%; Job losers: temporary, 18.3%; and Job losers: non-temporary, 40.8%.">
            <a:extLst>
              <a:ext uri="{FF2B5EF4-FFF2-40B4-BE49-F238E27FC236}">
                <a16:creationId xmlns:a16="http://schemas.microsoft.com/office/drawing/2014/main" id="{123D4794-BF1A-B7F0-CD72-EA367295C1EA}"/>
              </a:ext>
            </a:extLst>
          </p:cNvPr>
          <p:cNvPicPr>
            <a:picLocks noChangeAspect="1"/>
          </p:cNvPicPr>
          <p:nvPr/>
        </p:nvPicPr>
        <p:blipFill>
          <a:blip r:embed="rId3"/>
          <a:stretch>
            <a:fillRect/>
          </a:stretch>
        </p:blipFill>
        <p:spPr>
          <a:xfrm>
            <a:off x="1546211" y="2670165"/>
            <a:ext cx="9099577" cy="3049927"/>
          </a:xfrm>
          <a:prstGeom prst="rect">
            <a:avLst/>
          </a:prstGeom>
        </p:spPr>
      </p:pic>
    </p:spTree>
    <p:extLst>
      <p:ext uri="{BB962C8B-B14F-4D97-AF65-F5344CB8AC3E}">
        <p14:creationId xmlns:p14="http://schemas.microsoft.com/office/powerpoint/2010/main" val="19887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International Unemployment Comparisons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From an international perspective, the U.S. unemployment rate typically has looked a little better than average.">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an international perspective, the U.S. unemployment rate typically has looked a little better than average.</a:t>
              </a:r>
            </a:p>
          </p:txBody>
        </p:sp>
      </p:grpSp>
      <p:grpSp>
        <p:nvGrpSpPr>
          <p:cNvPr id="10" name="Group 9" descr="We need to treat cross-country comparisons of unemployment rates with care because each country has a unique labor market.">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need to treat cross-country comparisons of unemployment rates with care because each country has a unique labor market.</a:t>
              </a:r>
            </a:p>
          </p:txBody>
        </p:sp>
      </p:grpSp>
      <p:grpSp>
        <p:nvGrpSpPr>
          <p:cNvPr id="13" name="Group 12" descr="Comparing unemployment rates in high-income economies, like the United States, with low-income economies is very difficult.">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Comparing unemployment rates in high-income economies, like the United States, with low-income economies is very difficult.</a:t>
              </a:r>
            </a:p>
          </p:txBody>
        </p:sp>
      </p:grpSp>
      <p:grpSp>
        <p:nvGrpSpPr>
          <p:cNvPr id="19" name="Group 18" descr="One reason is that the statistical agencies in many poorer countries lack the resources and technical capabilities of the U.S. Census Bureau.">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3286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reason is that the statistical agencies in many poorer countries lack the resources and technical capabilities of the U.S. Census Bureau.</a:t>
              </a:r>
            </a:p>
          </p:txBody>
        </p:sp>
      </p:grpSp>
      <p:grpSp>
        <p:nvGrpSpPr>
          <p:cNvPr id="18" name="Group 17" descr="Many workers in low-income economies are engaged in short-term work, subsistence activities, and bartering.">
            <a:extLst>
              <a:ext uri="{FF2B5EF4-FFF2-40B4-BE49-F238E27FC236}">
                <a16:creationId xmlns:a16="http://schemas.microsoft.com/office/drawing/2014/main" id="{DC466AD9-17FD-4348-9565-4156E14C03F7}"/>
              </a:ext>
            </a:extLst>
          </p:cNvPr>
          <p:cNvGrpSpPr/>
          <p:nvPr/>
        </p:nvGrpSpPr>
        <p:grpSpPr>
          <a:xfrm>
            <a:off x="2066922" y="512840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A3E715-E703-4744-941A-C5CBD05A3F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928B06F-4DEF-406A-860F-C5FE53AA8A01}"/>
                </a:ext>
              </a:extLst>
            </p:cNvPr>
            <p:cNvSpPr txBox="1"/>
            <p:nvPr/>
          </p:nvSpPr>
          <p:spPr>
            <a:xfrm>
              <a:off x="668215" y="1775598"/>
              <a:ext cx="793286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workers in low-income economies are engaged in short-term work, subsistence activities, and bartering.</a:t>
              </a:r>
            </a:p>
          </p:txBody>
        </p:sp>
      </p:grpSp>
    </p:spTree>
    <p:extLst>
      <p:ext uri="{BB962C8B-B14F-4D97-AF65-F5344CB8AC3E}">
        <p14:creationId xmlns:p14="http://schemas.microsoft.com/office/powerpoint/2010/main" val="208452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8F36C5FD-7902-EA01-3CA6-AE771A6F87E2}"/>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420976A3-9DF5-0A61-AFA8-09AA53E52C4D}"/>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701166" y="1383272"/>
            <a:ext cx="8789668" cy="525621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unemployment rate rises during periods of recession and depression but falls back to the range of 4% to 6% when the economy is strong.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unemployment rate never falls to zero.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Despite enormous growth in the size of the U.S. population and labor force in the twentieth century, along with other major trends like globalization and new technology, the unemployment rate shows no long-term rising trend.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Unemployment rates differ by group; they are higher for Blacks and Hispanics than Whites; higher for the less educated than the more educated; and higher for the young than for the middle-aged.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Women's unemployment rates used to be higher than men's, but in recent years, men's and women's unemployment rates have been very similar.</a:t>
            </a:r>
          </a:p>
        </p:txBody>
      </p:sp>
    </p:spTree>
    <p:extLst>
      <p:ext uri="{BB962C8B-B14F-4D97-AF65-F5344CB8AC3E}">
        <p14:creationId xmlns:p14="http://schemas.microsoft.com/office/powerpoint/2010/main" val="4147588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8B0EE3B8-322F-95FC-0836-D1E53B4DD126}"/>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Introduction</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666DD004-5260-08DF-342A-82A0636FE916}"/>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line graph of U.S. unemployment rates over time.">
            <a:extLst>
              <a:ext uri="{FF2B5EF4-FFF2-40B4-BE49-F238E27FC236}">
                <a16:creationId xmlns:a16="http://schemas.microsoft.com/office/drawing/2014/main" id="{6A4F1D23-F95A-0FCB-82FA-2F653079B769}"/>
              </a:ext>
            </a:extLst>
          </p:cNvPr>
          <p:cNvPicPr>
            <a:picLocks noChangeAspect="1"/>
          </p:cNvPicPr>
          <p:nvPr/>
        </p:nvPicPr>
        <p:blipFill>
          <a:blip r:embed="rId3"/>
          <a:stretch>
            <a:fillRect/>
          </a:stretch>
        </p:blipFill>
        <p:spPr>
          <a:xfrm>
            <a:off x="2904338" y="1452815"/>
            <a:ext cx="6588852" cy="4114877"/>
          </a:xfrm>
          <a:prstGeom prst="rect">
            <a:avLst/>
          </a:prstGeom>
        </p:spPr>
      </p:pic>
      <p:sp>
        <p:nvSpPr>
          <p:cNvPr id="15" name="TextBox 14">
            <a:extLst>
              <a:ext uri="{FF2B5EF4-FFF2-40B4-BE49-F238E27FC236}">
                <a16:creationId xmlns:a16="http://schemas.microsoft.com/office/drawing/2014/main" id="{62AB731F-7BE4-442B-9A13-E80C5F86A985}"/>
              </a:ext>
            </a:extLst>
          </p:cNvPr>
          <p:cNvSpPr txBox="1"/>
          <p:nvPr/>
        </p:nvSpPr>
        <p:spPr>
          <a:xfrm>
            <a:off x="1164752" y="5503892"/>
            <a:ext cx="10068025" cy="1323439"/>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unemployment rate moves up and down as the economy moves in and out of recessions. However, over time, the unemployment rate seems to return to a range of 4% to 6%. There does not seem to be a long-term trend toward the rate moving generally higher or lower.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9CB554BB-870F-5E4C-F132-0D6F9EB9E206}"/>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D848F579-B91F-06F1-F0AE-D456CFDAF288}"/>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AB731F-7BE4-442B-9A13-E80C5F86A985}"/>
              </a:ext>
            </a:extLst>
          </p:cNvPr>
          <p:cNvSpPr txBox="1"/>
          <p:nvPr/>
        </p:nvSpPr>
        <p:spPr>
          <a:xfrm>
            <a:off x="2192214" y="1642333"/>
            <a:ext cx="7807571" cy="1323439"/>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Unemployment trends vary based on factors like age, race, gender, schooling, environment, and more. Based on where you fall among these categories and demographics, do you feel confident that you will be able to find and keep a job in the market? Why or why not?</a:t>
            </a:r>
          </a:p>
        </p:txBody>
      </p:sp>
      <p:pic>
        <p:nvPicPr>
          <p:cNvPr id="3" name="Picture 2" descr="Overhead shot of people working at a desk">
            <a:extLst>
              <a:ext uri="{FF2B5EF4-FFF2-40B4-BE49-F238E27FC236}">
                <a16:creationId xmlns:a16="http://schemas.microsoft.com/office/drawing/2014/main" id="{50E67160-9C7F-4B56-935A-DDD94C7A322A}"/>
              </a:ext>
            </a:extLst>
          </p:cNvPr>
          <p:cNvPicPr>
            <a:picLocks noChangeAspect="1"/>
          </p:cNvPicPr>
          <p:nvPr/>
        </p:nvPicPr>
        <p:blipFill>
          <a:blip r:embed="rId3"/>
          <a:stretch>
            <a:fillRect/>
          </a:stretch>
        </p:blipFill>
        <p:spPr>
          <a:xfrm>
            <a:off x="3723382" y="3470196"/>
            <a:ext cx="4745234" cy="2965771"/>
          </a:xfrm>
          <a:prstGeom prst="rect">
            <a:avLst/>
          </a:prstGeom>
        </p:spPr>
      </p:pic>
    </p:spTree>
    <p:extLst>
      <p:ext uri="{BB962C8B-B14F-4D97-AF65-F5344CB8AC3E}">
        <p14:creationId xmlns:p14="http://schemas.microsoft.com/office/powerpoint/2010/main" val="36818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Patterns of Unemployment</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Unemployment rates fluctuate over time, and the fluctuations match fairly well with the economy's activity.">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Unemployment rates fluctuate over time, and the fluctuations match fairly well with the economy's activity. </a:t>
              </a:r>
            </a:p>
          </p:txBody>
        </p:sp>
      </p:grpSp>
      <p:grpSp>
        <p:nvGrpSpPr>
          <p:cNvPr id="10" name="Group 9" descr="During periods of recession and depression, unemployment is higher.">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940173"/>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During periods of recession and depression, unemployment is higher.</a:t>
              </a:r>
            </a:p>
          </p:txBody>
        </p:sp>
      </p:grpSp>
      <p:grpSp>
        <p:nvGrpSpPr>
          <p:cNvPr id="13" name="Group 12" descr="During periods of economic growth, unemployment is lower.">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940173"/>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During periods of economic growth, unemployment is lower.</a:t>
              </a:r>
            </a:p>
          </p:txBody>
        </p:sp>
      </p:grpSp>
      <p:grpSp>
        <p:nvGrpSpPr>
          <p:cNvPr id="19" name="Group 18" descr="Unemployment can dip relatively low, but it never falls below zero.">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39096" y="1953121"/>
              <a:ext cx="796198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Unemployment can dip relatively low, but it never falls below zero. </a:t>
              </a:r>
            </a:p>
          </p:txBody>
        </p:sp>
      </p:grpSp>
      <p:grpSp>
        <p:nvGrpSpPr>
          <p:cNvPr id="16" name="Group 15" descr="There is no significant upward or downward trend in the unemployment rate.">
            <a:extLst>
              <a:ext uri="{FF2B5EF4-FFF2-40B4-BE49-F238E27FC236}">
                <a16:creationId xmlns:a16="http://schemas.microsoft.com/office/drawing/2014/main" id="{1FA852CE-9B46-4CCB-8747-A9052910B709}"/>
              </a:ext>
            </a:extLst>
          </p:cNvPr>
          <p:cNvGrpSpPr/>
          <p:nvPr/>
        </p:nvGrpSpPr>
        <p:grpSpPr>
          <a:xfrm>
            <a:off x="2066923" y="512840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6FBDC4E3-4415-4F12-9CD8-8A034FCC80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A55F11C-4BA7-4D76-98EF-BD8D29343189}"/>
                </a:ext>
              </a:extLst>
            </p:cNvPr>
            <p:cNvSpPr txBox="1"/>
            <p:nvPr/>
          </p:nvSpPr>
          <p:spPr>
            <a:xfrm>
              <a:off x="668214"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is no significant upward or downward trend in the unemployment rate.</a:t>
              </a:r>
            </a:p>
          </p:txBody>
        </p:sp>
      </p:grpSp>
    </p:spTree>
    <p:extLst>
      <p:ext uri="{BB962C8B-B14F-4D97-AF65-F5344CB8AC3E}">
        <p14:creationId xmlns:p14="http://schemas.microsoft.com/office/powerpoint/2010/main" val="136285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25">
            <a:extLst>
              <a:ext uri="{FF2B5EF4-FFF2-40B4-BE49-F238E27FC236}">
                <a16:creationId xmlns:a16="http://schemas.microsoft.com/office/drawing/2014/main" id="{C946031F-1CAF-8F31-0AA8-88E293ECE18E}"/>
              </a:ext>
            </a:extLst>
          </p:cNvPr>
          <p:cNvSpPr txBox="1">
            <a:spLocks noGrp="1"/>
          </p:cNvSpPr>
          <p:nvPr>
            <p:ph type="title" idx="4294967295"/>
          </p:nvPr>
        </p:nvSpPr>
        <p:spPr>
          <a:xfrm>
            <a:off x="1524001" y="3384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0"/>
              </a:spcBef>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Patterns of </a:t>
            </a:r>
            <a:r>
              <a:rPr lang="en-US" sz="3000" dirty="0">
                <a:solidFill>
                  <a:schemeClr val="dk1"/>
                </a:solidFill>
                <a:latin typeface="Century Gothic"/>
                <a:ea typeface="Century Gothic"/>
                <a:cs typeface="Century Gothic"/>
                <a:sym typeface="Century Gothic"/>
              </a:rPr>
              <a:t>Unemployment – </a:t>
            </a: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Gender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EA9A50CC-ACCF-D7AD-080A-810F8F8AD066}"/>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line graph comparing unemployment for men and women over time.">
            <a:extLst>
              <a:ext uri="{FF2B5EF4-FFF2-40B4-BE49-F238E27FC236}">
                <a16:creationId xmlns:a16="http://schemas.microsoft.com/office/drawing/2014/main" id="{24C2CE45-C40F-F4D1-1BA3-AD061322290D}"/>
              </a:ext>
            </a:extLst>
          </p:cNvPr>
          <p:cNvPicPr>
            <a:picLocks noChangeAspect="1"/>
          </p:cNvPicPr>
          <p:nvPr/>
        </p:nvPicPr>
        <p:blipFill>
          <a:blip r:embed="rId3"/>
          <a:stretch>
            <a:fillRect/>
          </a:stretch>
        </p:blipFill>
        <p:spPr>
          <a:xfrm>
            <a:off x="2707791" y="1346886"/>
            <a:ext cx="6776418" cy="4007768"/>
          </a:xfrm>
          <a:prstGeom prst="rect">
            <a:avLst/>
          </a:prstGeom>
        </p:spPr>
      </p:pic>
      <p:sp>
        <p:nvSpPr>
          <p:cNvPr id="14" name="TextBox 13">
            <a:extLst>
              <a:ext uri="{FF2B5EF4-FFF2-40B4-BE49-F238E27FC236}">
                <a16:creationId xmlns:a16="http://schemas.microsoft.com/office/drawing/2014/main" id="{8CFC47C4-DC38-4210-A666-53B52E3FCC92}"/>
              </a:ext>
            </a:extLst>
          </p:cNvPr>
          <p:cNvSpPr txBox="1"/>
          <p:nvPr/>
        </p:nvSpPr>
        <p:spPr>
          <a:xfrm>
            <a:off x="1064011" y="5563628"/>
            <a:ext cx="10119054" cy="1015663"/>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Unemployment rates for men used to be lower than unemployment rates for women. However, in recent decades, the two rates have been very close, often with the unemployment rate for men somewhat higher, especially during and soon after the Great Recession.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25">
            <a:extLst>
              <a:ext uri="{FF2B5EF4-FFF2-40B4-BE49-F238E27FC236}">
                <a16:creationId xmlns:a16="http://schemas.microsoft.com/office/drawing/2014/main" id="{2797C9B7-5476-6181-AF71-2585D0D18710}"/>
              </a:ext>
            </a:extLst>
          </p:cNvPr>
          <p:cNvSpPr txBox="1">
            <a:spLocks noGrp="1"/>
          </p:cNvSpPr>
          <p:nvPr>
            <p:ph type="title" idx="4294967295"/>
          </p:nvPr>
        </p:nvSpPr>
        <p:spPr>
          <a:xfrm>
            <a:off x="1524001" y="3384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Patterns of Unemployment – Age</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0E18DACE-A5E0-9265-0201-03E3AFE00EB4}"/>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line graph comparing unemployment for various age groups over time.">
            <a:extLst>
              <a:ext uri="{FF2B5EF4-FFF2-40B4-BE49-F238E27FC236}">
                <a16:creationId xmlns:a16="http://schemas.microsoft.com/office/drawing/2014/main" id="{030C80DA-F222-F4BA-8CBA-0983B249D5A3}"/>
              </a:ext>
            </a:extLst>
          </p:cNvPr>
          <p:cNvPicPr>
            <a:picLocks noChangeAspect="1"/>
          </p:cNvPicPr>
          <p:nvPr/>
        </p:nvPicPr>
        <p:blipFill>
          <a:blip r:embed="rId3"/>
          <a:stretch>
            <a:fillRect/>
          </a:stretch>
        </p:blipFill>
        <p:spPr>
          <a:xfrm>
            <a:off x="2400195" y="1330906"/>
            <a:ext cx="7391608" cy="4358970"/>
          </a:xfrm>
          <a:prstGeom prst="rect">
            <a:avLst/>
          </a:prstGeom>
        </p:spPr>
      </p:pic>
      <p:sp>
        <p:nvSpPr>
          <p:cNvPr id="14" name="TextBox 13">
            <a:extLst>
              <a:ext uri="{FF2B5EF4-FFF2-40B4-BE49-F238E27FC236}">
                <a16:creationId xmlns:a16="http://schemas.microsoft.com/office/drawing/2014/main" id="{8CFC47C4-DC38-4210-A666-53B52E3FCC92}"/>
              </a:ext>
            </a:extLst>
          </p:cNvPr>
          <p:cNvSpPr txBox="1"/>
          <p:nvPr/>
        </p:nvSpPr>
        <p:spPr>
          <a:xfrm>
            <a:off x="2192214" y="5882873"/>
            <a:ext cx="7807571" cy="707886"/>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Unemployment rates are highest for the very young and become lower with age.</a:t>
            </a:r>
          </a:p>
        </p:txBody>
      </p:sp>
    </p:spTree>
    <p:extLst>
      <p:ext uri="{BB962C8B-B14F-4D97-AF65-F5344CB8AC3E}">
        <p14:creationId xmlns:p14="http://schemas.microsoft.com/office/powerpoint/2010/main" val="60582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Patterns of Unemployment – Age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Younger workers tend to have higher rates of unemployment, while middle-aged workers typically have lower rates of unemployment.">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Younger workers tend to have higher rates of unemployment, while middle-aged workers typically have lower rates of unemployment.</a:t>
              </a:r>
            </a:p>
          </p:txBody>
        </p:sp>
      </p:grpSp>
      <p:grpSp>
        <p:nvGrpSpPr>
          <p:cNvPr id="10" name="Group 9" descr="Middle-aged workers more heavily feel the responsibility of needing to have a job.">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Middle-aged workers more heavily feel the responsibility of needing to have a job.</a:t>
              </a:r>
            </a:p>
          </p:txBody>
        </p:sp>
      </p:grpSp>
      <p:grpSp>
        <p:nvGrpSpPr>
          <p:cNvPr id="13" name="Group 12" descr="Younger workers move in and out of jobs more than middle-aged workers.">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Younger workers move in and out of jobs more than middle-aged workers.</a:t>
              </a:r>
            </a:p>
          </p:txBody>
        </p:sp>
      </p:grpSp>
      <p:grpSp>
        <p:nvGrpSpPr>
          <p:cNvPr id="19" name="Group 18" descr="Elderly workers have extremely low rates of unemployment because those who have retired have exited the labor force.">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87272"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87272"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Elderly workers have extremely low rates of unemployment because those who have retired have exited the labor force.</a:t>
              </a:r>
            </a:p>
          </p:txBody>
        </p:sp>
      </p:grpSp>
    </p:spTree>
    <p:extLst>
      <p:ext uri="{BB962C8B-B14F-4D97-AF65-F5344CB8AC3E}">
        <p14:creationId xmlns:p14="http://schemas.microsoft.com/office/powerpoint/2010/main" val="382059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25">
            <a:extLst>
              <a:ext uri="{FF2B5EF4-FFF2-40B4-BE49-F238E27FC236}">
                <a16:creationId xmlns:a16="http://schemas.microsoft.com/office/drawing/2014/main" id="{853FE183-3772-FC0B-8566-BF647F238733}"/>
              </a:ext>
            </a:extLst>
          </p:cNvPr>
          <p:cNvSpPr txBox="1">
            <a:spLocks noGrp="1"/>
          </p:cNvSpPr>
          <p:nvPr>
            <p:ph type="title" idx="4294967295"/>
          </p:nvPr>
        </p:nvSpPr>
        <p:spPr>
          <a:xfrm>
            <a:off x="1524001" y="3384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0"/>
              </a:spcBef>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Patterns of </a:t>
            </a:r>
            <a:r>
              <a:rPr lang="en-US" sz="3000" dirty="0">
                <a:solidFill>
                  <a:schemeClr val="dk1"/>
                </a:solidFill>
                <a:latin typeface="Century Gothic"/>
                <a:ea typeface="Century Gothic"/>
                <a:cs typeface="Century Gothic"/>
                <a:sym typeface="Century Gothic"/>
              </a:rPr>
              <a:t>Unemployment – </a:t>
            </a: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Race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6" name="Straight Connector 5">
            <a:extLst>
              <a:ext uri="{FF2B5EF4-FFF2-40B4-BE49-F238E27FC236}">
                <a16:creationId xmlns:a16="http://schemas.microsoft.com/office/drawing/2014/main" id="{9FAB05FB-F7DD-1BE1-2FE8-79175AC55FC1}"/>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line graph comparing unemployment for various ethnic groups over time.">
            <a:extLst>
              <a:ext uri="{FF2B5EF4-FFF2-40B4-BE49-F238E27FC236}">
                <a16:creationId xmlns:a16="http://schemas.microsoft.com/office/drawing/2014/main" id="{D030E577-8CDC-C227-071F-9517E14E42CF}"/>
              </a:ext>
            </a:extLst>
          </p:cNvPr>
          <p:cNvPicPr>
            <a:picLocks noChangeAspect="1"/>
          </p:cNvPicPr>
          <p:nvPr/>
        </p:nvPicPr>
        <p:blipFill>
          <a:blip r:embed="rId3"/>
          <a:stretch>
            <a:fillRect/>
          </a:stretch>
        </p:blipFill>
        <p:spPr>
          <a:xfrm>
            <a:off x="2555598" y="1379628"/>
            <a:ext cx="7080803" cy="4098744"/>
          </a:xfrm>
          <a:prstGeom prst="rect">
            <a:avLst/>
          </a:prstGeom>
        </p:spPr>
      </p:pic>
      <p:sp>
        <p:nvSpPr>
          <p:cNvPr id="11" name="TextBox 10">
            <a:extLst>
              <a:ext uri="{FF2B5EF4-FFF2-40B4-BE49-F238E27FC236}">
                <a16:creationId xmlns:a16="http://schemas.microsoft.com/office/drawing/2014/main" id="{6F9A6BE7-A6CB-43A6-93FD-9D605C25EEDF}"/>
              </a:ext>
            </a:extLst>
          </p:cNvPr>
          <p:cNvSpPr txBox="1"/>
          <p:nvPr/>
        </p:nvSpPr>
        <p:spPr>
          <a:xfrm>
            <a:off x="1524001" y="5633463"/>
            <a:ext cx="9144000" cy="1015663"/>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Although unemployment rates for all groups tend to rise and fall together, the unemployment rate for Blacks is typically about twice as high as for Whites, while the unemployment rate for Hispanics is in-between.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itle 25">
            <a:extLst>
              <a:ext uri="{FF2B5EF4-FFF2-40B4-BE49-F238E27FC236}">
                <a16:creationId xmlns:a16="http://schemas.microsoft.com/office/drawing/2014/main" id="{9744C3B9-F49E-8B1E-E083-7A32AFEAC6D6}"/>
              </a:ext>
            </a:extLst>
          </p:cNvPr>
          <p:cNvSpPr txBox="1">
            <a:spLocks noGrp="1"/>
          </p:cNvSpPr>
          <p:nvPr>
            <p:ph type="title" idx="4294967295"/>
          </p:nvPr>
        </p:nvSpPr>
        <p:spPr>
          <a:xfrm>
            <a:off x="1524001" y="3384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Patterns of Unemployment – Education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FB305CCD-31F7-9A78-D6FE-4222F59EA14C}"/>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Those with less education typically suffer higher unemployment rates.">
            <a:extLst>
              <a:ext uri="{FF2B5EF4-FFF2-40B4-BE49-F238E27FC236}">
                <a16:creationId xmlns:a16="http://schemas.microsoft.com/office/drawing/2014/main" id="{1285944B-A4A1-40FB-8308-87B862F78432}"/>
              </a:ext>
            </a:extLst>
          </p:cNvPr>
          <p:cNvGrpSpPr/>
          <p:nvPr/>
        </p:nvGrpSpPr>
        <p:grpSpPr>
          <a:xfrm>
            <a:off x="2066923" y="1585567"/>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949D0FF8-7CCB-4A87-9067-53FDBFF6D9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F503E7-4411-400E-809F-8BAA0C8C993C}"/>
                </a:ext>
              </a:extLst>
            </p:cNvPr>
            <p:cNvSpPr txBox="1"/>
            <p:nvPr/>
          </p:nvSpPr>
          <p:spPr>
            <a:xfrm>
              <a:off x="639096" y="1940173"/>
              <a:ext cx="796198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Those with less education typically suffer higher unemployment rates.</a:t>
              </a:r>
            </a:p>
          </p:txBody>
        </p:sp>
      </p:grpSp>
      <p:grpSp>
        <p:nvGrpSpPr>
          <p:cNvPr id="13" name="Group 12" descr="Additional education usually offers better connections to the labor market and higher demand.">
            <a:extLst>
              <a:ext uri="{FF2B5EF4-FFF2-40B4-BE49-F238E27FC236}">
                <a16:creationId xmlns:a16="http://schemas.microsoft.com/office/drawing/2014/main" id="{19ED7886-C0A2-41DA-A00E-678971507FCF}"/>
              </a:ext>
            </a:extLst>
          </p:cNvPr>
          <p:cNvGrpSpPr/>
          <p:nvPr/>
        </p:nvGrpSpPr>
        <p:grpSpPr>
          <a:xfrm>
            <a:off x="2066923" y="247127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68EA268-90AC-4EE0-BB2B-5588BFC88C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BA4E909-8DF5-4156-880D-DA962802DBD0}"/>
                </a:ext>
              </a:extLst>
            </p:cNvPr>
            <p:cNvSpPr txBox="1"/>
            <p:nvPr/>
          </p:nvSpPr>
          <p:spPr>
            <a:xfrm>
              <a:off x="639096"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Additional education usually offers better connections to the labor market and higher demand.</a:t>
              </a:r>
            </a:p>
          </p:txBody>
        </p:sp>
      </p:grpSp>
      <p:pic>
        <p:nvPicPr>
          <p:cNvPr id="5" name="Picture 4" descr="A table describing the unemployment rate by level of education for August 2022. It reads: some high school, did not graduate: 6.2%; high school graduate: 4.2%; some college or associate degree: 2.9%; Bachelor's degree and higher: 1.9%">
            <a:extLst>
              <a:ext uri="{FF2B5EF4-FFF2-40B4-BE49-F238E27FC236}">
                <a16:creationId xmlns:a16="http://schemas.microsoft.com/office/drawing/2014/main" id="{A994596E-290B-5494-5A6A-3AD6FCF10873}"/>
              </a:ext>
            </a:extLst>
          </p:cNvPr>
          <p:cNvPicPr>
            <a:picLocks noChangeAspect="1"/>
          </p:cNvPicPr>
          <p:nvPr/>
        </p:nvPicPr>
        <p:blipFill>
          <a:blip r:embed="rId3"/>
          <a:stretch>
            <a:fillRect/>
          </a:stretch>
        </p:blipFill>
        <p:spPr>
          <a:xfrm>
            <a:off x="1418267" y="3579788"/>
            <a:ext cx="9355466" cy="270068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806D-7A19-44B9-9346-4B9D86CE06A5}">
  <ds:schemaRefs>
    <ds:schemaRef ds:uri="http://schemas.microsoft.com/sharepoint/v3/contenttype/forms"/>
  </ds:schemaRefs>
</ds:datastoreItem>
</file>

<file path=customXml/itemProps2.xml><?xml version="1.0" encoding="utf-8"?>
<ds:datastoreItem xmlns:ds="http://schemas.openxmlformats.org/officeDocument/2006/customXml" ds:itemID="{4F921BEF-CB77-4C5E-AB99-9F4AE6CDF938}">
  <ds:schemaRefs>
    <ds:schemaRef ds:uri="http://schemas.microsoft.com/office/2006/documentManagement/types"/>
    <ds:schemaRef ds:uri="http://purl.org/dc/dcmitype/"/>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fdab59f7-c3a7-48e5-acd8-618ce834776e"/>
    <ds:schemaRef ds:uri="06d9c582-05c2-476b-83d2-72ab8b1380b2"/>
  </ds:schemaRefs>
</ds:datastoreItem>
</file>

<file path=customXml/itemProps3.xml><?xml version="1.0" encoding="utf-8"?>
<ds:datastoreItem xmlns:ds="http://schemas.openxmlformats.org/officeDocument/2006/customXml" ds:itemID="{675F998B-F851-4F64-9A30-1ED18B50B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221</TotalTime>
  <Words>1185</Words>
  <Application>Microsoft Office PowerPoint</Application>
  <PresentationFormat>Widescreen</PresentationFormat>
  <Paragraphs>89</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1_Office Theme</vt:lpstr>
      <vt:lpstr>Patterns of Unemployment</vt:lpstr>
      <vt:lpstr>Introduction</vt:lpstr>
      <vt:lpstr>On Your Own</vt:lpstr>
      <vt:lpstr>Patterns of Unemployment1</vt:lpstr>
      <vt:lpstr>Patterns of Unemployment – Gender</vt:lpstr>
      <vt:lpstr>Patterns of Unemployment – Age1</vt:lpstr>
      <vt:lpstr>Patterns of Unemployment – Age2</vt:lpstr>
      <vt:lpstr>Patterns of Unemployment – Race</vt:lpstr>
      <vt:lpstr>Patterns of Unemployment – Education1</vt:lpstr>
      <vt:lpstr>Patterns of Unemployment – Education2</vt:lpstr>
      <vt:lpstr>International Unemployment Comparisons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26</cp:revision>
  <dcterms:modified xsi:type="dcterms:W3CDTF">2026-02-02T17:10:05Z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