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notesMasterIdLst>
    <p:notesMasterId r:id="rId19"/>
  </p:notesMasterIdLst>
  <p:sldIdLst>
    <p:sldId id="383" r:id="rId5"/>
    <p:sldId id="384" r:id="rId6"/>
    <p:sldId id="385" r:id="rId7"/>
    <p:sldId id="386" r:id="rId8"/>
    <p:sldId id="387" r:id="rId9"/>
    <p:sldId id="388" r:id="rId10"/>
    <p:sldId id="389" r:id="rId11"/>
    <p:sldId id="390" r:id="rId12"/>
    <p:sldId id="391" r:id="rId13"/>
    <p:sldId id="392" r:id="rId14"/>
    <p:sldId id="393" r:id="rId15"/>
    <p:sldId id="394" r:id="rId16"/>
    <p:sldId id="395" r:id="rId17"/>
    <p:sldId id="38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10"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37FC621-6341-449A-926D-B59D01740F8F}" v="5" dt="2026-02-02T17:09:08.1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960" autoAdjust="0"/>
    <p:restoredTop sz="85158" autoAdjust="0"/>
  </p:normalViewPr>
  <p:slideViewPr>
    <p:cSldViewPr snapToGrid="0">
      <p:cViewPr varScale="1">
        <p:scale>
          <a:sx n="90" d="100"/>
          <a:sy n="90" d="100"/>
        </p:scale>
        <p:origin x="912"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20T13:37:43.158" v="4" actId="6549"/>
      <pc:docMkLst>
        <pc:docMk/>
      </pc:docMkLst>
      <pc:sldChg chg="add">
        <pc:chgData name="Caitlin Coleman" userId="96f87ca1-0e64-4ae8-8d77-98757b85df0b" providerId="ADAL" clId="{DDA6BCD5-DC0D-434C-93A0-51E2BCD25B34}" dt="2026-01-20T13:37:02.329" v="0"/>
        <pc:sldMkLst>
          <pc:docMk/>
          <pc:sldMk cId="638513902" sldId="382"/>
        </pc:sldMkLst>
      </pc:sldChg>
      <pc:sldChg chg="add">
        <pc:chgData name="Caitlin Coleman" userId="96f87ca1-0e64-4ae8-8d77-98757b85df0b" providerId="ADAL" clId="{DDA6BCD5-DC0D-434C-93A0-51E2BCD25B34}" dt="2026-01-20T13:37:19.350" v="1"/>
        <pc:sldMkLst>
          <pc:docMk/>
          <pc:sldMk cId="4059173629" sldId="383"/>
        </pc:sldMkLst>
      </pc:sldChg>
      <pc:sldChg chg="modSp add mod">
        <pc:chgData name="Caitlin Coleman" userId="96f87ca1-0e64-4ae8-8d77-98757b85df0b" providerId="ADAL" clId="{DDA6BCD5-DC0D-434C-93A0-51E2BCD25B34}" dt="2026-01-20T13:37:30.271" v="3" actId="6549"/>
        <pc:sldMkLst>
          <pc:docMk/>
          <pc:sldMk cId="2685916457" sldId="384"/>
        </pc:sldMkLst>
        <pc:spChg chg="mod">
          <ac:chgData name="Caitlin Coleman" userId="96f87ca1-0e64-4ae8-8d77-98757b85df0b" providerId="ADAL" clId="{DDA6BCD5-DC0D-434C-93A0-51E2BCD25B34}" dt="2026-01-20T13:37:30.271" v="3" actId="6549"/>
          <ac:spMkLst>
            <pc:docMk/>
            <pc:sldMk cId="2685916457" sldId="384"/>
            <ac:spMk id="26" creationId="{00000000-0000-0000-0000-000000000000}"/>
          </ac:spMkLst>
        </pc:spChg>
      </pc:sldChg>
      <pc:sldChg chg="add">
        <pc:chgData name="Caitlin Coleman" userId="96f87ca1-0e64-4ae8-8d77-98757b85df0b" providerId="ADAL" clId="{DDA6BCD5-DC0D-434C-93A0-51E2BCD25B34}" dt="2026-01-20T13:37:19.350" v="1"/>
        <pc:sldMkLst>
          <pc:docMk/>
          <pc:sldMk cId="3794363808" sldId="385"/>
        </pc:sldMkLst>
      </pc:sldChg>
      <pc:sldChg chg="add">
        <pc:chgData name="Caitlin Coleman" userId="96f87ca1-0e64-4ae8-8d77-98757b85df0b" providerId="ADAL" clId="{DDA6BCD5-DC0D-434C-93A0-51E2BCD25B34}" dt="2026-01-20T13:37:19.350" v="1"/>
        <pc:sldMkLst>
          <pc:docMk/>
          <pc:sldMk cId="3740046802" sldId="386"/>
        </pc:sldMkLst>
      </pc:sldChg>
      <pc:sldChg chg="add">
        <pc:chgData name="Caitlin Coleman" userId="96f87ca1-0e64-4ae8-8d77-98757b85df0b" providerId="ADAL" clId="{DDA6BCD5-DC0D-434C-93A0-51E2BCD25B34}" dt="2026-01-20T13:37:19.350" v="1"/>
        <pc:sldMkLst>
          <pc:docMk/>
          <pc:sldMk cId="3256329777" sldId="387"/>
        </pc:sldMkLst>
      </pc:sldChg>
      <pc:sldChg chg="add">
        <pc:chgData name="Caitlin Coleman" userId="96f87ca1-0e64-4ae8-8d77-98757b85df0b" providerId="ADAL" clId="{DDA6BCD5-DC0D-434C-93A0-51E2BCD25B34}" dt="2026-01-20T13:37:19.350" v="1"/>
        <pc:sldMkLst>
          <pc:docMk/>
          <pc:sldMk cId="3287073685" sldId="388"/>
        </pc:sldMkLst>
      </pc:sldChg>
      <pc:sldChg chg="add">
        <pc:chgData name="Caitlin Coleman" userId="96f87ca1-0e64-4ae8-8d77-98757b85df0b" providerId="ADAL" clId="{DDA6BCD5-DC0D-434C-93A0-51E2BCD25B34}" dt="2026-01-20T13:37:19.350" v="1"/>
        <pc:sldMkLst>
          <pc:docMk/>
          <pc:sldMk cId="2183417608" sldId="389"/>
        </pc:sldMkLst>
      </pc:sldChg>
      <pc:sldChg chg="add">
        <pc:chgData name="Caitlin Coleman" userId="96f87ca1-0e64-4ae8-8d77-98757b85df0b" providerId="ADAL" clId="{DDA6BCD5-DC0D-434C-93A0-51E2BCD25B34}" dt="2026-01-20T13:37:19.350" v="1"/>
        <pc:sldMkLst>
          <pc:docMk/>
          <pc:sldMk cId="3283919500" sldId="390"/>
        </pc:sldMkLst>
      </pc:sldChg>
      <pc:sldChg chg="add">
        <pc:chgData name="Caitlin Coleman" userId="96f87ca1-0e64-4ae8-8d77-98757b85df0b" providerId="ADAL" clId="{DDA6BCD5-DC0D-434C-93A0-51E2BCD25B34}" dt="2026-01-20T13:37:19.350" v="1"/>
        <pc:sldMkLst>
          <pc:docMk/>
          <pc:sldMk cId="2801650662" sldId="391"/>
        </pc:sldMkLst>
      </pc:sldChg>
      <pc:sldChg chg="add">
        <pc:chgData name="Caitlin Coleman" userId="96f87ca1-0e64-4ae8-8d77-98757b85df0b" providerId="ADAL" clId="{DDA6BCD5-DC0D-434C-93A0-51E2BCD25B34}" dt="2026-01-20T13:37:19.350" v="1"/>
        <pc:sldMkLst>
          <pc:docMk/>
          <pc:sldMk cId="4056144191" sldId="392"/>
        </pc:sldMkLst>
      </pc:sldChg>
      <pc:sldChg chg="add">
        <pc:chgData name="Caitlin Coleman" userId="96f87ca1-0e64-4ae8-8d77-98757b85df0b" providerId="ADAL" clId="{DDA6BCD5-DC0D-434C-93A0-51E2BCD25B34}" dt="2026-01-20T13:37:19.350" v="1"/>
        <pc:sldMkLst>
          <pc:docMk/>
          <pc:sldMk cId="1477889242" sldId="393"/>
        </pc:sldMkLst>
      </pc:sldChg>
      <pc:sldChg chg="add">
        <pc:chgData name="Caitlin Coleman" userId="96f87ca1-0e64-4ae8-8d77-98757b85df0b" providerId="ADAL" clId="{DDA6BCD5-DC0D-434C-93A0-51E2BCD25B34}" dt="2026-01-20T13:37:19.350" v="1"/>
        <pc:sldMkLst>
          <pc:docMk/>
          <pc:sldMk cId="2759461837" sldId="394"/>
        </pc:sldMkLst>
      </pc:sldChg>
      <pc:sldChg chg="modSp add mod">
        <pc:chgData name="Caitlin Coleman" userId="96f87ca1-0e64-4ae8-8d77-98757b85df0b" providerId="ADAL" clId="{DDA6BCD5-DC0D-434C-93A0-51E2BCD25B34}" dt="2026-01-20T13:37:43.158" v="4" actId="6549"/>
        <pc:sldMkLst>
          <pc:docMk/>
          <pc:sldMk cId="886766965" sldId="395"/>
        </pc:sldMkLst>
        <pc:spChg chg="mod">
          <ac:chgData name="Caitlin Coleman" userId="96f87ca1-0e64-4ae8-8d77-98757b85df0b" providerId="ADAL" clId="{DDA6BCD5-DC0D-434C-93A0-51E2BCD25B34}" dt="2026-01-20T13:37:43.158" v="4" actId="6549"/>
          <ac:spMkLst>
            <pc:docMk/>
            <pc:sldMk cId="886766965" sldId="395"/>
            <ac:spMk id="2" creationId="{C5DB8344-A738-842F-2EC6-4540681CE6F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E2736F-2E18-43CD-A144-A870C5681212}"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85A052-1961-444D-B29E-8507531A8B95}" type="slidenum">
              <a:rPr lang="en-US" smtClean="0"/>
              <a:t>‹#›</a:t>
            </a:fld>
            <a:endParaRPr lang="en-US"/>
          </a:p>
        </p:txBody>
      </p:sp>
    </p:spTree>
    <p:extLst>
      <p:ext uri="{BB962C8B-B14F-4D97-AF65-F5344CB8AC3E}">
        <p14:creationId xmlns:p14="http://schemas.microsoft.com/office/powerpoint/2010/main" val="3448356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human costs of unemployment alone would justify making it a public policy priority to have a low level of unemployment. Unemployment includes economic costs to the broader society. When millions of unemployed but willing workers cannot find jobs, economic resources are unused. The opportunity cost of unemployment is the output that the unemployed workers could have produced.</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A85A052-1961-444D-B29E-8507531A8B9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983890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always complications in measuring unemployment. For example, what about people who do not have jobs and would work but were discouraged by the lack of jobs and stopped looking? Other people may have a job like yard work, childcare, or cleaning houses but are not reporting the income earned to the tax authorities. Economic researchers at the BLS publish a wide array of surveys and reports that try to measure these kinds of issues.</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A85A052-1961-444D-B29E-8507531A8B9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965964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For many people, the opportunity for work is hard to come by. And for others, they are working in a field unrelated to their skills and backgrounds. Do you think you would be more frustrated out of work completely or being forced to work in a job unrelated to your interests?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906011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330961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News reports typically describe unemployment as a percentage or a rate. The large rises in the unemployment rate that occurred during the Great Recession meant large numbers of job losses. In November 2009, at the peak of the recession, about 15 million people were out of work. </a:t>
            </a:r>
            <a:r>
              <a:rPr lang="en-US" sz="1200" dirty="0">
                <a:solidFill>
                  <a:schemeClr val="bg1"/>
                </a:solidFill>
              </a:rPr>
              <a:t>The economic shutdown that accompanied the COVID-19 pandemic in 2020 resulted in record-breaking unemployment. The total number of unemployed in the U.S. in April 2020 was 23.1 million, and the unemployment rate reached 14.7%, which was the highest rate since the Great Depression.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A85A052-1961-444D-B29E-8507531A8B9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092501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Economists don’t count everyone who is not working as unemployed; children, retirees, full-time students, and stay-at-home parents are not classified as unemployed. These people either can’t get jobs (children are too young) or don’t want jobs (because they are retired or disinterested in working).</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A85A052-1961-444D-B29E-8507531A8B9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347043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Employed: people currently working for pay</a:t>
            </a:r>
          </a:p>
          <a:p>
            <a:r>
              <a:rPr lang="en-US" dirty="0"/>
              <a:t>Unemployed: people who are out of work and actively looking for a job</a:t>
            </a:r>
          </a:p>
          <a:p>
            <a:r>
              <a:rPr lang="en-US" dirty="0"/>
              <a:t>Out of the labor force: people who are not working for pay and NOT actively looking for a job</a:t>
            </a:r>
          </a:p>
          <a:p>
            <a:r>
              <a:rPr lang="en-US" dirty="0"/>
              <a:t>Labor force: the number of employed people plus the number of unemployed people</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A85A052-1961-444D-B29E-8507531A8B9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187237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Census Bureau carries out a monthly survey to determine the number of people in the labor force in the U.S. (more on that later). The unemployment rate is the percentage of the people in the U.S. that are unemployed, calculated this way: </a:t>
            </a:r>
          </a:p>
          <a:p>
            <a:r>
              <a:rPr lang="en-US" dirty="0"/>
              <a:t>the number of unemployed people/the number of people in the labor force*100</a:t>
            </a:r>
          </a:p>
          <a:p>
            <a:r>
              <a:rPr lang="en-US" dirty="0"/>
              <a:t>For example, using numbers from 2021:</a:t>
            </a:r>
          </a:p>
          <a:p>
            <a:r>
              <a:rPr lang="en-US" dirty="0"/>
              <a:t>8.623 million (unemployed people)/161.204 million people (labor force) = 0.0534912 x 100 = 5.3% </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A85A052-1961-444D-B29E-8507531A8B9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561497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Even with the out-of-the-labor-force category, there are still some people who are mislabeled in the process of categorization. Individuals that fall under the umbrella of "hidden unemployment" can be identified as discouraged or underemployed. Discouraged workers are no longer counted in the unemployed group since they are not actively looking for work. An example of someone who is underemployed is an individual with a college degree in finance who has a job as a cashier.</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A85A052-1961-444D-B29E-8507531A8B9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903318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percentage of adults aged 16 and older in an economy that are either unemployed or employed and looking for a job.</a:t>
            </a:r>
          </a:p>
          <a:p>
            <a:r>
              <a:rPr lang="en-US" dirty="0"/>
              <a:t>"Labor force participation rate="  "</a:t>
            </a:r>
            <a:r>
              <a:rPr lang="en-US" dirty="0" err="1"/>
              <a:t>employed+unemployed</a:t>
            </a:r>
            <a:r>
              <a:rPr lang="en-US" dirty="0"/>
              <a:t>" /"total adult population"  "×100"</a:t>
            </a:r>
          </a:p>
          <a:p>
            <a:r>
              <a:rPr lang="en-US" dirty="0"/>
              <a:t>This number began climbing in the 1960s, with more women entering the workforce, and peaked in 1999/2000.</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A85A052-1961-444D-B29E-8507531A8B9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75568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report that shows the number of jobs created that month in the U.S.</a:t>
            </a:r>
          </a:p>
          <a:p>
            <a:r>
              <a:rPr lang="en-US" dirty="0"/>
              <a:t>Conducted by the Bureau of Labor Statistics</a:t>
            </a:r>
          </a:p>
          <a:p>
            <a:r>
              <a:rPr lang="en-US" dirty="0"/>
              <a:t>A survey of about 147,000 businesses and government agencies</a:t>
            </a:r>
          </a:p>
          <a:p>
            <a:r>
              <a:rPr lang="en-US" dirty="0"/>
              <a:t>Creates payroll estimates by counting all employees, the average number of weekly hours worked, and workers’ average hourly, weekly, and overtime earnings</a:t>
            </a:r>
          </a:p>
          <a:p>
            <a:r>
              <a:rPr lang="en-US" dirty="0"/>
              <a:t>Criticisms: doesn’t count the self-employed and doesn’t make distinction between full-time, well-paying jobs and part-time, minimum-wage jobs</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A85A052-1961-444D-B29E-8507531A8B9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601268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monthly survey conducted by the U.S. Census Bureau collecting unemployment data</a:t>
            </a:r>
          </a:p>
          <a:p>
            <a:r>
              <a:rPr lang="en-US" dirty="0"/>
              <a:t>Basis of the Bureau of Labor Statistics’ unemployment reports</a:t>
            </a:r>
          </a:p>
          <a:p>
            <a:r>
              <a:rPr lang="en-US" dirty="0"/>
              <a:t>Breaks the number of unemployed down by state, industry, urban/rural areas, gender, race/ethnicity, and level of education</a:t>
            </a:r>
          </a:p>
          <a:p>
            <a:r>
              <a:rPr lang="en-US" dirty="0"/>
              <a:t>Also includes information on length of unemployment and how people became unemployed</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A85A052-1961-444D-B29E-8507531A8B9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8757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786226" y="2303388"/>
            <a:ext cx="8502316" cy="258532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How Economists Define and Compute Unemployment Rate</a:t>
            </a:r>
          </a:p>
        </p:txBody>
      </p:sp>
      <p:cxnSp>
        <p:nvCxnSpPr>
          <p:cNvPr id="14" name="Straight Connector 13">
            <a:extLst>
              <a:ext uri="{C183D7F6-B498-43B3-948B-1728B52AA6E4}">
                <adec:decorative xmlns:adec="http://schemas.microsoft.com/office/drawing/2017/decorative" val="1"/>
              </a:ext>
            </a:extLst>
          </p:cNvPr>
          <p:cNvCxnSpPr/>
          <p:nvPr/>
        </p:nvCxnSpPr>
        <p:spPr>
          <a:xfrm>
            <a:off x="3071446" y="511087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40591736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Current Population Survey (CPS)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A monthly survey conducted by the U.S. Census Bureau collecting unemployment data&#10;&#10;Basis of the Bureau of Labor Statistics’ unemployment reports&#10;&#10;Breaks the number of unemployed down by state, industry, urban/rural areas, gender, race/ethnicity, and level of education&#10;&#10;Also includes information on length of unemployment and how people became unemployed">
            <a:extLst>
              <a:ext uri="{FF2B5EF4-FFF2-40B4-BE49-F238E27FC236}">
                <a16:creationId xmlns:a16="http://schemas.microsoft.com/office/drawing/2014/main" id="{C112A45B-7C3F-D68B-A466-5292769EC7CB}"/>
              </a:ext>
            </a:extLst>
          </p:cNvPr>
          <p:cNvGrpSpPr/>
          <p:nvPr/>
        </p:nvGrpSpPr>
        <p:grpSpPr>
          <a:xfrm>
            <a:off x="1459469" y="1488375"/>
            <a:ext cx="9273061" cy="4708981"/>
            <a:chOff x="1459469" y="1488375"/>
            <a:chExt cx="9273061" cy="4708981"/>
          </a:xfrm>
        </p:grpSpPr>
        <p:sp>
          <p:nvSpPr>
            <p:cNvPr id="14" name="TextBox 13">
              <a:extLst>
                <a:ext uri="{FF2B5EF4-FFF2-40B4-BE49-F238E27FC236}">
                  <a16:creationId xmlns:a16="http://schemas.microsoft.com/office/drawing/2014/main" id="{4A3C89F5-5AC7-42CA-B269-E0EF8850E061}"/>
                </a:ext>
              </a:extLst>
            </p:cNvPr>
            <p:cNvSpPr txBox="1"/>
            <p:nvPr/>
          </p:nvSpPr>
          <p:spPr>
            <a:xfrm>
              <a:off x="1459469" y="1488375"/>
              <a:ext cx="9273061" cy="4708981"/>
            </a:xfrm>
            <a:prstGeom prst="rect">
              <a:avLst/>
            </a:prstGeom>
            <a:solidFill>
              <a:srgbClr val="627981"/>
            </a:solidFill>
          </p:spPr>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p:txBody>
        </p:sp>
        <p:sp>
          <p:nvSpPr>
            <p:cNvPr id="9" name="TextBox 8">
              <a:extLst>
                <a:ext uri="{FF2B5EF4-FFF2-40B4-BE49-F238E27FC236}">
                  <a16:creationId xmlns:a16="http://schemas.microsoft.com/office/drawing/2014/main" id="{A7E8372D-36D2-456F-8C12-2DB123C1456A}"/>
                </a:ext>
              </a:extLst>
            </p:cNvPr>
            <p:cNvSpPr txBox="1"/>
            <p:nvPr/>
          </p:nvSpPr>
          <p:spPr>
            <a:xfrm>
              <a:off x="1782104" y="2101795"/>
              <a:ext cx="8627790" cy="3477875"/>
            </a:xfrm>
            <a:prstGeom prst="rect">
              <a:avLst/>
            </a:prstGeom>
            <a:solidFill>
              <a:srgbClr val="627981"/>
            </a:solidFill>
          </p:spPr>
          <p:txBody>
            <a:bodyPr wrap="square" rtlCol="0" anchor="ctr">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A monthly survey conducted by the U.S. Census Bureau collecting unemployment data</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Basis of the Bureau of Labor Statistics’ unemployment reports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Breaks the number of unemployed down by state, industry, urban/rural areas, gender, race/ethnicity, and level of education</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Also includes information on length of unemployment and how people became unemployed</a:t>
              </a:r>
            </a:p>
          </p:txBody>
        </p:sp>
      </p:grpSp>
    </p:spTree>
    <p:extLst>
      <p:ext uri="{BB962C8B-B14F-4D97-AF65-F5344CB8AC3E}">
        <p14:creationId xmlns:p14="http://schemas.microsoft.com/office/powerpoint/2010/main" val="40561441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Complications of Measuring Unemployment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here are always complications in measuring unemployment."/>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3" y="1940173"/>
              <a:ext cx="7807571"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There are always complications in measuring unemployment.</a:t>
              </a:r>
            </a:p>
          </p:txBody>
        </p:sp>
      </p:grpSp>
      <p:grpSp>
        <p:nvGrpSpPr>
          <p:cNvPr id="20" name="Group 19" descr="For example, what about people who do not have jobs and would work but were discouraged by the lack of jobs and stopped looking?"/>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44" y="178628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example, what about people who do not have jobs and would work but were discouraged by the lack of jobs and stopped looking?</a:t>
              </a:r>
            </a:p>
          </p:txBody>
        </p:sp>
      </p:grpSp>
      <p:grpSp>
        <p:nvGrpSpPr>
          <p:cNvPr id="23" name="Group 22" descr="Other people may have a job like yard work, childcare, or cleaning houses but are not reporting the income earned to the tax authorities."/>
          <p:cNvGrpSpPr/>
          <p:nvPr/>
        </p:nvGrpSpPr>
        <p:grpSpPr>
          <a:xfrm>
            <a:off x="2066922" y="3363616"/>
            <a:ext cx="8058154" cy="806935"/>
            <a:chOff x="728657" y="1025499"/>
            <a:chExt cx="8058154" cy="806935"/>
          </a:xfrm>
          <a:solidFill>
            <a:srgbClr val="627981"/>
          </a:solidFill>
        </p:grpSpPr>
        <p:sp>
          <p:nvSpPr>
            <p:cNvPr id="24" name="Rectangle 23"/>
            <p:cNvSpPr/>
            <p:nvPr/>
          </p:nvSpPr>
          <p:spPr>
            <a:xfrm>
              <a:off x="728657" y="1025499"/>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818778" y="1075023"/>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Other people may have a job like yard work, childcare, or cleaning houses but are not reporting the income earned to the tax authorities.</a:t>
              </a:r>
            </a:p>
          </p:txBody>
        </p:sp>
      </p:grpSp>
      <p:grpSp>
        <p:nvGrpSpPr>
          <p:cNvPr id="5" name="Group 4" descr="Economic researchers at the BLS publish a wide array of surveys and reports that try to measure these kinds of issues.">
            <a:extLst>
              <a:ext uri="{FF2B5EF4-FFF2-40B4-BE49-F238E27FC236}">
                <a16:creationId xmlns:a16="http://schemas.microsoft.com/office/drawing/2014/main" id="{1E3A2A83-974A-FFA3-4436-673A69B6BA60}"/>
              </a:ext>
            </a:extLst>
          </p:cNvPr>
          <p:cNvGrpSpPr/>
          <p:nvPr/>
        </p:nvGrpSpPr>
        <p:grpSpPr>
          <a:xfrm>
            <a:off x="2066922" y="4261423"/>
            <a:ext cx="8058154" cy="806935"/>
            <a:chOff x="2066922" y="4261423"/>
            <a:chExt cx="8058154" cy="806935"/>
          </a:xfrm>
        </p:grpSpPr>
        <p:sp>
          <p:nvSpPr>
            <p:cNvPr id="16" name="Rectangle 15">
              <a:extLst>
                <a:ext uri="{FF2B5EF4-FFF2-40B4-BE49-F238E27FC236}">
                  <a16:creationId xmlns:a16="http://schemas.microsoft.com/office/drawing/2014/main" id="{D443DD13-F667-5949-BCC3-B10A7791D25C}"/>
                </a:ext>
              </a:extLst>
            </p:cNvPr>
            <p:cNvSpPr/>
            <p:nvPr/>
          </p:nvSpPr>
          <p:spPr>
            <a:xfrm>
              <a:off x="2066922" y="4261423"/>
              <a:ext cx="8058154" cy="80693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Rectangle 2">
              <a:extLst>
                <a:ext uri="{FF2B5EF4-FFF2-40B4-BE49-F238E27FC236}">
                  <a16:creationId xmlns:a16="http://schemas.microsoft.com/office/drawing/2014/main" id="{0ABDD152-0CA4-E042-B0B2-2F0806E50217}"/>
                </a:ext>
              </a:extLst>
            </p:cNvPr>
            <p:cNvSpPr/>
            <p:nvPr/>
          </p:nvSpPr>
          <p:spPr>
            <a:xfrm>
              <a:off x="2157043" y="4307979"/>
              <a:ext cx="7807571" cy="707886"/>
            </a:xfrm>
            <a:prstGeom prst="rect">
              <a:avLst/>
            </a:prstGeom>
          </p:spPr>
          <p:txBody>
            <a:bodyPr wrap="square">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Economic researchers at the BLS publish a wide array of surveys and reports that try to measure these kinds of issues.</a:t>
              </a:r>
            </a:p>
          </p:txBody>
        </p:sp>
      </p:grpSp>
    </p:spTree>
    <p:extLst>
      <p:ext uri="{BB962C8B-B14F-4D97-AF65-F5344CB8AC3E}">
        <p14:creationId xmlns:p14="http://schemas.microsoft.com/office/powerpoint/2010/main" val="14778892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2" name="Title 25">
            <a:extLst>
              <a:ext uri="{FF2B5EF4-FFF2-40B4-BE49-F238E27FC236}">
                <a16:creationId xmlns:a16="http://schemas.microsoft.com/office/drawing/2014/main" id="{2B5539AC-FFDB-2E7A-2474-F85014EB97C3}"/>
              </a:ext>
            </a:extLst>
          </p:cNvPr>
          <p:cNvSpPr txBox="1">
            <a:spLocks noGrp="1"/>
          </p:cNvSpPr>
          <p:nvPr>
            <p:ph type="title" idx="4294967295"/>
          </p:nvPr>
        </p:nvSpPr>
        <p:spPr>
          <a:xfrm>
            <a:off x="1676401" y="4908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Real World Discussion</a:t>
            </a:r>
            <a:endPar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endParaRPr>
          </a:p>
        </p:txBody>
      </p:sp>
      <p:cxnSp>
        <p:nvCxnSpPr>
          <p:cNvPr id="4" name="Straight Connector 3">
            <a:extLst>
              <a:ext uri="{FF2B5EF4-FFF2-40B4-BE49-F238E27FC236}">
                <a16:creationId xmlns:a16="http://schemas.microsoft.com/office/drawing/2014/main" id="{A28CC0FE-0D58-8A52-35A4-39ACCAE49666}"/>
              </a:ext>
              <a:ext uri="{C183D7F6-B498-43B3-948B-1728B52AA6E4}">
                <adec:decorative xmlns:adec="http://schemas.microsoft.com/office/drawing/2017/decorative" val="1"/>
              </a:ext>
            </a:extLst>
          </p:cNvPr>
          <p:cNvCxnSpPr/>
          <p:nvPr/>
        </p:nvCxnSpPr>
        <p:spPr>
          <a:xfrm>
            <a:off x="2033588" y="12903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AD92AAFE-9C28-47F0-A019-23640EE9DA0E}"/>
              </a:ext>
            </a:extLst>
          </p:cNvPr>
          <p:cNvSpPr/>
          <p:nvPr/>
        </p:nvSpPr>
        <p:spPr>
          <a:xfrm>
            <a:off x="1701165" y="1463258"/>
            <a:ext cx="8789668" cy="164039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many people, the opportunity for work is hard to come by. And for others, they are working in a field unrelated to their skills and backgrounds. Do you think you would be more frustrated out of work completely or being forced to work in a job unrelated to your interests?</a:t>
            </a:r>
          </a:p>
        </p:txBody>
      </p:sp>
      <p:pic>
        <p:nvPicPr>
          <p:cNvPr id="3" name="Picture 2" descr="A person in a lab coat">
            <a:extLst>
              <a:ext uri="{FF2B5EF4-FFF2-40B4-BE49-F238E27FC236}">
                <a16:creationId xmlns:a16="http://schemas.microsoft.com/office/drawing/2014/main" id="{738F2804-F3D4-4467-925C-5636BE0887B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46839" y="3429000"/>
            <a:ext cx="4898321" cy="3267039"/>
          </a:xfrm>
          <a:prstGeom prst="rect">
            <a:avLst/>
          </a:prstGeom>
        </p:spPr>
      </p:pic>
    </p:spTree>
    <p:extLst>
      <p:ext uri="{BB962C8B-B14F-4D97-AF65-F5344CB8AC3E}">
        <p14:creationId xmlns:p14="http://schemas.microsoft.com/office/powerpoint/2010/main" val="27594618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2" name="Title 25">
            <a:extLst>
              <a:ext uri="{FF2B5EF4-FFF2-40B4-BE49-F238E27FC236}">
                <a16:creationId xmlns:a16="http://schemas.microsoft.com/office/drawing/2014/main" id="{C5DB8344-A738-842F-2EC6-4540681CE6FF}"/>
              </a:ext>
            </a:extLst>
          </p:cNvPr>
          <p:cNvSpPr txBox="1">
            <a:spLocks noGrp="1"/>
          </p:cNvSpPr>
          <p:nvPr>
            <p:ph type="title" idx="4294967295"/>
          </p:nvPr>
        </p:nvSpPr>
        <p:spPr>
          <a:xfrm>
            <a:off x="1676401" y="490845"/>
            <a:ext cx="9144000" cy="5078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Summary</a:t>
            </a:r>
            <a:endParaRPr kumimoji="0" lang="en-US" sz="3200" b="0" i="0" u="none" strike="noStrike" kern="1200" cap="none" spc="0" normalizeH="0" baseline="-25000" noProof="0" dirty="0">
              <a:ln>
                <a:noFill/>
              </a:ln>
              <a:solidFill>
                <a:schemeClr val="tx1"/>
              </a:solidFill>
              <a:effectLst/>
              <a:uLnTx/>
              <a:uFillTx/>
              <a:latin typeface="+mj-lt"/>
              <a:ea typeface="+mj-ea"/>
              <a:cs typeface="+mj-cs"/>
            </a:endParaRPr>
          </a:p>
        </p:txBody>
      </p:sp>
      <p:cxnSp>
        <p:nvCxnSpPr>
          <p:cNvPr id="3" name="Straight Connector 2">
            <a:extLst>
              <a:ext uri="{FF2B5EF4-FFF2-40B4-BE49-F238E27FC236}">
                <a16:creationId xmlns:a16="http://schemas.microsoft.com/office/drawing/2014/main" id="{DA3F9AFB-B2FA-041A-1B10-1FED711A0FCD}"/>
              </a:ext>
              <a:ext uri="{C183D7F6-B498-43B3-948B-1728B52AA6E4}">
                <adec:decorative xmlns:adec="http://schemas.microsoft.com/office/drawing/2017/decorative" val="1"/>
              </a:ext>
            </a:extLst>
          </p:cNvPr>
          <p:cNvCxnSpPr/>
          <p:nvPr/>
        </p:nvCxnSpPr>
        <p:spPr>
          <a:xfrm>
            <a:off x="2033588" y="12903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AD92AAFE-9C28-47F0-A019-23640EE9DA0E}"/>
              </a:ext>
            </a:extLst>
          </p:cNvPr>
          <p:cNvSpPr/>
          <p:nvPr/>
        </p:nvSpPr>
        <p:spPr>
          <a:xfrm>
            <a:off x="1701166" y="1544238"/>
            <a:ext cx="8789668" cy="484988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Unemployment imposes high costs, both on individuals and the economy.</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Unemployed individuals suffer from loss of income and stress.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economy with high unemployment pays the opportunity cost of unused resources.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To be counted as unemployed, a person without a job must be willing and able to work and actively looking for work; otherwise, the individual is counted as out of the labor force.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Economists define the unemployment rate as the number of unemployed persons divided by the number of persons in the labor force (not the overall adult population).</a:t>
            </a:r>
          </a:p>
        </p:txBody>
      </p:sp>
    </p:spTree>
    <p:extLst>
      <p:ext uri="{BB962C8B-B14F-4D97-AF65-F5344CB8AC3E}">
        <p14:creationId xmlns:p14="http://schemas.microsoft.com/office/powerpoint/2010/main" val="8867669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638513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Introduction</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The human costs of unemployment alone would justify making it a public policy priority to have a low level of unemployment.">
            <a:extLst>
              <a:ext uri="{FF2B5EF4-FFF2-40B4-BE49-F238E27FC236}">
                <a16:creationId xmlns:a16="http://schemas.microsoft.com/office/drawing/2014/main" id="{0B20029D-62F1-46FE-AD78-904A8E370FB0}"/>
              </a:ext>
            </a:extLst>
          </p:cNvPr>
          <p:cNvGrpSpPr/>
          <p:nvPr/>
        </p:nvGrpSpPr>
        <p:grpSpPr>
          <a:xfrm>
            <a:off x="2066921" y="1585567"/>
            <a:ext cx="8058156" cy="806935"/>
            <a:chOff x="542921" y="1736761"/>
            <a:chExt cx="8058156" cy="806935"/>
          </a:xfrm>
          <a:solidFill>
            <a:srgbClr val="627981"/>
          </a:solidFill>
        </p:grpSpPr>
        <p:sp>
          <p:nvSpPr>
            <p:cNvPr id="8" name="Rectangle 7">
              <a:extLst>
                <a:ext uri="{FF2B5EF4-FFF2-40B4-BE49-F238E27FC236}">
                  <a16:creationId xmlns:a16="http://schemas.microsoft.com/office/drawing/2014/main" id="{6F6A3E75-8CDA-4EBA-9EA2-438C8EC5ED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C8497F94-FA6F-4E3B-8F26-5B4867E38015}"/>
                </a:ext>
              </a:extLst>
            </p:cNvPr>
            <p:cNvSpPr txBox="1"/>
            <p:nvPr/>
          </p:nvSpPr>
          <p:spPr>
            <a:xfrm>
              <a:off x="542921" y="1795705"/>
              <a:ext cx="796198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human costs of unemployment alone would justify making it a public policy priority to have a low level of unemployment.</a:t>
              </a:r>
            </a:p>
          </p:txBody>
        </p:sp>
      </p:grpSp>
      <p:grpSp>
        <p:nvGrpSpPr>
          <p:cNvPr id="10" name="Group 9" descr="Unemployment includes economic costs to the broader society.">
            <a:extLst>
              <a:ext uri="{FF2B5EF4-FFF2-40B4-BE49-F238E27FC236}">
                <a16:creationId xmlns:a16="http://schemas.microsoft.com/office/drawing/2014/main" id="{01EB8588-C63A-4B2B-9B9E-2C5060C7A2C4}"/>
              </a:ext>
            </a:extLst>
          </p:cNvPr>
          <p:cNvGrpSpPr/>
          <p:nvPr/>
        </p:nvGrpSpPr>
        <p:grpSpPr>
          <a:xfrm>
            <a:off x="2066921" y="2471278"/>
            <a:ext cx="8058156" cy="806935"/>
            <a:chOff x="542921" y="1736761"/>
            <a:chExt cx="8058156" cy="806935"/>
          </a:xfrm>
          <a:solidFill>
            <a:srgbClr val="627981"/>
          </a:solidFill>
        </p:grpSpPr>
        <p:sp>
          <p:nvSpPr>
            <p:cNvPr id="11" name="Rectangle 10">
              <a:extLst>
                <a:ext uri="{FF2B5EF4-FFF2-40B4-BE49-F238E27FC236}">
                  <a16:creationId xmlns:a16="http://schemas.microsoft.com/office/drawing/2014/main" id="{A7CB1109-2F75-46C5-B3E4-67B4C510933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A3747871-E4B2-46FD-A941-8F24DCCB6678}"/>
                </a:ext>
              </a:extLst>
            </p:cNvPr>
            <p:cNvSpPr txBox="1"/>
            <p:nvPr/>
          </p:nvSpPr>
          <p:spPr>
            <a:xfrm>
              <a:off x="542921" y="1943841"/>
              <a:ext cx="7807571"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Unemployment includes economic costs to the broader society.</a:t>
              </a:r>
            </a:p>
          </p:txBody>
        </p:sp>
      </p:grpSp>
      <p:grpSp>
        <p:nvGrpSpPr>
          <p:cNvPr id="13" name="Group 12" descr="When millions of unemployed but willing workers cannot find jobs, economic resources are unused.">
            <a:extLst>
              <a:ext uri="{FF2B5EF4-FFF2-40B4-BE49-F238E27FC236}">
                <a16:creationId xmlns:a16="http://schemas.microsoft.com/office/drawing/2014/main" id="{B6D8C7FD-1821-4743-B689-0B8C85C3FBD2}"/>
              </a:ext>
            </a:extLst>
          </p:cNvPr>
          <p:cNvGrpSpPr/>
          <p:nvPr/>
        </p:nvGrpSpPr>
        <p:grpSpPr>
          <a:xfrm>
            <a:off x="2066920" y="3356988"/>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69ECF966-8B67-4C0F-B2B4-01BD11458D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FE74F0FD-819C-45C4-9D2E-9FEC1ECAFAED}"/>
                </a:ext>
              </a:extLst>
            </p:cNvPr>
            <p:cNvSpPr txBox="1"/>
            <p:nvPr/>
          </p:nvSpPr>
          <p:spPr>
            <a:xfrm>
              <a:off x="542920" y="1784202"/>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millions of unemployed but willing workers cannot find jobs, economic resources are unused.</a:t>
              </a:r>
            </a:p>
          </p:txBody>
        </p:sp>
      </p:grpSp>
      <p:grpSp>
        <p:nvGrpSpPr>
          <p:cNvPr id="16" name="Group 15" descr="The opportunity cost of unemployment is the output that the unemployed workers could have produced.">
            <a:extLst>
              <a:ext uri="{FF2B5EF4-FFF2-40B4-BE49-F238E27FC236}">
                <a16:creationId xmlns:a16="http://schemas.microsoft.com/office/drawing/2014/main" id="{492691D5-0885-45C2-8506-DC07A708F562}"/>
              </a:ext>
            </a:extLst>
          </p:cNvPr>
          <p:cNvGrpSpPr/>
          <p:nvPr/>
        </p:nvGrpSpPr>
        <p:grpSpPr>
          <a:xfrm>
            <a:off x="2066921" y="4265444"/>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5E61CD05-D8E5-4E8C-90C6-52BF38665B6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8BBB1563-73C9-4195-BC2C-C9630F59DB13}"/>
                </a:ext>
              </a:extLst>
            </p:cNvPr>
            <p:cNvSpPr txBox="1"/>
            <p:nvPr/>
          </p:nvSpPr>
          <p:spPr>
            <a:xfrm>
              <a:off x="542921" y="1794226"/>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opportunity cost of unemployment is the output that the unemployed workers could have produced.</a:t>
              </a:r>
            </a:p>
          </p:txBody>
        </p:sp>
      </p:grpSp>
    </p:spTree>
    <p:extLst>
      <p:ext uri="{BB962C8B-B14F-4D97-AF65-F5344CB8AC3E}">
        <p14:creationId xmlns:p14="http://schemas.microsoft.com/office/powerpoint/2010/main" val="26859164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2" y="101160"/>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How Economists Define and Compute Unemployment Rate</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News reports typically describe unemployment as a percentage or a rate.">
            <a:extLst>
              <a:ext uri="{FF2B5EF4-FFF2-40B4-BE49-F238E27FC236}">
                <a16:creationId xmlns:a16="http://schemas.microsoft.com/office/drawing/2014/main" id="{0B20029D-62F1-46FE-AD78-904A8E370FB0}"/>
              </a:ext>
            </a:extLst>
          </p:cNvPr>
          <p:cNvGrpSpPr/>
          <p:nvPr/>
        </p:nvGrpSpPr>
        <p:grpSpPr>
          <a:xfrm>
            <a:off x="2066921" y="1585567"/>
            <a:ext cx="8058156" cy="806935"/>
            <a:chOff x="542921" y="1736761"/>
            <a:chExt cx="8058156" cy="806935"/>
          </a:xfrm>
          <a:solidFill>
            <a:srgbClr val="627981"/>
          </a:solidFill>
        </p:grpSpPr>
        <p:sp>
          <p:nvSpPr>
            <p:cNvPr id="8" name="Rectangle 7">
              <a:extLst>
                <a:ext uri="{FF2B5EF4-FFF2-40B4-BE49-F238E27FC236}">
                  <a16:creationId xmlns:a16="http://schemas.microsoft.com/office/drawing/2014/main" id="{6F6A3E75-8CDA-4EBA-9EA2-438C8EC5ED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C8497F94-FA6F-4E3B-8F26-5B4867E38015}"/>
                </a:ext>
              </a:extLst>
            </p:cNvPr>
            <p:cNvSpPr txBox="1"/>
            <p:nvPr/>
          </p:nvSpPr>
          <p:spPr>
            <a:xfrm>
              <a:off x="542921" y="1795705"/>
              <a:ext cx="796198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News reports typically describe unemployment as a percentage or a rate.</a:t>
              </a:r>
            </a:p>
          </p:txBody>
        </p:sp>
      </p:grpSp>
      <p:grpSp>
        <p:nvGrpSpPr>
          <p:cNvPr id="13" name="Group 12" descr="The large rises in the unemployment rate that occurred during the Great Recession meant large numbers of job losses.">
            <a:extLst>
              <a:ext uri="{FF2B5EF4-FFF2-40B4-BE49-F238E27FC236}">
                <a16:creationId xmlns:a16="http://schemas.microsoft.com/office/drawing/2014/main" id="{B6D8C7FD-1821-4743-B689-0B8C85C3FBD2}"/>
              </a:ext>
            </a:extLst>
          </p:cNvPr>
          <p:cNvGrpSpPr/>
          <p:nvPr/>
        </p:nvGrpSpPr>
        <p:grpSpPr>
          <a:xfrm>
            <a:off x="2066921" y="2495636"/>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69ECF966-8B67-4C0F-B2B4-01BD11458D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FE74F0FD-819C-45C4-9D2E-9FEC1ECAFAED}"/>
                </a:ext>
              </a:extLst>
            </p:cNvPr>
            <p:cNvSpPr txBox="1"/>
            <p:nvPr/>
          </p:nvSpPr>
          <p:spPr>
            <a:xfrm>
              <a:off x="542920" y="1784202"/>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large rises in the unemployment rate that occurred during the Great Recession meant large numbers of job losses.</a:t>
              </a:r>
            </a:p>
          </p:txBody>
        </p:sp>
      </p:grpSp>
      <p:grpSp>
        <p:nvGrpSpPr>
          <p:cNvPr id="16" name="Group 15" descr="In November 2009, at the peak of the recession, about 15 million people were out of work.">
            <a:extLst>
              <a:ext uri="{FF2B5EF4-FFF2-40B4-BE49-F238E27FC236}">
                <a16:creationId xmlns:a16="http://schemas.microsoft.com/office/drawing/2014/main" id="{492691D5-0885-45C2-8506-DC07A708F562}"/>
              </a:ext>
            </a:extLst>
          </p:cNvPr>
          <p:cNvGrpSpPr/>
          <p:nvPr/>
        </p:nvGrpSpPr>
        <p:grpSpPr>
          <a:xfrm>
            <a:off x="2066922" y="3374595"/>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5E61CD05-D8E5-4E8C-90C6-52BF38665B6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8BBB1563-73C9-4195-BC2C-C9630F59DB13}"/>
                </a:ext>
              </a:extLst>
            </p:cNvPr>
            <p:cNvSpPr txBox="1"/>
            <p:nvPr/>
          </p:nvSpPr>
          <p:spPr>
            <a:xfrm>
              <a:off x="542921" y="1794226"/>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November 2009, at the peak of the recession, about 15 million people were out of work.</a:t>
              </a:r>
            </a:p>
          </p:txBody>
        </p:sp>
      </p:grpSp>
      <p:grpSp>
        <p:nvGrpSpPr>
          <p:cNvPr id="19" name="Group 18" descr="The economic shutdown that accompanied the COVID-19 pandemic in 2020 resulted in record-breaking unemployment.">
            <a:extLst>
              <a:ext uri="{FF2B5EF4-FFF2-40B4-BE49-F238E27FC236}">
                <a16:creationId xmlns:a16="http://schemas.microsoft.com/office/drawing/2014/main" id="{7005F2D1-7016-4BF5-A839-DF3E272EABF9}"/>
              </a:ext>
            </a:extLst>
          </p:cNvPr>
          <p:cNvGrpSpPr/>
          <p:nvPr/>
        </p:nvGrpSpPr>
        <p:grpSpPr>
          <a:xfrm>
            <a:off x="2066923" y="4269435"/>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9D223227-CB90-44E0-9814-925E751FE3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EEEB70F7-F351-4D8B-A7B1-199C67995F90}"/>
                </a:ext>
              </a:extLst>
            </p:cNvPr>
            <p:cNvSpPr txBox="1"/>
            <p:nvPr/>
          </p:nvSpPr>
          <p:spPr>
            <a:xfrm>
              <a:off x="542921" y="1794226"/>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economic shutdown that accompanied the COVID-19 pandemic in 2020 resulted in record-breaking unemployment.</a:t>
              </a:r>
            </a:p>
          </p:txBody>
        </p:sp>
      </p:grpSp>
      <p:grpSp>
        <p:nvGrpSpPr>
          <p:cNvPr id="23" name="Group 22" descr="The total number of unemployed in the U.S. in April 2020 was 23.1 million, and the unemployment rate reached 14.7%, which was the highest rate since the Great Depression.">
            <a:extLst>
              <a:ext uri="{FF2B5EF4-FFF2-40B4-BE49-F238E27FC236}">
                <a16:creationId xmlns:a16="http://schemas.microsoft.com/office/drawing/2014/main" id="{B5C9C716-EA6B-4F0E-9536-5E361FD1D19C}"/>
              </a:ext>
            </a:extLst>
          </p:cNvPr>
          <p:cNvGrpSpPr/>
          <p:nvPr/>
        </p:nvGrpSpPr>
        <p:grpSpPr>
          <a:xfrm>
            <a:off x="2066921" y="5164275"/>
            <a:ext cx="8058156" cy="1073128"/>
            <a:chOff x="542921" y="1736761"/>
            <a:chExt cx="8058156" cy="1073128"/>
          </a:xfrm>
          <a:solidFill>
            <a:srgbClr val="627981"/>
          </a:solidFill>
        </p:grpSpPr>
        <p:sp>
          <p:nvSpPr>
            <p:cNvPr id="24" name="Rectangle 23">
              <a:extLst>
                <a:ext uri="{FF2B5EF4-FFF2-40B4-BE49-F238E27FC236}">
                  <a16:creationId xmlns:a16="http://schemas.microsoft.com/office/drawing/2014/main" id="{B46A89F7-7C08-4612-9ABA-B4CD62FFF8C3}"/>
                </a:ext>
              </a:extLst>
            </p:cNvPr>
            <p:cNvSpPr/>
            <p:nvPr/>
          </p:nvSpPr>
          <p:spPr>
            <a:xfrm>
              <a:off x="542923" y="1736761"/>
              <a:ext cx="8058154" cy="10731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66DCB081-EF54-4147-B39C-2DADE6C549D7}"/>
                </a:ext>
              </a:extLst>
            </p:cNvPr>
            <p:cNvSpPr txBox="1"/>
            <p:nvPr/>
          </p:nvSpPr>
          <p:spPr>
            <a:xfrm>
              <a:off x="542921" y="1757259"/>
              <a:ext cx="7807571" cy="101566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total number of unemployed in the U.S. in April 2020 was 23.1 million, and the unemployment rate reached 14.7%, which was the highest rate since the Great Depression.</a:t>
              </a:r>
            </a:p>
          </p:txBody>
        </p:sp>
      </p:grpSp>
    </p:spTree>
    <p:extLst>
      <p:ext uri="{BB962C8B-B14F-4D97-AF65-F5344CB8AC3E}">
        <p14:creationId xmlns:p14="http://schemas.microsoft.com/office/powerpoint/2010/main" val="3794363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Who Is Unemployed?</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Economists don’t count everyone who is not working as unemployed; children, retirees, full-time students, and stay-at-home parents are not classified as unemployed. These people either can’t get jobs (children are too young) or don’t want jobs (because they are retired or disinterested in working).">
            <a:extLst>
              <a:ext uri="{FF2B5EF4-FFF2-40B4-BE49-F238E27FC236}">
                <a16:creationId xmlns:a16="http://schemas.microsoft.com/office/drawing/2014/main" id="{6DF93AD6-D95F-45E3-8884-E589C9E252F1}"/>
              </a:ext>
            </a:extLst>
          </p:cNvPr>
          <p:cNvGrpSpPr/>
          <p:nvPr/>
        </p:nvGrpSpPr>
        <p:grpSpPr>
          <a:xfrm>
            <a:off x="2066922" y="1448051"/>
            <a:ext cx="8058156" cy="1690160"/>
            <a:chOff x="542921" y="1736761"/>
            <a:chExt cx="8058156" cy="1690160"/>
          </a:xfrm>
          <a:solidFill>
            <a:srgbClr val="627981"/>
          </a:solidFill>
        </p:grpSpPr>
        <p:sp>
          <p:nvSpPr>
            <p:cNvPr id="10" name="Rectangle 9">
              <a:extLst>
                <a:ext uri="{FF2B5EF4-FFF2-40B4-BE49-F238E27FC236}">
                  <a16:creationId xmlns:a16="http://schemas.microsoft.com/office/drawing/2014/main" id="{F6A6AD3A-031E-4587-B706-FB1196911131}"/>
                </a:ext>
              </a:extLst>
            </p:cNvPr>
            <p:cNvSpPr/>
            <p:nvPr/>
          </p:nvSpPr>
          <p:spPr>
            <a:xfrm>
              <a:off x="542923" y="1736761"/>
              <a:ext cx="8058154" cy="169016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2372BF03-55CD-4119-ACC6-8132F5265BBE}"/>
                </a:ext>
              </a:extLst>
            </p:cNvPr>
            <p:cNvSpPr txBox="1"/>
            <p:nvPr/>
          </p:nvSpPr>
          <p:spPr>
            <a:xfrm>
              <a:off x="542921" y="1795705"/>
              <a:ext cx="7961981" cy="1631216"/>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Economists don’t count everyone who is not working as unemployed; children, retirees, full-time students, and stay-at-home parents are not classified as unemployed. These people either can’t get jobs (children are too young) or don’t want jobs (because they are retired or disinterested in working).</a:t>
              </a:r>
            </a:p>
          </p:txBody>
        </p:sp>
      </p:grpSp>
      <p:pic>
        <p:nvPicPr>
          <p:cNvPr id="6" name="Picture 5" descr="An individual reading a book and taking notes">
            <a:extLst>
              <a:ext uri="{FF2B5EF4-FFF2-40B4-BE49-F238E27FC236}">
                <a16:creationId xmlns:a16="http://schemas.microsoft.com/office/drawing/2014/main" id="{3CD85213-65DB-4EBD-8047-430F1EAE1AE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18302" y="3429000"/>
            <a:ext cx="2201765" cy="3140432"/>
          </a:xfrm>
          <a:prstGeom prst="rect">
            <a:avLst/>
          </a:prstGeom>
        </p:spPr>
      </p:pic>
    </p:spTree>
    <p:extLst>
      <p:ext uri="{BB962C8B-B14F-4D97-AF65-F5344CB8AC3E}">
        <p14:creationId xmlns:p14="http://schemas.microsoft.com/office/powerpoint/2010/main" val="3740046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Key Groups in Employment/Unemployment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Employed: people currently working for pay"/>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4" y="1926242"/>
              <a:ext cx="7807571"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Employed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people currently working for pay</a:t>
              </a:r>
            </a:p>
          </p:txBody>
        </p:sp>
      </p:grpSp>
      <p:grpSp>
        <p:nvGrpSpPr>
          <p:cNvPr id="20" name="Group 19" descr="Unemployed: people who are out of work and actively looking for a job"/>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44" y="178628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Unemployed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people who are out of work and actively looking for a job</a:t>
              </a:r>
            </a:p>
          </p:txBody>
        </p:sp>
      </p:grpSp>
      <p:grpSp>
        <p:nvGrpSpPr>
          <p:cNvPr id="23" name="Group 22" descr="Out of the labor force: people who are not working for pay and NOT actively looking for a job"/>
          <p:cNvGrpSpPr/>
          <p:nvPr/>
        </p:nvGrpSpPr>
        <p:grpSpPr>
          <a:xfrm>
            <a:off x="2066922" y="3363616"/>
            <a:ext cx="8058154" cy="806935"/>
            <a:chOff x="728657" y="1025499"/>
            <a:chExt cx="8058154" cy="806935"/>
          </a:xfrm>
          <a:solidFill>
            <a:srgbClr val="627981"/>
          </a:solidFill>
        </p:grpSpPr>
        <p:sp>
          <p:nvSpPr>
            <p:cNvPr id="24" name="Rectangle 23"/>
            <p:cNvSpPr/>
            <p:nvPr/>
          </p:nvSpPr>
          <p:spPr>
            <a:xfrm>
              <a:off x="728657" y="1025499"/>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818778" y="1075023"/>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Out of the labor force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people who are not working for pay and NOT actively looking for a job</a:t>
              </a:r>
            </a:p>
          </p:txBody>
        </p:sp>
      </p:grpSp>
      <p:grpSp>
        <p:nvGrpSpPr>
          <p:cNvPr id="5" name="Group 4" descr="Labor force: the number of employed people plus the number of unemployed people">
            <a:extLst>
              <a:ext uri="{FF2B5EF4-FFF2-40B4-BE49-F238E27FC236}">
                <a16:creationId xmlns:a16="http://schemas.microsoft.com/office/drawing/2014/main" id="{A1546E23-46BA-8C41-0174-01F58A28B9E6}"/>
              </a:ext>
            </a:extLst>
          </p:cNvPr>
          <p:cNvGrpSpPr/>
          <p:nvPr/>
        </p:nvGrpSpPr>
        <p:grpSpPr>
          <a:xfrm>
            <a:off x="2066922" y="4261423"/>
            <a:ext cx="8058154" cy="806935"/>
            <a:chOff x="2066922" y="4261423"/>
            <a:chExt cx="8058154" cy="806935"/>
          </a:xfrm>
        </p:grpSpPr>
        <p:sp>
          <p:nvSpPr>
            <p:cNvPr id="16" name="Rectangle 15">
              <a:extLst>
                <a:ext uri="{FF2B5EF4-FFF2-40B4-BE49-F238E27FC236}">
                  <a16:creationId xmlns:a16="http://schemas.microsoft.com/office/drawing/2014/main" id="{D443DD13-F667-5949-BCC3-B10A7791D25C}"/>
                </a:ext>
              </a:extLst>
            </p:cNvPr>
            <p:cNvSpPr/>
            <p:nvPr/>
          </p:nvSpPr>
          <p:spPr>
            <a:xfrm>
              <a:off x="2066922" y="4261423"/>
              <a:ext cx="8058154" cy="80693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Rectangle 2">
              <a:extLst>
                <a:ext uri="{FF2B5EF4-FFF2-40B4-BE49-F238E27FC236}">
                  <a16:creationId xmlns:a16="http://schemas.microsoft.com/office/drawing/2014/main" id="{0ABDD152-0CA4-E042-B0B2-2F0806E50217}"/>
                </a:ext>
              </a:extLst>
            </p:cNvPr>
            <p:cNvSpPr/>
            <p:nvPr/>
          </p:nvSpPr>
          <p:spPr>
            <a:xfrm>
              <a:off x="2157043" y="4307979"/>
              <a:ext cx="7807571" cy="707886"/>
            </a:xfrm>
            <a:prstGeom prst="rect">
              <a:avLst/>
            </a:prstGeom>
          </p:spPr>
          <p:txBody>
            <a:bodyPr wrap="square">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Labor force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the number of employed people plus the number of unemployed people</a:t>
              </a:r>
            </a:p>
          </p:txBody>
        </p:sp>
      </p:grpSp>
    </p:spTree>
    <p:extLst>
      <p:ext uri="{BB962C8B-B14F-4D97-AF65-F5344CB8AC3E}">
        <p14:creationId xmlns:p14="http://schemas.microsoft.com/office/powerpoint/2010/main" val="3256329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Calculating the Unemployment Rate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 uri="{C183D7F6-B498-43B3-948B-1728B52AA6E4}">
                <adec:decorative xmlns:adec="http://schemas.microsoft.com/office/drawing/2017/decorative" val="1"/>
              </a:ext>
            </a:extLst>
          </p:cNvPr>
          <p:cNvSpPr txBox="1"/>
          <p:nvPr/>
        </p:nvSpPr>
        <p:spPr>
          <a:xfrm>
            <a:off x="1524001" y="1341776"/>
            <a:ext cx="9273061" cy="4708981"/>
          </a:xfrm>
          <a:prstGeom prst="rect">
            <a:avLst/>
          </a:prstGeom>
          <a:solidFill>
            <a:srgbClr val="627981"/>
          </a:solidFill>
        </p:spPr>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p:txBody>
      </p:sp>
      <p:sp>
        <p:nvSpPr>
          <p:cNvPr id="9" name="TextBox 8">
            <a:extLst>
              <a:ext uri="{FF2B5EF4-FFF2-40B4-BE49-F238E27FC236}">
                <a16:creationId xmlns:a16="http://schemas.microsoft.com/office/drawing/2014/main" id="{A7E8372D-36D2-456F-8C12-2DB123C1456A}"/>
              </a:ext>
            </a:extLst>
          </p:cNvPr>
          <p:cNvSpPr txBox="1"/>
          <p:nvPr/>
        </p:nvSpPr>
        <p:spPr>
          <a:xfrm>
            <a:off x="1683023" y="1480495"/>
            <a:ext cx="8627790" cy="1891287"/>
          </a:xfrm>
          <a:prstGeom prst="rect">
            <a:avLst/>
          </a:prstGeom>
          <a:solidFill>
            <a:srgbClr val="627981"/>
          </a:solidFill>
        </p:spPr>
        <p:txBody>
          <a:bodyPr wrap="square" rtlCol="0" anchor="ctr">
            <a:spAutoFit/>
          </a:bodyPr>
          <a:lstStyle/>
          <a:p>
            <a:pPr marL="342900" marR="0" lvl="0" indent="-342900" algn="l" defTabSz="4572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Census Bureau carries out a monthly survey to determine the number of people in the labor force in the U.S.</a:t>
            </a:r>
          </a:p>
          <a:p>
            <a:pPr marL="342900" marR="0" lvl="0" indent="-342900" algn="l" defTabSz="4572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unemployment rate is the percentage of the people in the U.S. that are unemployed, calculated this way:</a:t>
            </a:r>
          </a:p>
        </p:txBody>
      </p:sp>
      <p:pic>
        <p:nvPicPr>
          <p:cNvPr id="6" name="Picture 5" descr="the number of unemployed people divided by the number of people in the labor force multiplied by 100">
            <a:extLst>
              <a:ext uri="{FF2B5EF4-FFF2-40B4-BE49-F238E27FC236}">
                <a16:creationId xmlns:a16="http://schemas.microsoft.com/office/drawing/2014/main" id="{5C513A8C-0C16-59E2-BA10-7F625BC5D7E2}"/>
              </a:ext>
            </a:extLst>
          </p:cNvPr>
          <p:cNvPicPr>
            <a:picLocks noChangeAspect="1"/>
          </p:cNvPicPr>
          <p:nvPr/>
        </p:nvPicPr>
        <p:blipFill>
          <a:blip r:embed="rId3"/>
          <a:stretch>
            <a:fillRect/>
          </a:stretch>
        </p:blipFill>
        <p:spPr>
          <a:xfrm>
            <a:off x="3462320" y="3525174"/>
            <a:ext cx="5396421" cy="851484"/>
          </a:xfrm>
          <a:prstGeom prst="rect">
            <a:avLst/>
          </a:prstGeom>
        </p:spPr>
      </p:pic>
      <p:sp>
        <p:nvSpPr>
          <p:cNvPr id="21" name="TextBox 20">
            <a:extLst>
              <a:ext uri="{FF2B5EF4-FFF2-40B4-BE49-F238E27FC236}">
                <a16:creationId xmlns:a16="http://schemas.microsoft.com/office/drawing/2014/main" id="{70433F7D-638B-B643-BAEC-C2D3D4EF8FD2}"/>
              </a:ext>
            </a:extLst>
          </p:cNvPr>
          <p:cNvSpPr txBox="1"/>
          <p:nvPr/>
        </p:nvSpPr>
        <p:spPr>
          <a:xfrm>
            <a:off x="1683023" y="4376658"/>
            <a:ext cx="4717777" cy="506292"/>
          </a:xfrm>
          <a:prstGeom prst="rect">
            <a:avLst/>
          </a:prstGeom>
          <a:noFill/>
        </p:spPr>
        <p:txBody>
          <a:bodyPr wrap="square" rtlCol="0">
            <a:spAutoFit/>
          </a:bodyPr>
          <a:lstStyle/>
          <a:p>
            <a:pPr marL="256032" marR="0" lvl="0" indent="-256032" algn="l" defTabSz="4572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example, using numbers from 2021:</a:t>
            </a:r>
          </a:p>
        </p:txBody>
      </p:sp>
      <p:pic>
        <p:nvPicPr>
          <p:cNvPr id="8" name="Picture 7" descr="8.623 million (unemployed people) divided by 161.204 million people (labor force) equals 0.0534912 multiplied by 100 equals 5.3%">
            <a:extLst>
              <a:ext uri="{FF2B5EF4-FFF2-40B4-BE49-F238E27FC236}">
                <a16:creationId xmlns:a16="http://schemas.microsoft.com/office/drawing/2014/main" id="{756DB20A-5506-4609-E98B-5E4B0A7A4652}"/>
              </a:ext>
            </a:extLst>
          </p:cNvPr>
          <p:cNvPicPr>
            <a:picLocks noChangeAspect="1"/>
          </p:cNvPicPr>
          <p:nvPr/>
        </p:nvPicPr>
        <p:blipFill>
          <a:blip r:embed="rId4"/>
          <a:stretch>
            <a:fillRect/>
          </a:stretch>
        </p:blipFill>
        <p:spPr>
          <a:xfrm>
            <a:off x="2736301" y="4946703"/>
            <a:ext cx="7328998" cy="941123"/>
          </a:xfrm>
          <a:prstGeom prst="rect">
            <a:avLst/>
          </a:prstGeom>
        </p:spPr>
      </p:pic>
    </p:spTree>
    <p:extLst>
      <p:ext uri="{BB962C8B-B14F-4D97-AF65-F5344CB8AC3E}">
        <p14:creationId xmlns:p14="http://schemas.microsoft.com/office/powerpoint/2010/main" val="3287073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Hidden Unemployment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Even with the out-of-the-labor-force category, there are still some people who are mislabeled in the process of categorization."/>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3" y="1796108"/>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Even with the out-of-the-labor-force category, there are still some people who are mislabeled in the process of categorization.</a:t>
              </a:r>
            </a:p>
          </p:txBody>
        </p:sp>
      </p:grpSp>
      <p:grpSp>
        <p:nvGrpSpPr>
          <p:cNvPr id="20" name="Group 19" descr="Individuals that fall under the umbrella of &quot;hidden unemployment&quot; can be identified as discouraged or underemployed."/>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p:cNvSpPr txBox="1"/>
            <p:nvPr/>
          </p:nvSpPr>
          <p:spPr>
            <a:xfrm>
              <a:off x="633044" y="178628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Individuals that fall under the umbrella of "hidden unemployment" can be identified as discouraged or underemployed.</a:t>
              </a:r>
            </a:p>
          </p:txBody>
        </p:sp>
      </p:grpSp>
      <p:grpSp>
        <p:nvGrpSpPr>
          <p:cNvPr id="23" name="Group 22" descr="Discouraged workers are no longer counted in the unemployed group since they are not actively looking for work."/>
          <p:cNvGrpSpPr/>
          <p:nvPr/>
        </p:nvGrpSpPr>
        <p:grpSpPr>
          <a:xfrm>
            <a:off x="2066922" y="3363616"/>
            <a:ext cx="8058154" cy="806935"/>
            <a:chOff x="728657" y="1025499"/>
            <a:chExt cx="8058154" cy="806935"/>
          </a:xfrm>
          <a:solidFill>
            <a:srgbClr val="627981"/>
          </a:solidFill>
        </p:grpSpPr>
        <p:sp>
          <p:nvSpPr>
            <p:cNvPr id="24" name="Rectangle 23"/>
            <p:cNvSpPr/>
            <p:nvPr/>
          </p:nvSpPr>
          <p:spPr>
            <a:xfrm>
              <a:off x="728657" y="1025499"/>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818778" y="1075023"/>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Discouraged workers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are no longer counted in the unemployed group since they are not actively looking for work.</a:t>
              </a:r>
            </a:p>
          </p:txBody>
        </p:sp>
      </p:grpSp>
      <p:grpSp>
        <p:nvGrpSpPr>
          <p:cNvPr id="5" name="Group 4" descr="An example of someone who is underemployed is an individual with a college degree in finance who has a job as a cashier.">
            <a:extLst>
              <a:ext uri="{FF2B5EF4-FFF2-40B4-BE49-F238E27FC236}">
                <a16:creationId xmlns:a16="http://schemas.microsoft.com/office/drawing/2014/main" id="{22053209-D22F-E0EC-4025-F1F64B048233}"/>
              </a:ext>
            </a:extLst>
          </p:cNvPr>
          <p:cNvGrpSpPr/>
          <p:nvPr/>
        </p:nvGrpSpPr>
        <p:grpSpPr>
          <a:xfrm>
            <a:off x="2066922" y="4261423"/>
            <a:ext cx="8058154" cy="806935"/>
            <a:chOff x="2066922" y="4261423"/>
            <a:chExt cx="8058154" cy="806935"/>
          </a:xfrm>
        </p:grpSpPr>
        <p:sp>
          <p:nvSpPr>
            <p:cNvPr id="16" name="Rectangle 15">
              <a:extLst>
                <a:ext uri="{FF2B5EF4-FFF2-40B4-BE49-F238E27FC236}">
                  <a16:creationId xmlns:a16="http://schemas.microsoft.com/office/drawing/2014/main" id="{D443DD13-F667-5949-BCC3-B10A7791D25C}"/>
                </a:ext>
              </a:extLst>
            </p:cNvPr>
            <p:cNvSpPr/>
            <p:nvPr/>
          </p:nvSpPr>
          <p:spPr>
            <a:xfrm>
              <a:off x="2066922" y="4261423"/>
              <a:ext cx="8058154" cy="80693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Rectangle 2">
              <a:extLst>
                <a:ext uri="{FF2B5EF4-FFF2-40B4-BE49-F238E27FC236}">
                  <a16:creationId xmlns:a16="http://schemas.microsoft.com/office/drawing/2014/main" id="{0ABDD152-0CA4-E042-B0B2-2F0806E50217}"/>
                </a:ext>
              </a:extLst>
            </p:cNvPr>
            <p:cNvSpPr/>
            <p:nvPr/>
          </p:nvSpPr>
          <p:spPr>
            <a:xfrm>
              <a:off x="2157043" y="4307979"/>
              <a:ext cx="7807571" cy="707886"/>
            </a:xfrm>
            <a:prstGeom prst="rect">
              <a:avLst/>
            </a:prstGeom>
          </p:spPr>
          <p:txBody>
            <a:bodyPr wrap="square">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example of someone who is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underemployed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is an individual with a college degree in finance who has a job as a cashier.</a:t>
              </a:r>
            </a:p>
          </p:txBody>
        </p:sp>
      </p:grpSp>
    </p:spTree>
    <p:extLst>
      <p:ext uri="{BB962C8B-B14F-4D97-AF65-F5344CB8AC3E}">
        <p14:creationId xmlns:p14="http://schemas.microsoft.com/office/powerpoint/2010/main" val="21834176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Labor Force Participation Rate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he percentage of adults aged 16 and older in an economy that are either unemployed or employed and looking for a job."/>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633044" y="1796108"/>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percentage of adults aged 16 and older in an economy that are either unemployed or employed and looking for a job.</a:t>
              </a:r>
            </a:p>
          </p:txBody>
        </p:sp>
      </p:grpSp>
      <p:pic>
        <p:nvPicPr>
          <p:cNvPr id="5" name="Picture 4" descr="labor force participation rate equals employed plus unemployed divided by total adult population multiplied by 100">
            <a:extLst>
              <a:ext uri="{FF2B5EF4-FFF2-40B4-BE49-F238E27FC236}">
                <a16:creationId xmlns:a16="http://schemas.microsoft.com/office/drawing/2014/main" id="{B4CF39BD-DE7C-C78D-332F-6FF25F5347E0}"/>
              </a:ext>
            </a:extLst>
          </p:cNvPr>
          <p:cNvPicPr>
            <a:picLocks noChangeAspect="1"/>
          </p:cNvPicPr>
          <p:nvPr/>
        </p:nvPicPr>
        <p:blipFill>
          <a:blip r:embed="rId3"/>
          <a:stretch>
            <a:fillRect/>
          </a:stretch>
        </p:blipFill>
        <p:spPr>
          <a:xfrm>
            <a:off x="2066922" y="2469390"/>
            <a:ext cx="8058154" cy="812683"/>
          </a:xfrm>
          <a:prstGeom prst="rect">
            <a:avLst/>
          </a:prstGeom>
        </p:spPr>
      </p:pic>
      <p:grpSp>
        <p:nvGrpSpPr>
          <p:cNvPr id="23" name="Group 22" descr="This number began climbing in the 1960s, with more women entering the workforce, and peaked in late 1999 to early 2000."/>
          <p:cNvGrpSpPr/>
          <p:nvPr/>
        </p:nvGrpSpPr>
        <p:grpSpPr>
          <a:xfrm>
            <a:off x="2066922" y="3363616"/>
            <a:ext cx="8058154" cy="806935"/>
            <a:chOff x="728657" y="1025499"/>
            <a:chExt cx="8058154" cy="806935"/>
          </a:xfrm>
          <a:solidFill>
            <a:srgbClr val="627981"/>
          </a:solidFill>
        </p:grpSpPr>
        <p:sp>
          <p:nvSpPr>
            <p:cNvPr id="24" name="Rectangle 23"/>
            <p:cNvSpPr/>
            <p:nvPr/>
          </p:nvSpPr>
          <p:spPr>
            <a:xfrm>
              <a:off x="728657" y="1025499"/>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818778" y="1075023"/>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number began climbing in the 1960s, with more women entering the workforce, and peaked in late 1999 to early 2000.</a:t>
              </a:r>
            </a:p>
          </p:txBody>
        </p:sp>
      </p:grpSp>
    </p:spTree>
    <p:extLst>
      <p:ext uri="{BB962C8B-B14F-4D97-AF65-F5344CB8AC3E}">
        <p14:creationId xmlns:p14="http://schemas.microsoft.com/office/powerpoint/2010/main" val="3283919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Establishment Payroll Survey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descr="A report that shows the number of jobs created each month in the U.S.&#10;&#10;Conducted by the Bureau of Labor Statistics&#10;&#10;A survey of about 147,000 businesses and government agencies&#10;&#10;Creates payroll estimates by counting all employees, the average number of weekly hours worked, and workers’ average hourly, weekly, and overtime earnings&#10;&#10;Criticisms: doesn’t count the self-employed and doesn’t make a distinction between full-time, well-paying jobs and part-time, minimum-wage jobs">
            <a:extLst>
              <a:ext uri="{FF2B5EF4-FFF2-40B4-BE49-F238E27FC236}">
                <a16:creationId xmlns:a16="http://schemas.microsoft.com/office/drawing/2014/main" id="{36EC9E9E-97D5-3616-EDF6-D2C427CE1E6A}"/>
              </a:ext>
            </a:extLst>
          </p:cNvPr>
          <p:cNvGrpSpPr/>
          <p:nvPr/>
        </p:nvGrpSpPr>
        <p:grpSpPr>
          <a:xfrm>
            <a:off x="1459469" y="1488375"/>
            <a:ext cx="9273061" cy="4708981"/>
            <a:chOff x="1459469" y="1488375"/>
            <a:chExt cx="9273061" cy="4708981"/>
          </a:xfrm>
        </p:grpSpPr>
        <p:sp>
          <p:nvSpPr>
            <p:cNvPr id="14" name="TextBox 13">
              <a:extLst>
                <a:ext uri="{FF2B5EF4-FFF2-40B4-BE49-F238E27FC236}">
                  <a16:creationId xmlns:a16="http://schemas.microsoft.com/office/drawing/2014/main" id="{4A3C89F5-5AC7-42CA-B269-E0EF8850E061}"/>
                </a:ext>
              </a:extLst>
            </p:cNvPr>
            <p:cNvSpPr txBox="1"/>
            <p:nvPr/>
          </p:nvSpPr>
          <p:spPr>
            <a:xfrm>
              <a:off x="1459469" y="1488375"/>
              <a:ext cx="9273061" cy="4708981"/>
            </a:xfrm>
            <a:prstGeom prst="rect">
              <a:avLst/>
            </a:prstGeom>
            <a:solidFill>
              <a:srgbClr val="627981"/>
            </a:solidFill>
          </p:spPr>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p:txBody>
        </p:sp>
        <p:sp>
          <p:nvSpPr>
            <p:cNvPr id="9" name="TextBox 8">
              <a:extLst>
                <a:ext uri="{FF2B5EF4-FFF2-40B4-BE49-F238E27FC236}">
                  <a16:creationId xmlns:a16="http://schemas.microsoft.com/office/drawing/2014/main" id="{A7E8372D-36D2-456F-8C12-2DB123C1456A}"/>
                </a:ext>
              </a:extLst>
            </p:cNvPr>
            <p:cNvSpPr txBox="1"/>
            <p:nvPr/>
          </p:nvSpPr>
          <p:spPr>
            <a:xfrm>
              <a:off x="1523997" y="1763238"/>
              <a:ext cx="9144003" cy="4154984"/>
            </a:xfrm>
            <a:prstGeom prst="rect">
              <a:avLst/>
            </a:prstGeom>
            <a:solidFill>
              <a:srgbClr val="627981"/>
            </a:solidFill>
          </p:spPr>
          <p:txBody>
            <a:bodyPr wrap="square" rtlCol="0" anchor="ctr">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A report that shows the number of jobs created each month in the U.S.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Conducted by the Bureau of Labor Statistics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A survey of about 147,000 businesses and government agencies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Creates payroll estimates by counting all employees, the average number of weekly hours worked, and workers’ average hourly, weekly, and overtime earnings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Criticisms: doesn’t count the self-employed and doesn’t make a distinction between full-time, well-paying jobs and part-time, minimum-wage jobs</a:t>
              </a:r>
            </a:p>
          </p:txBody>
        </p:sp>
      </p:grpSp>
    </p:spTree>
    <p:extLst>
      <p:ext uri="{BB962C8B-B14F-4D97-AF65-F5344CB8AC3E}">
        <p14:creationId xmlns:p14="http://schemas.microsoft.com/office/powerpoint/2010/main" val="28016506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D1EF59B-BC03-4F7C-B183-B459213EB47B}">
  <ds:schemaRefs>
    <ds:schemaRef ds:uri="http://schemas.openxmlformats.org/package/2006/metadata/core-properties"/>
    <ds:schemaRef ds:uri="http://www.w3.org/XML/1998/namespace"/>
    <ds:schemaRef ds:uri="http://purl.org/dc/terms/"/>
    <ds:schemaRef ds:uri="http://purl.org/dc/dcmitype/"/>
    <ds:schemaRef ds:uri="http://schemas.microsoft.com/office/2006/documentManagement/types"/>
    <ds:schemaRef ds:uri="http://schemas.microsoft.com/office/infopath/2007/PartnerControls"/>
    <ds:schemaRef ds:uri="http://schemas.microsoft.com/office/2006/metadata/properties"/>
    <ds:schemaRef ds:uri="fdab59f7-c3a7-48e5-acd8-618ce834776e"/>
    <ds:schemaRef ds:uri="06d9c582-05c2-476b-83d2-72ab8b1380b2"/>
    <ds:schemaRef ds:uri="http://purl.org/dc/elements/1.1/"/>
  </ds:schemaRefs>
</ds:datastoreItem>
</file>

<file path=customXml/itemProps2.xml><?xml version="1.0" encoding="utf-8"?>
<ds:datastoreItem xmlns:ds="http://schemas.openxmlformats.org/officeDocument/2006/customXml" ds:itemID="{73DCE102-B44C-4F2A-9085-FA389BA6D3B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6CE1406-C36A-4689-BCFE-2B452D6D5C1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6020</TotalTime>
  <Words>1702</Words>
  <Application>Microsoft Office PowerPoint</Application>
  <PresentationFormat>Widescreen</PresentationFormat>
  <Paragraphs>163</Paragraphs>
  <Slides>14</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Century Gothic</vt:lpstr>
      <vt:lpstr>Office Theme</vt:lpstr>
      <vt:lpstr>How Economists Define and Compute Unemployment Rate</vt:lpstr>
      <vt:lpstr>Introduction</vt:lpstr>
      <vt:lpstr>How Economists Define and Compute Unemployment Rate1</vt:lpstr>
      <vt:lpstr>Who Is Unemployed?</vt:lpstr>
      <vt:lpstr>Key Groups in Employment/Unemployment</vt:lpstr>
      <vt:lpstr>Calculating the Unemployment Rate</vt:lpstr>
      <vt:lpstr>Hidden Unemployment</vt:lpstr>
      <vt:lpstr>Labor Force Participation Rate</vt:lpstr>
      <vt:lpstr>Establishment Payroll Survey</vt:lpstr>
      <vt:lpstr>Current Population Survey (CPS)</vt:lpstr>
      <vt:lpstr>Complications of Measuring Unemployment</vt:lpstr>
      <vt:lpstr>Real World Discussion</vt:lpstr>
      <vt:lpstr>Summary</vt:lpstr>
      <vt:lpstr>HAWKES LEARNING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165</cp:revision>
  <dcterms:created xsi:type="dcterms:W3CDTF">2014-11-06T15:36:04Z</dcterms:created>
  <dcterms:modified xsi:type="dcterms:W3CDTF">2026-02-02T17:09:09Z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