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20"/>
  </p:notesMasterIdLst>
  <p:sldIdLst>
    <p:sldId id="410" r:id="rId5"/>
    <p:sldId id="411" r:id="rId6"/>
    <p:sldId id="403" r:id="rId7"/>
    <p:sldId id="404" r:id="rId8"/>
    <p:sldId id="405" r:id="rId9"/>
    <p:sldId id="406" r:id="rId10"/>
    <p:sldId id="412" r:id="rId11"/>
    <p:sldId id="413" r:id="rId12"/>
    <p:sldId id="407" r:id="rId13"/>
    <p:sldId id="414" r:id="rId14"/>
    <p:sldId id="408" r:id="rId15"/>
    <p:sldId id="415" r:id="rId16"/>
    <p:sldId id="416" r:id="rId17"/>
    <p:sldId id="417" r:id="rId18"/>
    <p:sldId id="340" r:id="rId19"/>
  </p:sldIdLst>
  <p:sldSz cx="12192000" cy="6858000"/>
  <p:notesSz cx="6858000" cy="9144000"/>
  <p:embeddedFontLst>
    <p:embeddedFont>
      <p:font typeface="Cambria Math" panose="02040503050406030204" pitchFamily="18" charset="0"/>
      <p:regular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4" clrIdx="0">
    <p:extLst>
      <p:ext uri="{19B8F6BF-5375-455C-9EA6-DF929625EA0E}">
        <p15:presenceInfo xmlns:p15="http://schemas.microsoft.com/office/powerpoint/2012/main" userId="Nathan Mirmow" providerId="None"/>
      </p:ext>
    </p:extLst>
  </p:cmAuthor>
  <p:cmAuthor id="2" name="Caitlin Coleman" initials="CC" lastIdx="9"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57FB9-7D83-4351-B553-7C0F73AAC0BF}" v="2" dt="2026-02-02T17:03:27.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2" autoAdjust="0"/>
  </p:normalViewPr>
  <p:slideViewPr>
    <p:cSldViewPr snapToGrid="0">
      <p:cViewPr varScale="1">
        <p:scale>
          <a:sx n="92" d="100"/>
          <a:sy n="92" d="100"/>
        </p:scale>
        <p:origin x="119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1-16T18:38:55.095" v="8" actId="20577"/>
      <pc:docMkLst>
        <pc:docMk/>
      </pc:docMkLst>
      <pc:sldChg chg="add">
        <pc:chgData name="Caitlin Coleman" userId="96f87ca1-0e64-4ae8-8d77-98757b85df0b" providerId="ADAL" clId="{DDA6BCD5-DC0D-434C-93A0-51E2BCD25B34}" dt="2026-01-16T18:38:00.710" v="0"/>
        <pc:sldMkLst>
          <pc:docMk/>
          <pc:sldMk cId="1693029773" sldId="340"/>
        </pc:sldMkLst>
      </pc:sldChg>
      <pc:sldChg chg="add">
        <pc:chgData name="Caitlin Coleman" userId="96f87ca1-0e64-4ae8-8d77-98757b85df0b" providerId="ADAL" clId="{DDA6BCD5-DC0D-434C-93A0-51E2BCD25B34}" dt="2026-01-16T18:38:20.915" v="1"/>
        <pc:sldMkLst>
          <pc:docMk/>
          <pc:sldMk cId="3265964373" sldId="403"/>
        </pc:sldMkLst>
      </pc:sldChg>
      <pc:sldChg chg="add">
        <pc:chgData name="Caitlin Coleman" userId="96f87ca1-0e64-4ae8-8d77-98757b85df0b" providerId="ADAL" clId="{DDA6BCD5-DC0D-434C-93A0-51E2BCD25B34}" dt="2026-01-16T18:38:20.915" v="1"/>
        <pc:sldMkLst>
          <pc:docMk/>
          <pc:sldMk cId="1143901742" sldId="404"/>
        </pc:sldMkLst>
      </pc:sldChg>
      <pc:sldChg chg="add">
        <pc:chgData name="Caitlin Coleman" userId="96f87ca1-0e64-4ae8-8d77-98757b85df0b" providerId="ADAL" clId="{DDA6BCD5-DC0D-434C-93A0-51E2BCD25B34}" dt="2026-01-16T18:38:20.915" v="1"/>
        <pc:sldMkLst>
          <pc:docMk/>
          <pc:sldMk cId="2189564346" sldId="405"/>
        </pc:sldMkLst>
      </pc:sldChg>
      <pc:sldChg chg="add">
        <pc:chgData name="Caitlin Coleman" userId="96f87ca1-0e64-4ae8-8d77-98757b85df0b" providerId="ADAL" clId="{DDA6BCD5-DC0D-434C-93A0-51E2BCD25B34}" dt="2026-01-16T18:38:20.915" v="1"/>
        <pc:sldMkLst>
          <pc:docMk/>
          <pc:sldMk cId="3026490981" sldId="406"/>
        </pc:sldMkLst>
      </pc:sldChg>
      <pc:sldChg chg="modSp add mod">
        <pc:chgData name="Caitlin Coleman" userId="96f87ca1-0e64-4ae8-8d77-98757b85df0b" providerId="ADAL" clId="{DDA6BCD5-DC0D-434C-93A0-51E2BCD25B34}" dt="2026-01-16T18:38:46.155" v="7" actId="20577"/>
        <pc:sldMkLst>
          <pc:docMk/>
          <pc:sldMk cId="2827378355" sldId="407"/>
        </pc:sldMkLst>
        <pc:spChg chg="mod">
          <ac:chgData name="Caitlin Coleman" userId="96f87ca1-0e64-4ae8-8d77-98757b85df0b" providerId="ADAL" clId="{DDA6BCD5-DC0D-434C-93A0-51E2BCD25B34}" dt="2026-01-16T18:38:46.155" v="7" actId="20577"/>
          <ac:spMkLst>
            <pc:docMk/>
            <pc:sldMk cId="2827378355" sldId="407"/>
            <ac:spMk id="26" creationId="{00000000-0000-0000-0000-000000000000}"/>
          </ac:spMkLst>
        </pc:spChg>
      </pc:sldChg>
      <pc:sldChg chg="add">
        <pc:chgData name="Caitlin Coleman" userId="96f87ca1-0e64-4ae8-8d77-98757b85df0b" providerId="ADAL" clId="{DDA6BCD5-DC0D-434C-93A0-51E2BCD25B34}" dt="2026-01-16T18:38:20.915" v="1"/>
        <pc:sldMkLst>
          <pc:docMk/>
          <pc:sldMk cId="2505755131" sldId="408"/>
        </pc:sldMkLst>
      </pc:sldChg>
      <pc:sldChg chg="add">
        <pc:chgData name="Caitlin Coleman" userId="96f87ca1-0e64-4ae8-8d77-98757b85df0b" providerId="ADAL" clId="{DDA6BCD5-DC0D-434C-93A0-51E2BCD25B34}" dt="2026-01-16T18:38:20.915" v="1"/>
        <pc:sldMkLst>
          <pc:docMk/>
          <pc:sldMk cId="3440978638" sldId="410"/>
        </pc:sldMkLst>
      </pc:sldChg>
      <pc:sldChg chg="modSp add mod">
        <pc:chgData name="Caitlin Coleman" userId="96f87ca1-0e64-4ae8-8d77-98757b85df0b" providerId="ADAL" clId="{DDA6BCD5-DC0D-434C-93A0-51E2BCD25B34}" dt="2026-01-16T18:38:32.020" v="3" actId="20577"/>
        <pc:sldMkLst>
          <pc:docMk/>
          <pc:sldMk cId="0" sldId="411"/>
        </pc:sldMkLst>
        <pc:spChg chg="mod">
          <ac:chgData name="Caitlin Coleman" userId="96f87ca1-0e64-4ae8-8d77-98757b85df0b" providerId="ADAL" clId="{DDA6BCD5-DC0D-434C-93A0-51E2BCD25B34}" dt="2026-01-16T18:38:32.020" v="3" actId="20577"/>
          <ac:spMkLst>
            <pc:docMk/>
            <pc:sldMk cId="0" sldId="411"/>
            <ac:spMk id="5" creationId="{DFD41BB2-876D-B0BD-D7D5-F6B06E2E5549}"/>
          </ac:spMkLst>
        </pc:spChg>
      </pc:sldChg>
      <pc:sldChg chg="add">
        <pc:chgData name="Caitlin Coleman" userId="96f87ca1-0e64-4ae8-8d77-98757b85df0b" providerId="ADAL" clId="{DDA6BCD5-DC0D-434C-93A0-51E2BCD25B34}" dt="2026-01-16T18:38:20.915" v="1"/>
        <pc:sldMkLst>
          <pc:docMk/>
          <pc:sldMk cId="0" sldId="412"/>
        </pc:sldMkLst>
      </pc:sldChg>
      <pc:sldChg chg="modSp add mod">
        <pc:chgData name="Caitlin Coleman" userId="96f87ca1-0e64-4ae8-8d77-98757b85df0b" providerId="ADAL" clId="{DDA6BCD5-DC0D-434C-93A0-51E2BCD25B34}" dt="2026-01-16T18:38:41.471" v="5" actId="20577"/>
        <pc:sldMkLst>
          <pc:docMk/>
          <pc:sldMk cId="2210409015" sldId="413"/>
        </pc:sldMkLst>
        <pc:spChg chg="mod">
          <ac:chgData name="Caitlin Coleman" userId="96f87ca1-0e64-4ae8-8d77-98757b85df0b" providerId="ADAL" clId="{DDA6BCD5-DC0D-434C-93A0-51E2BCD25B34}" dt="2026-01-16T18:38:41.471" v="5" actId="20577"/>
          <ac:spMkLst>
            <pc:docMk/>
            <pc:sldMk cId="2210409015" sldId="413"/>
            <ac:spMk id="26" creationId="{00000000-0000-0000-0000-000000000000}"/>
          </ac:spMkLst>
        </pc:spChg>
      </pc:sldChg>
      <pc:sldChg chg="add">
        <pc:chgData name="Caitlin Coleman" userId="96f87ca1-0e64-4ae8-8d77-98757b85df0b" providerId="ADAL" clId="{DDA6BCD5-DC0D-434C-93A0-51E2BCD25B34}" dt="2026-01-16T18:38:20.915" v="1"/>
        <pc:sldMkLst>
          <pc:docMk/>
          <pc:sldMk cId="2207442494" sldId="414"/>
        </pc:sldMkLst>
      </pc:sldChg>
      <pc:sldChg chg="add">
        <pc:chgData name="Caitlin Coleman" userId="96f87ca1-0e64-4ae8-8d77-98757b85df0b" providerId="ADAL" clId="{DDA6BCD5-DC0D-434C-93A0-51E2BCD25B34}" dt="2026-01-16T18:38:20.915" v="1"/>
        <pc:sldMkLst>
          <pc:docMk/>
          <pc:sldMk cId="4045158478" sldId="415"/>
        </pc:sldMkLst>
      </pc:sldChg>
      <pc:sldChg chg="add">
        <pc:chgData name="Caitlin Coleman" userId="96f87ca1-0e64-4ae8-8d77-98757b85df0b" providerId="ADAL" clId="{DDA6BCD5-DC0D-434C-93A0-51E2BCD25B34}" dt="2026-01-16T18:38:20.915" v="1"/>
        <pc:sldMkLst>
          <pc:docMk/>
          <pc:sldMk cId="249724080" sldId="416"/>
        </pc:sldMkLst>
      </pc:sldChg>
      <pc:sldChg chg="modSp add mod">
        <pc:chgData name="Caitlin Coleman" userId="96f87ca1-0e64-4ae8-8d77-98757b85df0b" providerId="ADAL" clId="{DDA6BCD5-DC0D-434C-93A0-51E2BCD25B34}" dt="2026-01-16T18:38:55.095" v="8" actId="20577"/>
        <pc:sldMkLst>
          <pc:docMk/>
          <pc:sldMk cId="475575217" sldId="417"/>
        </pc:sldMkLst>
        <pc:spChg chg="mod">
          <ac:chgData name="Caitlin Coleman" userId="96f87ca1-0e64-4ae8-8d77-98757b85df0b" providerId="ADAL" clId="{DDA6BCD5-DC0D-434C-93A0-51E2BCD25B34}" dt="2026-01-16T18:38:55.095" v="8" actId="20577"/>
          <ac:spMkLst>
            <pc:docMk/>
            <pc:sldMk cId="475575217" sldId="417"/>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Small differences of a few percentage points in the annual rate of economic growth make an enormous difference in GDP per capita. In this lesson, we discuss some of the components of economic growth, including physical capital, human capital, and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Rising levels of education for persons twenty-five and older show the deepening of human capital in the U.S. economy. As of 2020, 38% of U.S. adults have completed a four-year college degree. There is clearly room for additional deepening of human capital to occur.</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43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Growth accounting studies determine the extent to which physical and human capital deepening and technology have contributed to growth. The usual approach uses an aggregate production function to estimate how human and physical capital contribute to per capita growth. The part of growth that is unexplained by measured inputs, called the residual, is then attributed to growth in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700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type of market economy and legal system that governs property and contractual rights are important to a healthy economic climate. A healthy economic climate usually involves market orientation at the microeconomic, individual, or firm decision-making level. Markets that allow personal and business rewards and incentives for increasing human and physical capital encourage economic growth. The government's role is to correct when markets fail to properly allocate capital or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49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Physical capital includes the factories and equipment that firms use, as well as things like roads (also called infrastructure). More physical capital implies more output.</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871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Human capital refers to the skills and knowledge that make workers productive. Human capital and physical capital accumulation are similar: in both cases, investment now pays off in higher productivity in the future. An example of investing in human capital is investing in education. This chart compares the percentage of the populations in El Salvador, the Netherlands, Paraguay, Portugal, and the United States in 2020 that is above the age of twenty-five and has a bachelor's degree or equivalent.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88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Technology is the combination of invention and innovation. When most people think of new technology, the invention of products like the laser or the smartphone. Technology, as economists use the term, however, includes still more. In short, technology comprises all the advances that make existing machines produce more and at higher quality, and new products.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38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GDP per capita is useful to understanding economic growth and standard of living. GDP per capita makes it easier to compare countries with different population sizes.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168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9" name="Google Shape;159;ga0792d71e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m:rPr>
                          <m:nor/>
                        </m:rPr>
                        <a:rPr lang="en-US" sz="1100" i="0" smtClean="0">
                          <a:solidFill>
                            <a:srgbClr val="FFFFFF"/>
                          </a:solidFill>
                          <a:latin typeface="Calibri" panose="020F0502020204030204" pitchFamily="34" charset="0"/>
                          <a:cs typeface="Calibri" panose="020F0502020204030204" pitchFamily="34" charset="0"/>
                        </a:rPr>
                        <m:t>Physical</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capital</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person</m:t>
                      </m:r>
                      <m:r>
                        <m:rPr>
                          <m:nor/>
                        </m:rPr>
                        <a:rPr lang="en-US" sz="1100" i="0" smtClean="0">
                          <a:solidFill>
                            <a:srgbClr val="FFFFFF"/>
                          </a:solidFill>
                          <a:latin typeface="Calibri" panose="020F0502020204030204" pitchFamily="34" charset="0"/>
                          <a:cs typeface="Calibri" panose="020F0502020204030204" pitchFamily="34" charset="0"/>
                        </a:rPr>
                        <m:t> = </m:t>
                      </m:r>
                      <m:f>
                        <m:fPr>
                          <m:ctrlPr>
                            <a:rPr lang="en-US" sz="1100" i="1">
                              <a:solidFill>
                                <a:srgbClr val="FFFFFF"/>
                              </a:solidFill>
                              <a:latin typeface="Cambria Math" panose="02040503050406030204" pitchFamily="18" charset="0"/>
                            </a:rPr>
                          </m:ctrlPr>
                        </m:fPr>
                        <m:num>
                          <m:r>
                            <m:rPr>
                              <m:nor/>
                            </m:rPr>
                            <a:rPr lang="en-US" sz="1100" i="0">
                              <a:solidFill>
                                <a:srgbClr val="FFFFFF"/>
                              </a:solidFill>
                              <a:latin typeface="Calibri" panose="020F0502020204030204" pitchFamily="34" charset="0"/>
                              <a:cs typeface="Calibri" panose="020F0502020204030204" pitchFamily="34" charset="0"/>
                            </a:rPr>
                            <m:t>physical</m:t>
                          </m:r>
                          <m:r>
                            <m:rPr>
                              <m:nor/>
                            </m:rPr>
                            <a:rPr lang="en-US" sz="1100" i="0">
                              <a:solidFill>
                                <a:srgbClr val="FFFFFF"/>
                              </a:solidFill>
                              <a:latin typeface="Calibri" panose="020F0502020204030204" pitchFamily="34" charset="0"/>
                              <a:cs typeface="Calibri" panose="020F0502020204030204" pitchFamily="34" charset="0"/>
                            </a:rPr>
                            <m:t> </m:t>
                          </m:r>
                          <m:r>
                            <m:rPr>
                              <m:nor/>
                            </m:rPr>
                            <a:rPr lang="en-US" sz="1100" i="0">
                              <a:solidFill>
                                <a:srgbClr val="FFFFFF"/>
                              </a:solidFill>
                              <a:latin typeface="Calibri" panose="020F0502020204030204" pitchFamily="34" charset="0"/>
                              <a:cs typeface="Calibri" panose="020F0502020204030204" pitchFamily="34" charset="0"/>
                            </a:rPr>
                            <m:t>capital</m:t>
                          </m:r>
                        </m:num>
                        <m:den>
                          <m:r>
                            <m:rPr>
                              <m:nor/>
                            </m:rPr>
                            <a:rPr lang="en-US" sz="1100" i="0">
                              <a:solidFill>
                                <a:srgbClr val="FFFFFF"/>
                              </a:solidFill>
                              <a:latin typeface="Calibri" panose="020F0502020204030204" pitchFamily="34" charset="0"/>
                              <a:cs typeface="Calibri" panose="020F0502020204030204" pitchFamily="34" charset="0"/>
                            </a:rPr>
                            <m:t>population</m:t>
                          </m:r>
                        </m:den>
                      </m:f>
                    </m:oMath>
                  </m:oMathPara>
                </a14:m>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14:m>
                  <m:oMathPara xmlns:m="http://schemas.openxmlformats.org/officeDocument/2006/math">
                    <m:oMathParaPr>
                      <m:jc m:val="centerGroup"/>
                    </m:oMathParaPr>
                    <m:oMath xmlns:m="http://schemas.openxmlformats.org/officeDocument/2006/math">
                      <m:r>
                        <m:rPr>
                          <m:nor/>
                        </m:rPr>
                        <a:rPr lang="en-US" sz="1100" i="0" smtClean="0">
                          <a:solidFill>
                            <a:srgbClr val="FFFFFF"/>
                          </a:solidFill>
                          <a:latin typeface="Calibri" panose="020F0502020204030204" pitchFamily="34" charset="0"/>
                          <a:cs typeface="Calibri" panose="020F0502020204030204" pitchFamily="34" charset="0"/>
                        </a:rPr>
                        <m:t>Human</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capital</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person</m:t>
                      </m:r>
                      <m:r>
                        <m:rPr>
                          <m:nor/>
                        </m:rPr>
                        <a:rPr lang="en-US" sz="1100" i="0" smtClean="0">
                          <a:solidFill>
                            <a:srgbClr val="FFFFFF"/>
                          </a:solidFill>
                          <a:latin typeface="Calibri" panose="020F0502020204030204" pitchFamily="34" charset="0"/>
                          <a:cs typeface="Calibri" panose="020F0502020204030204" pitchFamily="34" charset="0"/>
                        </a:rPr>
                        <m:t> = </m:t>
                      </m:r>
                      <m:f>
                        <m:fPr>
                          <m:ctrlPr>
                            <a:rPr lang="en-US" sz="1100" i="1">
                              <a:solidFill>
                                <a:srgbClr val="FFFFFF"/>
                              </a:solidFill>
                              <a:latin typeface="Cambria Math" panose="02040503050406030204" pitchFamily="18" charset="0"/>
                            </a:rPr>
                          </m:ctrlPr>
                        </m:fPr>
                        <m:num>
                          <m:r>
                            <m:rPr>
                              <m:nor/>
                            </m:rPr>
                            <a:rPr lang="en-US" sz="1100" i="0">
                              <a:solidFill>
                                <a:srgbClr val="FFFFFF"/>
                              </a:solidFill>
                              <a:latin typeface="Calibri" panose="020F0502020204030204" pitchFamily="34" charset="0"/>
                              <a:cs typeface="Calibri" panose="020F0502020204030204" pitchFamily="34" charset="0"/>
                            </a:rPr>
                            <m:t>human</m:t>
                          </m:r>
                          <m:r>
                            <m:rPr>
                              <m:nor/>
                            </m:rPr>
                            <a:rPr lang="en-US" sz="1100" i="0">
                              <a:solidFill>
                                <a:srgbClr val="FFFFFF"/>
                              </a:solidFill>
                              <a:latin typeface="Calibri" panose="020F0502020204030204" pitchFamily="34" charset="0"/>
                              <a:cs typeface="Calibri" panose="020F0502020204030204" pitchFamily="34" charset="0"/>
                            </a:rPr>
                            <m:t> </m:t>
                          </m:r>
                          <m:r>
                            <m:rPr>
                              <m:nor/>
                            </m:rPr>
                            <a:rPr lang="en-US" sz="1100" i="0">
                              <a:solidFill>
                                <a:srgbClr val="FFFFFF"/>
                              </a:solidFill>
                              <a:latin typeface="Calibri" panose="020F0502020204030204" pitchFamily="34" charset="0"/>
                              <a:cs typeface="Calibri" panose="020F0502020204030204" pitchFamily="34" charset="0"/>
                            </a:rPr>
                            <m:t>capital</m:t>
                          </m:r>
                        </m:num>
                        <m:den>
                          <m:r>
                            <m:rPr>
                              <m:nor/>
                            </m:rPr>
                            <a:rPr lang="en-US" sz="1100" i="0">
                              <a:solidFill>
                                <a:srgbClr val="FFFFFF"/>
                              </a:solidFill>
                              <a:latin typeface="Calibri" panose="020F0502020204030204" pitchFamily="34" charset="0"/>
                              <a:cs typeface="Calibri" panose="020F0502020204030204" pitchFamily="34" charset="0"/>
                            </a:rPr>
                            <m:t>population</m:t>
                          </m:r>
                        </m:den>
                      </m:f>
                    </m:oMath>
                  </m:oMathPara>
                </a14:m>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14:m>
                  <m:oMathPara xmlns:m="http://schemas.openxmlformats.org/officeDocument/2006/math">
                    <m:oMathParaPr>
                      <m:jc m:val="centerGroup"/>
                    </m:oMathParaPr>
                    <m:oMath xmlns:m="http://schemas.openxmlformats.org/officeDocument/2006/math">
                      <m:r>
                        <m:rPr>
                          <m:nor/>
                        </m:rPr>
                        <a:rPr lang="en-US" sz="1100" i="0" smtClean="0">
                          <a:solidFill>
                            <a:srgbClr val="FFFFFF"/>
                          </a:solidFill>
                          <a:latin typeface="Calibri" panose="020F0502020204030204" pitchFamily="34" charset="0"/>
                          <a:cs typeface="Calibri" panose="020F0502020204030204" pitchFamily="34" charset="0"/>
                        </a:rPr>
                        <m:t>Technology</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person</m:t>
                      </m:r>
                      <m:r>
                        <m:rPr>
                          <m:nor/>
                        </m:rPr>
                        <a:rPr lang="en-US" sz="1100" i="0" smtClean="0">
                          <a:solidFill>
                            <a:srgbClr val="FFFFFF"/>
                          </a:solidFill>
                          <a:latin typeface="Calibri" panose="020F0502020204030204" pitchFamily="34" charset="0"/>
                          <a:cs typeface="Calibri" panose="020F0502020204030204" pitchFamily="34" charset="0"/>
                        </a:rPr>
                        <m:t> = </m:t>
                      </m:r>
                      <m:f>
                        <m:fPr>
                          <m:ctrlPr>
                            <a:rPr lang="en-US" sz="1100" i="1">
                              <a:solidFill>
                                <a:srgbClr val="FFFFFF"/>
                              </a:solidFill>
                              <a:latin typeface="Cambria Math" panose="02040503050406030204" pitchFamily="18" charset="0"/>
                            </a:rPr>
                          </m:ctrlPr>
                        </m:fPr>
                        <m:num>
                          <m:r>
                            <m:rPr>
                              <m:nor/>
                            </m:rPr>
                            <a:rPr lang="en-US" sz="1100" i="0">
                              <a:solidFill>
                                <a:srgbClr val="FFFFFF"/>
                              </a:solidFill>
                              <a:latin typeface="Calibri" panose="020F0502020204030204" pitchFamily="34" charset="0"/>
                              <a:cs typeface="Calibri" panose="020F0502020204030204" pitchFamily="34" charset="0"/>
                            </a:rPr>
                            <m:t>technology</m:t>
                          </m:r>
                        </m:num>
                        <m:den>
                          <m:r>
                            <m:rPr>
                              <m:nor/>
                            </m:rPr>
                            <a:rPr lang="en-US" sz="1100" i="0">
                              <a:solidFill>
                                <a:srgbClr val="FFFFFF"/>
                              </a:solidFill>
                              <a:latin typeface="Calibri" panose="020F0502020204030204" pitchFamily="34" charset="0"/>
                              <a:cs typeface="Calibri" panose="020F0502020204030204" pitchFamily="34" charset="0"/>
                            </a:rPr>
                            <m:t>population</m:t>
                          </m:r>
                        </m:den>
                      </m:f>
                    </m:oMath>
                  </m:oMathPara>
                </a14:m>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14:m>
                  <m:oMathPara xmlns:m="http://schemas.openxmlformats.org/officeDocument/2006/math">
                    <m:oMathParaPr>
                      <m:jc m:val="centerGroup"/>
                    </m:oMathParaPr>
                    <m:oMath xmlns:m="http://schemas.openxmlformats.org/officeDocument/2006/math">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human</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capital</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person</m:t>
                      </m:r>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physical</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capital</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person</m:t>
                      </m:r>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technology</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person</m:t>
                      </m:r>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GDP</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capita</m:t>
                      </m:r>
                    </m:oMath>
                  </m:oMathPara>
                </a14:m>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mc:Choice>
        <mc:Fallback xmlns="">
          <p:sp>
            <p:nvSpPr>
              <p:cNvPr id="159" name="Google Shape;159;ga0792d71e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i="0">
                    <a:solidFill>
                      <a:srgbClr val="FFFFFF"/>
                    </a:solidFill>
                    <a:latin typeface="Cambria Math" panose="02040503050406030204" pitchFamily="18" charset="0"/>
                    <a:cs typeface="Calibri" panose="020F0502020204030204" pitchFamily="34" charset="0"/>
                  </a:rPr>
                  <a:t>"Physical capital per person = " </a:t>
                </a:r>
                <a:r>
                  <a:rPr lang="en-US" sz="1100" i="0">
                    <a:solidFill>
                      <a:srgbClr val="FFFFFF"/>
                    </a:solidFill>
                    <a:latin typeface="Calibri" panose="020F0502020204030204" pitchFamily="34" charset="0"/>
                    <a:cs typeface="Calibri" panose="020F0502020204030204" pitchFamily="34" charset="0"/>
                  </a:rPr>
                  <a:t> "physical capital</a:t>
                </a:r>
                <a:r>
                  <a:rPr lang="en-US" sz="1100" i="0">
                    <a:solidFill>
                      <a:srgbClr val="FFFFFF"/>
                    </a:solidFill>
                    <a:latin typeface="Cambria Math" panose="02040503050406030204" pitchFamily="18" charset="0"/>
                    <a:cs typeface="Calibri" panose="020F0502020204030204" pitchFamily="34" charset="0"/>
                  </a:rPr>
                  <a:t>" /"</a:t>
                </a:r>
                <a:r>
                  <a:rPr lang="en-US" sz="1100" i="0">
                    <a:solidFill>
                      <a:srgbClr val="FFFFFF"/>
                    </a:solidFill>
                    <a:latin typeface="Calibri" panose="020F0502020204030204" pitchFamily="34" charset="0"/>
                    <a:cs typeface="Calibri" panose="020F0502020204030204" pitchFamily="34" charset="0"/>
                  </a:rPr>
                  <a:t>population</a:t>
                </a:r>
                <a:r>
                  <a:rPr lang="en-US" sz="1100" i="0">
                    <a:solidFill>
                      <a:srgbClr val="FFFFFF"/>
                    </a:solidFill>
                    <a:latin typeface="Cambria Math" panose="02040503050406030204" pitchFamily="18" charset="0"/>
                    <a:cs typeface="Calibri" panose="020F0502020204030204" pitchFamily="34" charset="0"/>
                  </a:rPr>
                  <a:t>"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0">
                    <a:solidFill>
                      <a:srgbClr val="FFFFFF"/>
                    </a:solidFill>
                    <a:latin typeface="Cambria Math" panose="02040503050406030204" pitchFamily="18" charset="0"/>
                    <a:cs typeface="Calibri" panose="020F0502020204030204" pitchFamily="34" charset="0"/>
                  </a:rPr>
                  <a:t>"Human capital per person = " </a:t>
                </a:r>
                <a:r>
                  <a:rPr lang="en-US" sz="1100" i="0">
                    <a:solidFill>
                      <a:srgbClr val="FFFFFF"/>
                    </a:solidFill>
                    <a:latin typeface="Calibri" panose="020F0502020204030204" pitchFamily="34" charset="0"/>
                    <a:cs typeface="Calibri" panose="020F0502020204030204" pitchFamily="34" charset="0"/>
                  </a:rPr>
                  <a:t> "human capital</a:t>
                </a:r>
                <a:r>
                  <a:rPr lang="en-US" sz="1100" i="0">
                    <a:solidFill>
                      <a:srgbClr val="FFFFFF"/>
                    </a:solidFill>
                    <a:latin typeface="Cambria Math" panose="02040503050406030204" pitchFamily="18" charset="0"/>
                    <a:cs typeface="Calibri" panose="020F0502020204030204" pitchFamily="34" charset="0"/>
                  </a:rPr>
                  <a:t>" /"</a:t>
                </a:r>
                <a:r>
                  <a:rPr lang="en-US" sz="1100" i="0">
                    <a:solidFill>
                      <a:srgbClr val="FFFFFF"/>
                    </a:solidFill>
                    <a:latin typeface="Calibri" panose="020F0502020204030204" pitchFamily="34" charset="0"/>
                    <a:cs typeface="Calibri" panose="020F0502020204030204" pitchFamily="34" charset="0"/>
                  </a:rPr>
                  <a:t>population</a:t>
                </a:r>
                <a:r>
                  <a:rPr lang="en-US" sz="1100" i="0">
                    <a:solidFill>
                      <a:srgbClr val="FFFFFF"/>
                    </a:solidFill>
                    <a:latin typeface="Cambria Math" panose="02040503050406030204" pitchFamily="18"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0">
                    <a:solidFill>
                      <a:srgbClr val="FFFFFF"/>
                    </a:solidFill>
                    <a:latin typeface="Cambria Math" panose="02040503050406030204" pitchFamily="18" charset="0"/>
                    <a:cs typeface="Calibri" panose="020F0502020204030204" pitchFamily="34" charset="0"/>
                  </a:rPr>
                  <a:t>"Technology per person = " </a:t>
                </a:r>
                <a:r>
                  <a:rPr lang="en-US" sz="1100" i="0">
                    <a:solidFill>
                      <a:srgbClr val="FFFFFF"/>
                    </a:solidFill>
                    <a:latin typeface="Calibri" panose="020F0502020204030204" pitchFamily="34" charset="0"/>
                    <a:cs typeface="Calibri" panose="020F0502020204030204" pitchFamily="34" charset="0"/>
                  </a:rPr>
                  <a:t> "technology</a:t>
                </a:r>
                <a:r>
                  <a:rPr lang="en-US" sz="1100" i="0">
                    <a:solidFill>
                      <a:srgbClr val="FFFFFF"/>
                    </a:solidFill>
                    <a:latin typeface="Cambria Math" panose="02040503050406030204" pitchFamily="18" charset="0"/>
                    <a:cs typeface="Calibri" panose="020F0502020204030204" pitchFamily="34" charset="0"/>
                  </a:rPr>
                  <a:t>" /"</a:t>
                </a:r>
                <a:r>
                  <a:rPr lang="en-US" sz="1100" i="0">
                    <a:solidFill>
                      <a:srgbClr val="FFFFFF"/>
                    </a:solidFill>
                    <a:latin typeface="Calibri" panose="020F0502020204030204" pitchFamily="34" charset="0"/>
                    <a:cs typeface="Calibri" panose="020F0502020204030204" pitchFamily="34" charset="0"/>
                  </a:rPr>
                  <a:t>population</a:t>
                </a:r>
                <a:r>
                  <a:rPr lang="en-US" sz="1100" i="0">
                    <a:solidFill>
                      <a:srgbClr val="FFFFFF"/>
                    </a:solidFill>
                    <a:latin typeface="Cambria Math" panose="02040503050406030204" pitchFamily="18"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sz="1100" i="0">
                    <a:solidFill>
                      <a:srgbClr val="FFFFFF"/>
                    </a:solidFill>
                    <a:latin typeface="Cambria Math" panose="02040503050406030204" pitchFamily="18" charset="0"/>
                    <a:cs typeface="Calibri" panose="020F0502020204030204" pitchFamily="34" charset="0"/>
                  </a:rPr>
                  <a:t>"[human capital per person]+[physical capital per person]+[technology per person]=GDP per capita</a:t>
                </a:r>
                <a:r>
                  <a:rPr lang="en-US" sz="1100" i="0">
                    <a:solidFill>
                      <a:srgbClr val="FFFFFF"/>
                    </a:solidFill>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mc:Fallback>
      </mc:AlternateContent>
      <p:sp>
        <p:nvSpPr>
          <p:cNvPr id="160" name="Google Shape;160;ga0792d71e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If the U.S. government provided free college for all students who qualified, how would this affect GDP and the standard of living?</a:t>
            </a:r>
          </a:p>
          <a:p>
            <a:pPr marL="158750" indent="0">
              <a:buNone/>
            </a:pPr>
            <a:endParaRPr lang="en-US" dirty="0"/>
          </a:p>
        </p:txBody>
      </p:sp>
    </p:spTree>
    <p:extLst>
      <p:ext uri="{BB962C8B-B14F-4D97-AF65-F5344CB8AC3E}">
        <p14:creationId xmlns:p14="http://schemas.microsoft.com/office/powerpoint/2010/main" val="330029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If the U.S. government provided free college for all students who qualified, how would this affect GDP and the standard of living?</a:t>
            </a:r>
          </a:p>
          <a:p>
            <a:pPr marL="158750" indent="0">
              <a:buNone/>
            </a:pPr>
            <a:endParaRPr lang="en-US" dirty="0"/>
          </a:p>
          <a:p>
            <a:pPr marL="158750" indent="0">
              <a:buNone/>
            </a:pPr>
            <a:r>
              <a:rPr lang="en-US" dirty="0"/>
              <a:t>If the government provided free college for all qualifying students, this would increase human capital and likely increase GDP per capita, leading to a higher standard of living in the U.S.</a:t>
            </a:r>
          </a:p>
          <a:p>
            <a:pPr marL="158750" indent="0">
              <a:buNone/>
            </a:pPr>
            <a:endParaRPr lang="en-US" dirty="0"/>
          </a:p>
        </p:txBody>
      </p:sp>
    </p:spTree>
    <p:extLst>
      <p:ext uri="{BB962C8B-B14F-4D97-AF65-F5344CB8AC3E}">
        <p14:creationId xmlns:p14="http://schemas.microsoft.com/office/powerpoint/2010/main" val="475699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Capital deepening is when society increases the level of capital per person. The idea of capital deepening can apply both to additional human capital per worker and to additional physical capital per worker. The idea of human capital deepening also applies to the years of experience that workers have. The average experience level of U.S. workers has not changed much in recent decades.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64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16213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2077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28416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6237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9341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7470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6837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526463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22907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4934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7285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105979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0754B-30C7-58D0-A8CA-4ECCD879C26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B161BD8-ED3E-7947-9F42-903C2D7B5930}"/>
              </a:ex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6B38B741-11D5-B4AD-F033-EE2B48631E8A}"/>
              </a:ex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E509A60D-88A8-F967-82BE-4407D6F978D3}"/>
              </a:ext>
            </a:extLst>
          </p:cNvPr>
          <p:cNvSpPr txBox="1">
            <a:spLocks noGrp="1"/>
          </p:cNvSpPr>
          <p:nvPr>
            <p:ph type="title" idx="4294967295"/>
          </p:nvPr>
        </p:nvSpPr>
        <p:spPr>
          <a:xfrm>
            <a:off x="1523999" y="2297744"/>
            <a:ext cx="9144000" cy="15881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spcBef>
                <a:spcPts val="0"/>
              </a:spcBef>
            </a:pPr>
            <a:r>
              <a:rPr lang="en-US" sz="5400" dirty="0">
                <a:solidFill>
                  <a:schemeClr val="dk1"/>
                </a:solidFill>
                <a:latin typeface="Century Gothic"/>
                <a:ea typeface="Century Gothic"/>
                <a:cs typeface="Century Gothic"/>
                <a:sym typeface="Century Gothic"/>
              </a:rPr>
              <a:t>Components of </a:t>
            </a:r>
            <a:br>
              <a:rPr lang="en-US" sz="5400" dirty="0">
                <a:solidFill>
                  <a:schemeClr val="dk1"/>
                </a:solidFill>
                <a:latin typeface="Century Gothic"/>
                <a:ea typeface="Century Gothic"/>
                <a:cs typeface="Century Gothic"/>
                <a:sym typeface="Century Gothic"/>
              </a:rPr>
            </a:br>
            <a:r>
              <a:rPr lang="en-US" sz="5400" dirty="0">
                <a:solidFill>
                  <a:schemeClr val="dk1"/>
                </a:solidFill>
                <a:latin typeface="Century Gothic"/>
                <a:ea typeface="Century Gothic"/>
                <a:cs typeface="Century Gothic"/>
                <a:sym typeface="Century Gothic"/>
              </a:rPr>
              <a:t>Economic Growth</a:t>
            </a:r>
            <a:endParaRPr kumimoji="0" lang="en-US" sz="5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p:txBody>
      </p:sp>
      <p:cxnSp>
        <p:nvCxnSpPr>
          <p:cNvPr id="14" name="Straight Connector 13">
            <a:extLst>
              <a:ext uri="{FF2B5EF4-FFF2-40B4-BE49-F238E27FC236}">
                <a16:creationId xmlns:a16="http://schemas.microsoft.com/office/drawing/2014/main" id="{B82091BF-7283-B9F4-EAA7-CF7BC9282649}"/>
              </a:ext>
              <a:ext uri="{C183D7F6-B498-43B3-948B-1728B52AA6E4}">
                <adec:decorative xmlns:adec="http://schemas.microsoft.com/office/drawing/2017/decorative" val="1"/>
              </a:ext>
            </a:extLst>
          </p:cNvPr>
          <p:cNvCxnSpPr/>
          <p:nvPr/>
        </p:nvCxnSpPr>
        <p:spPr>
          <a:xfrm>
            <a:off x="3130061" y="409218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4E0B4B-F340-8EF1-7279-85E4C5B897E6}"/>
              </a:ext>
            </a:extLst>
          </p:cNvPr>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440978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07715016-C58A-7C2F-8E6F-30C51DB8B9E3}"/>
              </a:ext>
            </a:extLst>
          </p:cNvPr>
          <p:cNvSpPr txBox="1">
            <a:spLocks noGrp="1"/>
          </p:cNvSpPr>
          <p:nvPr>
            <p:ph type="title" idx="4294967295"/>
          </p:nvPr>
        </p:nvSpPr>
        <p:spPr>
          <a:xfrm>
            <a:off x="1676401" y="4908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Capital Deepening</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3" name="Straight Connector 2">
            <a:extLst>
              <a:ext uri="{FF2B5EF4-FFF2-40B4-BE49-F238E27FC236}">
                <a16:creationId xmlns:a16="http://schemas.microsoft.com/office/drawing/2014/main" id="{B7A6E96F-A208-D64E-7FFD-1BAC2432824D}"/>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Capital deepening is when society increases the level of capital per person.">
            <a:extLst>
              <a:ext uri="{FF2B5EF4-FFF2-40B4-BE49-F238E27FC236}">
                <a16:creationId xmlns:a16="http://schemas.microsoft.com/office/drawing/2014/main" id="{B7C0D14B-E422-422F-A8A6-260ABBADB111}"/>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783420"/>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Capital deepening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when society increases the level of capital per person.</a:t>
              </a:r>
            </a:p>
          </p:txBody>
        </p:sp>
      </p:grpSp>
      <p:grpSp>
        <p:nvGrpSpPr>
          <p:cNvPr id="13" name="Group 12" descr="The idea of capital deepening can apply both to additional human capital per worker and to additional physical capital per worker.">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idea of capital deepening can apply both to additional human capital per worker and to additional physical capital per worker.</a:t>
              </a:r>
            </a:p>
          </p:txBody>
        </p:sp>
      </p:grpSp>
      <p:grpSp>
        <p:nvGrpSpPr>
          <p:cNvPr id="16" name="Group 15" descr="The idea of human capital deepening also applies to the years of experience that workers have.">
            <a:extLst>
              <a:ext uri="{FF2B5EF4-FFF2-40B4-BE49-F238E27FC236}">
                <a16:creationId xmlns:a16="http://schemas.microsoft.com/office/drawing/2014/main" id="{521B2929-BAE5-4740-997B-9E307DD7C38C}"/>
              </a:ext>
            </a:extLst>
          </p:cNvPr>
          <p:cNvGrpSpPr/>
          <p:nvPr/>
        </p:nvGrpSpPr>
        <p:grpSpPr>
          <a:xfrm>
            <a:off x="2066921" y="3356988"/>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1" y="1786286"/>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idea of human capital deepening also applies to the years of experience that workers have.</a:t>
              </a:r>
            </a:p>
          </p:txBody>
        </p:sp>
      </p:grpSp>
      <p:grpSp>
        <p:nvGrpSpPr>
          <p:cNvPr id="19" name="Group 18" descr="The average experience level of U.S. workers has not changed much in recent decades.">
            <a:extLst>
              <a:ext uri="{FF2B5EF4-FFF2-40B4-BE49-F238E27FC236}">
                <a16:creationId xmlns:a16="http://schemas.microsoft.com/office/drawing/2014/main" id="{A0E21FD7-4797-4FA0-84ED-A4B2A3388FCB}"/>
              </a:ext>
            </a:extLst>
          </p:cNvPr>
          <p:cNvGrpSpPr/>
          <p:nvPr/>
        </p:nvGrpSpPr>
        <p:grpSpPr>
          <a:xfrm>
            <a:off x="2066921" y="4242698"/>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02DB1A0E-83C9-4C9E-8458-6B92068BCE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3C954E8-A570-4063-88D1-9C8627593910}"/>
                </a:ext>
              </a:extLst>
            </p:cNvPr>
            <p:cNvSpPr txBox="1"/>
            <p:nvPr/>
          </p:nvSpPr>
          <p:spPr>
            <a:xfrm>
              <a:off x="542921" y="1794226"/>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average experience level of U.S. workers has not changed much in recent decades.</a:t>
              </a:r>
            </a:p>
          </p:txBody>
        </p:sp>
      </p:grpSp>
    </p:spTree>
    <p:extLst>
      <p:ext uri="{BB962C8B-B14F-4D97-AF65-F5344CB8AC3E}">
        <p14:creationId xmlns:p14="http://schemas.microsoft.com/office/powerpoint/2010/main" val="220744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B6C29E8B-3578-C8CA-35DE-AE08ED432F43}"/>
              </a:ext>
            </a:extLst>
          </p:cNvPr>
          <p:cNvSpPr txBox="1">
            <a:spLocks noGrp="1"/>
          </p:cNvSpPr>
          <p:nvPr>
            <p:ph type="title" idx="4294967295"/>
          </p:nvPr>
        </p:nvSpPr>
        <p:spPr>
          <a:xfrm>
            <a:off x="1676401" y="4908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Capital Deepening</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3" name="Straight Connector 2">
            <a:extLst>
              <a:ext uri="{FF2B5EF4-FFF2-40B4-BE49-F238E27FC236}">
                <a16:creationId xmlns:a16="http://schemas.microsoft.com/office/drawing/2014/main" id="{7AAFE2CD-D045-A3C6-3B6F-BEB11F609377}"/>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A line graph that shows completion of education over time for adults in the United States.">
            <a:extLst>
              <a:ext uri="{FF2B5EF4-FFF2-40B4-BE49-F238E27FC236}">
                <a16:creationId xmlns:a16="http://schemas.microsoft.com/office/drawing/2014/main" id="{83F145E6-7D23-4ADD-0209-919FEA3FD98F}"/>
              </a:ext>
            </a:extLst>
          </p:cNvPr>
          <p:cNvPicPr>
            <a:picLocks noChangeAspect="1"/>
          </p:cNvPicPr>
          <p:nvPr/>
        </p:nvPicPr>
        <p:blipFill>
          <a:blip r:embed="rId3"/>
          <a:stretch>
            <a:fillRect/>
          </a:stretch>
        </p:blipFill>
        <p:spPr>
          <a:xfrm>
            <a:off x="2850698" y="1393787"/>
            <a:ext cx="6490602" cy="3850470"/>
          </a:xfrm>
          <a:prstGeom prst="rect">
            <a:avLst/>
          </a:prstGeom>
        </p:spPr>
      </p:pic>
      <p:sp>
        <p:nvSpPr>
          <p:cNvPr id="21" name="TextBox 20">
            <a:extLst>
              <a:ext uri="{FF2B5EF4-FFF2-40B4-BE49-F238E27FC236}">
                <a16:creationId xmlns:a16="http://schemas.microsoft.com/office/drawing/2014/main" id="{33C954E8-A570-4063-88D1-9C8627593910}"/>
              </a:ext>
            </a:extLst>
          </p:cNvPr>
          <p:cNvSpPr txBox="1"/>
          <p:nvPr/>
        </p:nvSpPr>
        <p:spPr>
          <a:xfrm>
            <a:off x="2192214" y="5347736"/>
            <a:ext cx="7807571" cy="1323439"/>
          </a:xfrm>
          <a:prstGeom prst="rect">
            <a:avLst/>
          </a:prstGeom>
          <a:solidFill>
            <a:srgbClr val="62798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Rising levels of education for persons twenty-five and older show the deepening of human capital in the U.S. economy. As of 2020, 38% of U.S. adults have completed a four-year college degree. There is clearly room for additional deepening of human capital to occur.</a:t>
            </a:r>
          </a:p>
        </p:txBody>
      </p:sp>
    </p:spTree>
    <p:extLst>
      <p:ext uri="{BB962C8B-B14F-4D97-AF65-F5344CB8AC3E}">
        <p14:creationId xmlns:p14="http://schemas.microsoft.com/office/powerpoint/2010/main" val="250575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95013FF5-5DFF-193B-82FB-DFFF8BF4EE6E}"/>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mj-ea"/>
                <a:cs typeface="+mj-cs"/>
                <a:sym typeface="Century Gothic"/>
              </a:rPr>
              <a:t>Growth Accounting</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A66D3CD0-F435-36D9-687C-2AE89A05CCB1}"/>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Growth accounting studies determine the extent to which physical and human capital deepening and technology have contributed to growth.">
            <a:extLst>
              <a:ext uri="{FF2B5EF4-FFF2-40B4-BE49-F238E27FC236}">
                <a16:creationId xmlns:a16="http://schemas.microsoft.com/office/drawing/2014/main" id="{B7C0D14B-E422-422F-A8A6-260ABBADB111}"/>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783420"/>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Growth accounting studies determine the extent to which physical and human capital deepening and technology have contributed to growth.</a:t>
              </a:r>
            </a:p>
          </p:txBody>
        </p:sp>
      </p:grpSp>
      <p:grpSp>
        <p:nvGrpSpPr>
          <p:cNvPr id="13" name="Group 12" descr="The usual approach uses an aggregate production function to estimate how human and physical capital contribute to per capita growth.">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usual approach uses an aggregate production function to estimate how human and physical capital contribute to per capita growth.</a:t>
              </a:r>
            </a:p>
          </p:txBody>
        </p:sp>
      </p:grpSp>
      <p:grpSp>
        <p:nvGrpSpPr>
          <p:cNvPr id="16" name="Group 15" descr="The part of growth that is unexplained by measured inputs, called the residual, is then attributed to growth in technology.">
            <a:extLst>
              <a:ext uri="{FF2B5EF4-FFF2-40B4-BE49-F238E27FC236}">
                <a16:creationId xmlns:a16="http://schemas.microsoft.com/office/drawing/2014/main" id="{521B2929-BAE5-4740-997B-9E307DD7C38C}"/>
              </a:ext>
            </a:extLst>
          </p:cNvPr>
          <p:cNvGrpSpPr/>
          <p:nvPr/>
        </p:nvGrpSpPr>
        <p:grpSpPr>
          <a:xfrm>
            <a:off x="2066921" y="3356988"/>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1" y="1786286"/>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part of growth that is unexplained by measured inputs, called the residual, is then attributed to growth in technology.</a:t>
              </a:r>
            </a:p>
          </p:txBody>
        </p:sp>
      </p:grpSp>
    </p:spTree>
    <p:extLst>
      <p:ext uri="{BB962C8B-B14F-4D97-AF65-F5344CB8AC3E}">
        <p14:creationId xmlns:p14="http://schemas.microsoft.com/office/powerpoint/2010/main" val="404515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itle 25">
            <a:extLst>
              <a:ext uri="{FF2B5EF4-FFF2-40B4-BE49-F238E27FC236}">
                <a16:creationId xmlns:a16="http://schemas.microsoft.com/office/drawing/2014/main" id="{CABA1501-B609-DF5F-8CB4-5C8C0DF4A16A}"/>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mj-ea"/>
                <a:cs typeface="+mj-cs"/>
                <a:sym typeface="Century Gothic"/>
              </a:rPr>
              <a:t>A Healthy Climate for Economic Growth</a:t>
            </a:r>
          </a:p>
        </p:txBody>
      </p:sp>
      <p:cxnSp>
        <p:nvCxnSpPr>
          <p:cNvPr id="5" name="Straight Connector 4">
            <a:extLst>
              <a:ext uri="{FF2B5EF4-FFF2-40B4-BE49-F238E27FC236}">
                <a16:creationId xmlns:a16="http://schemas.microsoft.com/office/drawing/2014/main" id="{3180D87A-F74F-7620-2957-6C794E5E34C1}"/>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Both the type of market economy and a legal system that governs and sustains property and contractual rights are important contributors to a healthy economic climate.">
            <a:extLst>
              <a:ext uri="{FF2B5EF4-FFF2-40B4-BE49-F238E27FC236}">
                <a16:creationId xmlns:a16="http://schemas.microsoft.com/office/drawing/2014/main" id="{B7C0D14B-E422-422F-A8A6-260ABBADB111}"/>
              </a:ext>
            </a:extLst>
          </p:cNvPr>
          <p:cNvGrpSpPr/>
          <p:nvPr/>
        </p:nvGrpSpPr>
        <p:grpSpPr>
          <a:xfrm>
            <a:off x="2066921" y="1585567"/>
            <a:ext cx="8058156" cy="1066722"/>
            <a:chOff x="542921" y="1736761"/>
            <a:chExt cx="8058156" cy="1066722"/>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10667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787820"/>
              <a:ext cx="7961981"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Both the type of market economy and a legal system that governs and sustains property and contractual rights are important contributors to a healthy economic climate.</a:t>
              </a:r>
            </a:p>
          </p:txBody>
        </p:sp>
      </p:grpSp>
      <p:grpSp>
        <p:nvGrpSpPr>
          <p:cNvPr id="13" name="Group 12" descr="A healthy economic climate usually involves market orientation at the microeconomic, individual, or firm decision-making level.">
            <a:extLst>
              <a:ext uri="{FF2B5EF4-FFF2-40B4-BE49-F238E27FC236}">
                <a16:creationId xmlns:a16="http://schemas.microsoft.com/office/drawing/2014/main" id="{AB8DC893-0CBB-4550-9BCB-D1966A42C7B3}"/>
              </a:ext>
            </a:extLst>
          </p:cNvPr>
          <p:cNvGrpSpPr/>
          <p:nvPr/>
        </p:nvGrpSpPr>
        <p:grpSpPr>
          <a:xfrm>
            <a:off x="2066921" y="2756541"/>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healthy economic climate usually involves market orientation at the microeconomic, individual, or firm decision-making level.</a:t>
              </a:r>
            </a:p>
          </p:txBody>
        </p:sp>
      </p:grpSp>
      <p:grpSp>
        <p:nvGrpSpPr>
          <p:cNvPr id="16" name="Group 15" descr="Markets that allow personal and business rewards and incentives for increasing human and physical capital encourage economic growth.">
            <a:extLst>
              <a:ext uri="{FF2B5EF4-FFF2-40B4-BE49-F238E27FC236}">
                <a16:creationId xmlns:a16="http://schemas.microsoft.com/office/drawing/2014/main" id="{521B2929-BAE5-4740-997B-9E307DD7C38C}"/>
              </a:ext>
            </a:extLst>
          </p:cNvPr>
          <p:cNvGrpSpPr/>
          <p:nvPr/>
        </p:nvGrpSpPr>
        <p:grpSpPr>
          <a:xfrm>
            <a:off x="2066920" y="3642251"/>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1" y="1786286"/>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Markets that allow personal and business rewards and incentives for increasing human and physical capital encourage economic growth.</a:t>
              </a:r>
            </a:p>
          </p:txBody>
        </p:sp>
      </p:grpSp>
      <p:grpSp>
        <p:nvGrpSpPr>
          <p:cNvPr id="19" name="Group 18" descr="The government's role is to correct when markets fail to properly allocate capital or technology.">
            <a:extLst>
              <a:ext uri="{FF2B5EF4-FFF2-40B4-BE49-F238E27FC236}">
                <a16:creationId xmlns:a16="http://schemas.microsoft.com/office/drawing/2014/main" id="{765D2B64-5BBA-48D3-8E2B-868B3FF2CE44}"/>
              </a:ext>
            </a:extLst>
          </p:cNvPr>
          <p:cNvGrpSpPr/>
          <p:nvPr/>
        </p:nvGrpSpPr>
        <p:grpSpPr>
          <a:xfrm>
            <a:off x="2066921" y="4527961"/>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985A745E-4B56-4785-9713-D0CC4FD66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1DD3FE7-5C67-4365-A33B-4E13507BB708}"/>
                </a:ext>
              </a:extLst>
            </p:cNvPr>
            <p:cNvSpPr txBox="1"/>
            <p:nvPr/>
          </p:nvSpPr>
          <p:spPr>
            <a:xfrm>
              <a:off x="542921" y="1786286"/>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government's role is to correct when markets fail to properly allocate capital or technology.</a:t>
              </a:r>
            </a:p>
          </p:txBody>
        </p:sp>
      </p:grpSp>
    </p:spTree>
    <p:extLst>
      <p:ext uri="{BB962C8B-B14F-4D97-AF65-F5344CB8AC3E}">
        <p14:creationId xmlns:p14="http://schemas.microsoft.com/office/powerpoint/2010/main" val="24972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E9F2F79-14CA-40F5-8D8F-B4A3DDFD8B90}"/>
              </a:ext>
            </a:extLst>
          </p:cNvPr>
          <p:cNvSpPr/>
          <p:nvPr/>
        </p:nvSpPr>
        <p:spPr>
          <a:xfrm>
            <a:off x="1881188" y="1365155"/>
            <a:ext cx="8429625" cy="515440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Over long periods of time, seemingly small differences of a few percentage points in the annual rate of economic growth make an enormous difference in GDP per capita.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Capital deepening refers to an increase in the amount of capital per worker, either human capital per worker (in the form of higher education or skills) or physical capital per worker.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Technology, in its economic meaning, refers broadly to all new methods of production, which include major scientific inventions but also small inventions and even better forms of management or other types of institutions.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healthy climate for growth in GDP per capita consists of improvements in human capital, physical capital, and technology in a market-oriented environment with supportive public policies and institutions.</a:t>
            </a:r>
          </a:p>
        </p:txBody>
      </p:sp>
    </p:spTree>
    <p:extLst>
      <p:ext uri="{BB962C8B-B14F-4D97-AF65-F5344CB8AC3E}">
        <p14:creationId xmlns:p14="http://schemas.microsoft.com/office/powerpoint/2010/main" val="47557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Title 25">
            <a:extLst>
              <a:ext uri="{FF2B5EF4-FFF2-40B4-BE49-F238E27FC236}">
                <a16:creationId xmlns:a16="http://schemas.microsoft.com/office/drawing/2014/main" id="{DFD41BB2-876D-B0BD-D7D5-F6B06E2E5549}"/>
              </a:ext>
            </a:extLst>
          </p:cNvPr>
          <p:cNvSpPr txBox="1">
            <a:spLocks noGrp="1"/>
          </p:cNvSpPr>
          <p:nvPr>
            <p:ph type="title" idx="4294967295"/>
          </p:nvPr>
        </p:nvSpPr>
        <p:spPr>
          <a:xfrm>
            <a:off x="1676401" y="4908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6" name="Straight Connector 5">
            <a:extLst>
              <a:ext uri="{FF2B5EF4-FFF2-40B4-BE49-F238E27FC236}">
                <a16:creationId xmlns:a16="http://schemas.microsoft.com/office/drawing/2014/main" id="{452AF81B-101D-5B36-4D05-542D70ADA58E}"/>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Small differences of a few percentage points in the annual rate of economic growth make an enormous difference in GDP per capita.">
            <a:extLst>
              <a:ext uri="{FF2B5EF4-FFF2-40B4-BE49-F238E27FC236}">
                <a16:creationId xmlns:a16="http://schemas.microsoft.com/office/drawing/2014/main" id="{B7C0D14B-E422-422F-A8A6-260ABBADB111}"/>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783329"/>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Small differences of a few percentage points in the annual rate of economic growth make an enormous difference in GDP per capita.</a:t>
              </a:r>
            </a:p>
          </p:txBody>
        </p:sp>
      </p:grpSp>
      <p:grpSp>
        <p:nvGrpSpPr>
          <p:cNvPr id="17" name="Group 16" descr="In this lesson, we discuss some of the components of economic growth, including physical capital, human capital, and technology.">
            <a:extLst>
              <a:ext uri="{FF2B5EF4-FFF2-40B4-BE49-F238E27FC236}">
                <a16:creationId xmlns:a16="http://schemas.microsoft.com/office/drawing/2014/main" id="{A8BB77AE-45B7-4C16-B3A3-AABFD9400253}"/>
              </a:ext>
            </a:extLst>
          </p:cNvPr>
          <p:cNvGrpSpPr/>
          <p:nvPr/>
        </p:nvGrpSpPr>
        <p:grpSpPr>
          <a:xfrm>
            <a:off x="2066922" y="2483260"/>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74ED1CE-062F-438A-8316-3595A950BD9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680352E-08F4-461E-B500-1E28F290EFD2}"/>
                </a:ext>
              </a:extLst>
            </p:cNvPr>
            <p:cNvSpPr txBox="1"/>
            <p:nvPr/>
          </p:nvSpPr>
          <p:spPr>
            <a:xfrm>
              <a:off x="542922" y="1783329"/>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this lesson, we discuss some of the components of economic growth, including physical capital, human capital, and technology.</a:t>
              </a:r>
            </a:p>
          </p:txBody>
        </p:sp>
      </p:grpSp>
      <p:pic>
        <p:nvPicPr>
          <p:cNvPr id="3" name="Picture 2" descr="Stacks of coins with plant sprouts, indicating monetary growth.">
            <a:extLst>
              <a:ext uri="{FF2B5EF4-FFF2-40B4-BE49-F238E27FC236}">
                <a16:creationId xmlns:a16="http://schemas.microsoft.com/office/drawing/2014/main" id="{26C7B107-8C65-46C3-B1E6-3A0C60014589}"/>
              </a:ext>
            </a:extLst>
          </p:cNvPr>
          <p:cNvPicPr>
            <a:picLocks noChangeAspect="1"/>
          </p:cNvPicPr>
          <p:nvPr/>
        </p:nvPicPr>
        <p:blipFill>
          <a:blip r:embed="rId3"/>
          <a:stretch>
            <a:fillRect/>
          </a:stretch>
        </p:blipFill>
        <p:spPr>
          <a:xfrm>
            <a:off x="3802106" y="3567806"/>
            <a:ext cx="4587788" cy="30609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3" name="Title 25">
            <a:extLst>
              <a:ext uri="{FF2B5EF4-FFF2-40B4-BE49-F238E27FC236}">
                <a16:creationId xmlns:a16="http://schemas.microsoft.com/office/drawing/2014/main" id="{817DB116-B12E-26C2-4139-70E83F1CDE41}"/>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mj-ea"/>
                <a:cs typeface="+mj-cs"/>
                <a:sym typeface="Century Gothic"/>
              </a:rPr>
              <a:t>Physical Capital</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4" name="Straight Connector 3">
            <a:extLst>
              <a:ext uri="{FF2B5EF4-FFF2-40B4-BE49-F238E27FC236}">
                <a16:creationId xmlns:a16="http://schemas.microsoft.com/office/drawing/2014/main" id="{E1012F8D-4E0D-6810-A52B-765BD3870AA9}"/>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Physical capital includes the factories and equipment that firms use, as well as things like roads (also called infrastructure).">
            <a:extLst>
              <a:ext uri="{FF2B5EF4-FFF2-40B4-BE49-F238E27FC236}">
                <a16:creationId xmlns:a16="http://schemas.microsoft.com/office/drawing/2014/main" id="{B7C0D14B-E422-422F-A8A6-260ABBADB111}"/>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783329"/>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Physical capital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includes the factories and equipment that firms use, as well as things like roads (also called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infrastructure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3" name="Group 12" descr="More physical capital implies more output.">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936325"/>
              <a:ext cx="780757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More physical capital implies more output.</a:t>
              </a:r>
            </a:p>
          </p:txBody>
        </p:sp>
      </p:grpSp>
      <p:pic>
        <p:nvPicPr>
          <p:cNvPr id="6" name="Picture 5" descr="An example of an increase in the quantity of physical capital is more computers of the same quality. An example of an increase in the quality of physical capital is the same number of computers, but the computers are faster.">
            <a:extLst>
              <a:ext uri="{FF2B5EF4-FFF2-40B4-BE49-F238E27FC236}">
                <a16:creationId xmlns:a16="http://schemas.microsoft.com/office/drawing/2014/main" id="{5C8E10EF-5413-EB62-B504-74EC7B98DD74}"/>
              </a:ext>
            </a:extLst>
          </p:cNvPr>
          <p:cNvPicPr>
            <a:picLocks noChangeAspect="1"/>
          </p:cNvPicPr>
          <p:nvPr/>
        </p:nvPicPr>
        <p:blipFill>
          <a:blip r:embed="rId3"/>
          <a:stretch>
            <a:fillRect/>
          </a:stretch>
        </p:blipFill>
        <p:spPr>
          <a:xfrm>
            <a:off x="3199528" y="3401773"/>
            <a:ext cx="5792944" cy="3010166"/>
          </a:xfrm>
          <a:prstGeom prst="rect">
            <a:avLst/>
          </a:prstGeom>
        </p:spPr>
      </p:pic>
    </p:spTree>
    <p:extLst>
      <p:ext uri="{BB962C8B-B14F-4D97-AF65-F5344CB8AC3E}">
        <p14:creationId xmlns:p14="http://schemas.microsoft.com/office/powerpoint/2010/main" val="3265964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Title 25">
            <a:extLst>
              <a:ext uri="{FF2B5EF4-FFF2-40B4-BE49-F238E27FC236}">
                <a16:creationId xmlns:a16="http://schemas.microsoft.com/office/drawing/2014/main" id="{2CAEF285-AC9C-35B1-9093-4B6E4570ADEA}"/>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mj-ea"/>
                <a:cs typeface="+mj-cs"/>
                <a:sym typeface="Century Gothic"/>
              </a:rPr>
              <a:t>Human Capital</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6" name="Straight Connector 5">
            <a:extLst>
              <a:ext uri="{FF2B5EF4-FFF2-40B4-BE49-F238E27FC236}">
                <a16:creationId xmlns:a16="http://schemas.microsoft.com/office/drawing/2014/main" id="{00188527-5748-5F92-A82D-A7A45016B2AD}"/>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Human capital refers to the skills and knowledge that make workers productive.">
            <a:extLst>
              <a:ext uri="{FF2B5EF4-FFF2-40B4-BE49-F238E27FC236}">
                <a16:creationId xmlns:a16="http://schemas.microsoft.com/office/drawing/2014/main" id="{B7C0D14B-E422-422F-A8A6-260ABBADB111}"/>
              </a:ext>
            </a:extLst>
          </p:cNvPr>
          <p:cNvGrpSpPr/>
          <p:nvPr/>
        </p:nvGrpSpPr>
        <p:grpSpPr>
          <a:xfrm>
            <a:off x="969503" y="1811454"/>
            <a:ext cx="3558138" cy="1138811"/>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783329"/>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Human capital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refers to the skills and knowledge that make workers productive.</a:t>
              </a:r>
            </a:p>
          </p:txBody>
        </p:sp>
      </p:grpSp>
      <p:grpSp>
        <p:nvGrpSpPr>
          <p:cNvPr id="13" name="Group 12" descr="Human capital and physical capital accumulation are similar: in both cases, investment now pays off in higher productivity in the future.">
            <a:extLst>
              <a:ext uri="{FF2B5EF4-FFF2-40B4-BE49-F238E27FC236}">
                <a16:creationId xmlns:a16="http://schemas.microsoft.com/office/drawing/2014/main" id="{AB8DC893-0CBB-4550-9BCB-D1966A42C7B3}"/>
              </a:ext>
            </a:extLst>
          </p:cNvPr>
          <p:cNvGrpSpPr/>
          <p:nvPr/>
        </p:nvGrpSpPr>
        <p:grpSpPr>
          <a:xfrm>
            <a:off x="969502" y="3117759"/>
            <a:ext cx="3558139" cy="2200932"/>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Human capital and physical capital accumulation are similar: in both cases, investment now pays off in higher productivity in the future.</a:t>
              </a:r>
            </a:p>
          </p:txBody>
        </p:sp>
      </p:grpSp>
      <p:pic>
        <p:nvPicPr>
          <p:cNvPr id="4" name="Picture 3" descr="A bar graph comparing education levels across countries">
            <a:extLst>
              <a:ext uri="{FF2B5EF4-FFF2-40B4-BE49-F238E27FC236}">
                <a16:creationId xmlns:a16="http://schemas.microsoft.com/office/drawing/2014/main" id="{9F453DC0-C1E0-E80B-A55F-505F0729DFF3}"/>
              </a:ext>
            </a:extLst>
          </p:cNvPr>
          <p:cNvPicPr>
            <a:picLocks noChangeAspect="1"/>
          </p:cNvPicPr>
          <p:nvPr/>
        </p:nvPicPr>
        <p:blipFill>
          <a:blip r:embed="rId3"/>
          <a:stretch>
            <a:fillRect/>
          </a:stretch>
        </p:blipFill>
        <p:spPr>
          <a:xfrm>
            <a:off x="4527641" y="1539309"/>
            <a:ext cx="6820638" cy="4406117"/>
          </a:xfrm>
          <a:prstGeom prst="rect">
            <a:avLst/>
          </a:prstGeom>
        </p:spPr>
      </p:pic>
    </p:spTree>
    <p:extLst>
      <p:ext uri="{BB962C8B-B14F-4D97-AF65-F5344CB8AC3E}">
        <p14:creationId xmlns:p14="http://schemas.microsoft.com/office/powerpoint/2010/main" val="114390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43CB0988-0DD0-FB2A-D85B-216F8F90976A}"/>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mj-ea"/>
                <a:cs typeface="+mj-cs"/>
                <a:sym typeface="Century Gothic"/>
              </a:rPr>
              <a:t>Technology</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1B8158A5-29DC-F347-7DEE-6924C17BB861}"/>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Technology is the combination of invention and innovation.">
            <a:extLst>
              <a:ext uri="{FF2B5EF4-FFF2-40B4-BE49-F238E27FC236}">
                <a16:creationId xmlns:a16="http://schemas.microsoft.com/office/drawing/2014/main" id="{B7C0D14B-E422-422F-A8A6-260ABBADB111}"/>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940173"/>
              <a:ext cx="796198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Technology is the combination of invention and innovation.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 name="Group 12" descr="When most people think of new technology, the invention of products like the laser or the smartphone come to mind.">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most people think of new technology, the invention of products like the laser or the smartphone come to mind.</a:t>
              </a:r>
            </a:p>
          </p:txBody>
        </p:sp>
      </p:grpSp>
      <p:grpSp>
        <p:nvGrpSpPr>
          <p:cNvPr id="16" name="Group 15" descr="Technology, as economists use the term, however, includes still more.">
            <a:extLst>
              <a:ext uri="{FF2B5EF4-FFF2-40B4-BE49-F238E27FC236}">
                <a16:creationId xmlns:a16="http://schemas.microsoft.com/office/drawing/2014/main" id="{521B2929-BAE5-4740-997B-9E307DD7C38C}"/>
              </a:ext>
            </a:extLst>
          </p:cNvPr>
          <p:cNvGrpSpPr/>
          <p:nvPr/>
        </p:nvGrpSpPr>
        <p:grpSpPr>
          <a:xfrm>
            <a:off x="2066922" y="3356988"/>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2" y="1942121"/>
              <a:ext cx="780757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Technology, as economists use the term, however, includes still more.</a:t>
              </a:r>
            </a:p>
          </p:txBody>
        </p:sp>
      </p:grpSp>
      <p:grpSp>
        <p:nvGrpSpPr>
          <p:cNvPr id="19" name="Group 18" descr="In short, technology comprises all the advances that make existing machines produce more and at higher quality, as well as altogether new products.">
            <a:extLst>
              <a:ext uri="{FF2B5EF4-FFF2-40B4-BE49-F238E27FC236}">
                <a16:creationId xmlns:a16="http://schemas.microsoft.com/office/drawing/2014/main" id="{A0E21FD7-4797-4FA0-84ED-A4B2A3388FCB}"/>
              </a:ext>
            </a:extLst>
          </p:cNvPr>
          <p:cNvGrpSpPr/>
          <p:nvPr/>
        </p:nvGrpSpPr>
        <p:grpSpPr>
          <a:xfrm>
            <a:off x="2066921" y="4242697"/>
            <a:ext cx="8058156" cy="1157069"/>
            <a:chOff x="542921" y="1736761"/>
            <a:chExt cx="8058156" cy="1073128"/>
          </a:xfrm>
          <a:solidFill>
            <a:srgbClr val="627981"/>
          </a:solidFill>
        </p:grpSpPr>
        <p:sp>
          <p:nvSpPr>
            <p:cNvPr id="20" name="Rectangle 19">
              <a:extLst>
                <a:ext uri="{FF2B5EF4-FFF2-40B4-BE49-F238E27FC236}">
                  <a16:creationId xmlns:a16="http://schemas.microsoft.com/office/drawing/2014/main" id="{02DB1A0E-83C9-4C9E-8458-6B92068BCE34}"/>
                </a:ext>
              </a:extLst>
            </p:cNvPr>
            <p:cNvSpPr/>
            <p:nvPr/>
          </p:nvSpPr>
          <p:spPr>
            <a:xfrm>
              <a:off x="542923" y="1736761"/>
              <a:ext cx="8058154" cy="1073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3C954E8-A570-4063-88D1-9C8627593910}"/>
                </a:ext>
              </a:extLst>
            </p:cNvPr>
            <p:cNvSpPr txBox="1"/>
            <p:nvPr/>
          </p:nvSpPr>
          <p:spPr>
            <a:xfrm>
              <a:off x="542921" y="1794226"/>
              <a:ext cx="7807571"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short,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technology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comprises all the advances that make existing machines produce more and at higher quality, as well as altogether new products.</a:t>
              </a:r>
            </a:p>
          </p:txBody>
        </p:sp>
      </p:grpSp>
    </p:spTree>
    <p:extLst>
      <p:ext uri="{BB962C8B-B14F-4D97-AF65-F5344CB8AC3E}">
        <p14:creationId xmlns:p14="http://schemas.microsoft.com/office/powerpoint/2010/main" val="218956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5EBCCBEC-A95D-9DEF-A767-F8AD2011E793}"/>
              </a:ext>
            </a:extLst>
          </p:cNvPr>
          <p:cNvSpPr txBox="1">
            <a:spLocks noGrp="1"/>
          </p:cNvSpPr>
          <p:nvPr>
            <p:ph type="title" idx="4294967295"/>
          </p:nvPr>
        </p:nvSpPr>
        <p:spPr>
          <a:xfrm>
            <a:off x="1676401" y="490845"/>
            <a:ext cx="9144000"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mj-ea"/>
                <a:cs typeface="+mj-cs"/>
                <a:sym typeface="Century Gothic"/>
              </a:rPr>
              <a:t>GDP per Capita</a:t>
            </a:r>
            <a:r>
              <a:rPr kumimoji="0" lang="en-US" sz="3200" b="0" i="0" u="none" strike="noStrike" kern="1200" cap="none" spc="0" normalizeH="0" baseline="-25000" noProof="0" dirty="0">
                <a:ln>
                  <a:noFill/>
                </a:ln>
                <a:solidFill>
                  <a:schemeClr val="dk1"/>
                </a:solidFill>
                <a:effectLst/>
                <a:uLnTx/>
                <a:uFillTx/>
                <a:latin typeface="Century Gothic"/>
                <a:ea typeface="+mj-ea"/>
                <a:cs typeface="+mj-cs"/>
                <a:sym typeface="Century Gothic"/>
              </a:rPr>
              <a:t>1</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57F349EF-EBF6-E263-6817-FB33EBFEFA9C}"/>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GDP per capita is useful to understanding economic growth and standard of living.">
            <a:extLst>
              <a:ext uri="{FF2B5EF4-FFF2-40B4-BE49-F238E27FC236}">
                <a16:creationId xmlns:a16="http://schemas.microsoft.com/office/drawing/2014/main" id="{B7C0D14B-E422-422F-A8A6-260ABBADB111}"/>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813065"/>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GDP per capita is useful to understanding economic growth and standard of living.</a:t>
              </a:r>
            </a:p>
          </p:txBody>
        </p:sp>
      </p:grpSp>
      <p:grpSp>
        <p:nvGrpSpPr>
          <p:cNvPr id="13" name="Group 12" descr="GDP per capita makes it easier to compare countries with different population sizes.">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GDP per capita makes it easier to compare countries with different population sizes.</a:t>
              </a:r>
            </a:p>
          </p:txBody>
        </p:sp>
      </p:grpSp>
    </p:spTree>
    <p:extLst>
      <p:ext uri="{BB962C8B-B14F-4D97-AF65-F5344CB8AC3E}">
        <p14:creationId xmlns:p14="http://schemas.microsoft.com/office/powerpoint/2010/main" val="302649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6" name="Title 25">
            <a:extLst>
              <a:ext uri="{FF2B5EF4-FFF2-40B4-BE49-F238E27FC236}">
                <a16:creationId xmlns:a16="http://schemas.microsoft.com/office/drawing/2014/main" id="{9FB6B688-B1FE-60C4-0518-96EDFAC61E1B}"/>
              </a:ext>
            </a:extLst>
          </p:cNvPr>
          <p:cNvSpPr txBox="1">
            <a:spLocks noGrp="1"/>
          </p:cNvSpPr>
          <p:nvPr>
            <p:ph type="title" idx="4294967295"/>
          </p:nvPr>
        </p:nvSpPr>
        <p:spPr>
          <a:xfrm>
            <a:off x="1676401" y="490845"/>
            <a:ext cx="9144000"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mj-ea"/>
                <a:cs typeface="+mj-cs"/>
                <a:sym typeface="Century Gothic"/>
              </a:rPr>
              <a:t>GDP per Capita</a:t>
            </a:r>
            <a:r>
              <a:rPr kumimoji="0" lang="en-US" sz="3200" b="0" i="0" u="none" strike="noStrike" kern="1200" cap="none" spc="0" normalizeH="0" baseline="-25000" noProof="0" dirty="0">
                <a:ln>
                  <a:noFill/>
                </a:ln>
                <a:solidFill>
                  <a:schemeClr val="dk1"/>
                </a:solidFill>
                <a:effectLst/>
                <a:uLnTx/>
                <a:uFillTx/>
                <a:latin typeface="Century Gothic"/>
                <a:ea typeface="+mj-ea"/>
                <a:cs typeface="+mj-cs"/>
                <a:sym typeface="Century Gothic"/>
              </a:rPr>
              <a:t>2</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7" name="Straight Connector 6">
            <a:extLst>
              <a:ext uri="{FF2B5EF4-FFF2-40B4-BE49-F238E27FC236}">
                <a16:creationId xmlns:a16="http://schemas.microsoft.com/office/drawing/2014/main" id="{DDDE391E-408A-295D-44A2-E461F0E89AF5}"/>
              </a:ext>
              <a:ext uri="{C183D7F6-B498-43B3-948B-1728B52AA6E4}">
                <adec:decorative xmlns:adec="http://schemas.microsoft.com/office/drawing/2017/decorative" val="1"/>
              </a:ext>
            </a:extLst>
          </p:cNvPr>
          <p:cNvCxnSpPr/>
          <p:nvPr/>
        </p:nvCxnSpPr>
        <p:spPr>
          <a:xfrm>
            <a:off x="1881187" y="125558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1" name="Picture 10" descr="Physical capital per person equals physical capital divided by population. Human capital per person equals human capital divided by population. Technology per person equals technology divided by population. Human capital per person plus physical capital per person plus technology per person equals GDP per capita.">
            <a:extLst>
              <a:ext uri="{FF2B5EF4-FFF2-40B4-BE49-F238E27FC236}">
                <a16:creationId xmlns:a16="http://schemas.microsoft.com/office/drawing/2014/main" id="{57EA62EC-CE9D-6054-27C9-5F1E1A397F97}"/>
              </a:ext>
            </a:extLst>
          </p:cNvPr>
          <p:cNvPicPr>
            <a:picLocks noChangeAspect="1"/>
          </p:cNvPicPr>
          <p:nvPr/>
        </p:nvPicPr>
        <p:blipFill>
          <a:blip r:embed="rId3"/>
          <a:stretch>
            <a:fillRect/>
          </a:stretch>
        </p:blipFill>
        <p:spPr>
          <a:xfrm>
            <a:off x="1980609" y="1554241"/>
            <a:ext cx="8230782" cy="40916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E9F2F79-14CA-40F5-8D8F-B4A3DDFD8B90}"/>
              </a:ext>
            </a:extLst>
          </p:cNvPr>
          <p:cNvSpPr/>
          <p:nvPr/>
        </p:nvSpPr>
        <p:spPr>
          <a:xfrm>
            <a:off x="1881188" y="1535637"/>
            <a:ext cx="8429625" cy="15330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U.S. government provided free college for all students who qualified, how would this affect GDP and the standard of living?</a:t>
            </a:r>
          </a:p>
        </p:txBody>
      </p:sp>
      <p:pic>
        <p:nvPicPr>
          <p:cNvPr id="4" name="Picture 3" descr="A person writing in a notebook with a laptop on the table">
            <a:extLst>
              <a:ext uri="{FF2B5EF4-FFF2-40B4-BE49-F238E27FC236}">
                <a16:creationId xmlns:a16="http://schemas.microsoft.com/office/drawing/2014/main" id="{237BBD54-A518-48D9-9EC4-CA52417A80FB}"/>
              </a:ext>
            </a:extLst>
          </p:cNvPr>
          <p:cNvPicPr>
            <a:picLocks noChangeAspect="1"/>
          </p:cNvPicPr>
          <p:nvPr/>
        </p:nvPicPr>
        <p:blipFill>
          <a:blip r:embed="rId3"/>
          <a:stretch>
            <a:fillRect/>
          </a:stretch>
        </p:blipFill>
        <p:spPr>
          <a:xfrm>
            <a:off x="3048000" y="3468949"/>
            <a:ext cx="6096000" cy="2727978"/>
          </a:xfrm>
          <a:prstGeom prst="rect">
            <a:avLst/>
          </a:prstGeom>
        </p:spPr>
      </p:pic>
    </p:spTree>
    <p:extLst>
      <p:ext uri="{BB962C8B-B14F-4D97-AF65-F5344CB8AC3E}">
        <p14:creationId xmlns:p14="http://schemas.microsoft.com/office/powerpoint/2010/main" val="2210409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E9F2F79-14CA-40F5-8D8F-B4A3DDFD8B90}"/>
              </a:ext>
            </a:extLst>
          </p:cNvPr>
          <p:cNvSpPr/>
          <p:nvPr/>
        </p:nvSpPr>
        <p:spPr>
          <a:xfrm>
            <a:off x="1881188" y="1535637"/>
            <a:ext cx="8429625" cy="258691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U.S. government provided free college for all students who qualified, how would this affect GDP and the standard of living?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If the government provided free college for all qualifying students, this would increase human capital and likely increase GDP per capita, leading to a higher standard of living in the U.S.</a:t>
            </a:r>
          </a:p>
        </p:txBody>
      </p:sp>
    </p:spTree>
    <p:extLst>
      <p:ext uri="{BB962C8B-B14F-4D97-AF65-F5344CB8AC3E}">
        <p14:creationId xmlns:p14="http://schemas.microsoft.com/office/powerpoint/2010/main" val="282737835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444E38-2DC8-47AA-8BF3-5EB332437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E0E164-BAE5-4223-96DD-2F3ADFC7A8DE}">
  <ds:schemaRefs>
    <ds:schemaRef ds:uri="http://schemas.microsoft.com/sharepoint/v3/contenttype/forms"/>
  </ds:schemaRefs>
</ds:datastoreItem>
</file>

<file path=customXml/itemProps3.xml><?xml version="1.0" encoding="utf-8"?>
<ds:datastoreItem xmlns:ds="http://schemas.openxmlformats.org/officeDocument/2006/customXml" ds:itemID="{550D0E34-A86B-4718-A6DC-37FE87017259}">
  <ds:schemaRefs>
    <ds:schemaRef ds:uri="http://schemas.openxmlformats.org/package/2006/metadata/core-properties"/>
    <ds:schemaRef ds:uri="fdab59f7-c3a7-48e5-acd8-618ce834776e"/>
    <ds:schemaRef ds:uri="http://schemas.microsoft.com/office/2006/documentManagement/types"/>
    <ds:schemaRef ds:uri="http://purl.org/dc/terms/"/>
    <ds:schemaRef ds:uri="http://purl.org/dc/dcmitype/"/>
    <ds:schemaRef ds:uri="http://schemas.microsoft.com/office/2006/metadata/properties"/>
    <ds:schemaRef ds:uri="06d9c582-05c2-476b-83d2-72ab8b1380b2"/>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271</TotalTime>
  <Words>1400</Words>
  <Application>Microsoft Office PowerPoint</Application>
  <PresentationFormat>Widescreen</PresentationFormat>
  <Paragraphs>110</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 Math</vt:lpstr>
      <vt:lpstr>Calibri Light</vt:lpstr>
      <vt:lpstr>Century Gothic</vt:lpstr>
      <vt:lpstr>1_Office Theme</vt:lpstr>
      <vt:lpstr>Components of  Economic Growth</vt:lpstr>
      <vt:lpstr>Introduction</vt:lpstr>
      <vt:lpstr>Physical Capital</vt:lpstr>
      <vt:lpstr>Human Capital</vt:lpstr>
      <vt:lpstr>Technology</vt:lpstr>
      <vt:lpstr>GDP per Capita1</vt:lpstr>
      <vt:lpstr>GDP per Capita2</vt:lpstr>
      <vt:lpstr>On Your Own1</vt:lpstr>
      <vt:lpstr>On Your Own2</vt:lpstr>
      <vt:lpstr>Capital Deepening1</vt:lpstr>
      <vt:lpstr>Capital Deepening2</vt:lpstr>
      <vt:lpstr>Growth Accounting</vt:lpstr>
      <vt:lpstr>A Healthy Climate for Economic Growth</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29</cp:revision>
  <dcterms:modified xsi:type="dcterms:W3CDTF">2026-02-02T17:03:28Z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