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6"/>
  </p:notesMasterIdLst>
  <p:sldIdLst>
    <p:sldId id="409" r:id="rId5"/>
    <p:sldId id="410" r:id="rId6"/>
    <p:sldId id="411" r:id="rId7"/>
    <p:sldId id="412" r:id="rId8"/>
    <p:sldId id="413" r:id="rId9"/>
    <p:sldId id="414" r:id="rId10"/>
    <p:sldId id="415" r:id="rId11"/>
    <p:sldId id="416" r:id="rId12"/>
    <p:sldId id="417" r:id="rId13"/>
    <p:sldId id="418" r:id="rId14"/>
    <p:sldId id="340"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9C60D-369E-4A3A-B794-C990CE5E462E}" v="2" dt="2026-02-02T17:02:51.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27" autoAdjust="0"/>
  </p:normalViewPr>
  <p:slideViewPr>
    <p:cSldViewPr snapToGrid="0">
      <p:cViewPr varScale="1">
        <p:scale>
          <a:sx n="92" d="100"/>
          <a:sy n="92" d="100"/>
        </p:scale>
        <p:origin x="119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16T18:37:26.264" v="4" actId="6549"/>
      <pc:docMkLst>
        <pc:docMk/>
      </pc:docMkLst>
      <pc:sldChg chg="add">
        <pc:chgData name="Caitlin Coleman" userId="96f87ca1-0e64-4ae8-8d77-98757b85df0b" providerId="ADAL" clId="{DDA6BCD5-DC0D-434C-93A0-51E2BCD25B34}" dt="2026-01-16T18:37:04.419" v="1"/>
        <pc:sldMkLst>
          <pc:docMk/>
          <pc:sldMk cId="1693029773" sldId="340"/>
        </pc:sldMkLst>
      </pc:sldChg>
      <pc:sldChg chg="add">
        <pc:chgData name="Caitlin Coleman" userId="96f87ca1-0e64-4ae8-8d77-98757b85df0b" providerId="ADAL" clId="{DDA6BCD5-DC0D-434C-93A0-51E2BCD25B34}" dt="2026-01-16T18:36:48.378" v="0"/>
        <pc:sldMkLst>
          <pc:docMk/>
          <pc:sldMk cId="2902916845" sldId="409"/>
        </pc:sldMkLst>
      </pc:sldChg>
      <pc:sldChg chg="modSp add mod">
        <pc:chgData name="Caitlin Coleman" userId="96f87ca1-0e64-4ae8-8d77-98757b85df0b" providerId="ADAL" clId="{DDA6BCD5-DC0D-434C-93A0-51E2BCD25B34}" dt="2026-01-16T18:37:16.096" v="3" actId="6549"/>
        <pc:sldMkLst>
          <pc:docMk/>
          <pc:sldMk cId="0" sldId="410"/>
        </pc:sldMkLst>
        <pc:spChg chg="mod">
          <ac:chgData name="Caitlin Coleman" userId="96f87ca1-0e64-4ae8-8d77-98757b85df0b" providerId="ADAL" clId="{DDA6BCD5-DC0D-434C-93A0-51E2BCD25B34}" dt="2026-01-16T18:37:16.096" v="3" actId="6549"/>
          <ac:spMkLst>
            <pc:docMk/>
            <pc:sldMk cId="0" sldId="410"/>
            <ac:spMk id="2" creationId="{AE3528C8-BD15-A86F-B66B-991228E7E6FA}"/>
          </ac:spMkLst>
        </pc:spChg>
      </pc:sldChg>
      <pc:sldChg chg="add">
        <pc:chgData name="Caitlin Coleman" userId="96f87ca1-0e64-4ae8-8d77-98757b85df0b" providerId="ADAL" clId="{DDA6BCD5-DC0D-434C-93A0-51E2BCD25B34}" dt="2026-01-16T18:36:48.378" v="0"/>
        <pc:sldMkLst>
          <pc:docMk/>
          <pc:sldMk cId="1342071899" sldId="411"/>
        </pc:sldMkLst>
      </pc:sldChg>
      <pc:sldChg chg="add">
        <pc:chgData name="Caitlin Coleman" userId="96f87ca1-0e64-4ae8-8d77-98757b85df0b" providerId="ADAL" clId="{DDA6BCD5-DC0D-434C-93A0-51E2BCD25B34}" dt="2026-01-16T18:36:48.378" v="0"/>
        <pc:sldMkLst>
          <pc:docMk/>
          <pc:sldMk cId="0" sldId="412"/>
        </pc:sldMkLst>
      </pc:sldChg>
      <pc:sldChg chg="add">
        <pc:chgData name="Caitlin Coleman" userId="96f87ca1-0e64-4ae8-8d77-98757b85df0b" providerId="ADAL" clId="{DDA6BCD5-DC0D-434C-93A0-51E2BCD25B34}" dt="2026-01-16T18:36:48.378" v="0"/>
        <pc:sldMkLst>
          <pc:docMk/>
          <pc:sldMk cId="2944280913" sldId="413"/>
        </pc:sldMkLst>
      </pc:sldChg>
      <pc:sldChg chg="add">
        <pc:chgData name="Caitlin Coleman" userId="96f87ca1-0e64-4ae8-8d77-98757b85df0b" providerId="ADAL" clId="{DDA6BCD5-DC0D-434C-93A0-51E2BCD25B34}" dt="2026-01-16T18:36:48.378" v="0"/>
        <pc:sldMkLst>
          <pc:docMk/>
          <pc:sldMk cId="729192120" sldId="414"/>
        </pc:sldMkLst>
      </pc:sldChg>
      <pc:sldChg chg="add">
        <pc:chgData name="Caitlin Coleman" userId="96f87ca1-0e64-4ae8-8d77-98757b85df0b" providerId="ADAL" clId="{DDA6BCD5-DC0D-434C-93A0-51E2BCD25B34}" dt="2026-01-16T18:36:48.378" v="0"/>
        <pc:sldMkLst>
          <pc:docMk/>
          <pc:sldMk cId="3859887717" sldId="415"/>
        </pc:sldMkLst>
      </pc:sldChg>
      <pc:sldChg chg="add">
        <pc:chgData name="Caitlin Coleman" userId="96f87ca1-0e64-4ae8-8d77-98757b85df0b" providerId="ADAL" clId="{DDA6BCD5-DC0D-434C-93A0-51E2BCD25B34}" dt="2026-01-16T18:36:48.378" v="0"/>
        <pc:sldMkLst>
          <pc:docMk/>
          <pc:sldMk cId="1565812077" sldId="416"/>
        </pc:sldMkLst>
      </pc:sldChg>
      <pc:sldChg chg="add">
        <pc:chgData name="Caitlin Coleman" userId="96f87ca1-0e64-4ae8-8d77-98757b85df0b" providerId="ADAL" clId="{DDA6BCD5-DC0D-434C-93A0-51E2BCD25B34}" dt="2026-01-16T18:36:48.378" v="0"/>
        <pc:sldMkLst>
          <pc:docMk/>
          <pc:sldMk cId="1149538845" sldId="417"/>
        </pc:sldMkLst>
      </pc:sldChg>
      <pc:sldChg chg="modSp add mod">
        <pc:chgData name="Caitlin Coleman" userId="96f87ca1-0e64-4ae8-8d77-98757b85df0b" providerId="ADAL" clId="{DDA6BCD5-DC0D-434C-93A0-51E2BCD25B34}" dt="2026-01-16T18:37:26.264" v="4" actId="6549"/>
        <pc:sldMkLst>
          <pc:docMk/>
          <pc:sldMk cId="1618094247" sldId="418"/>
        </pc:sldMkLst>
        <pc:spChg chg="mod">
          <ac:chgData name="Caitlin Coleman" userId="96f87ca1-0e64-4ae8-8d77-98757b85df0b" providerId="ADAL" clId="{DDA6BCD5-DC0D-434C-93A0-51E2BCD25B34}" dt="2026-01-16T18:37:26.264" v="4" actId="6549"/>
          <ac:spMkLst>
            <pc:docMk/>
            <pc:sldMk cId="1618094247" sldId="418"/>
            <ac:spMk id="2" creationId="{77AA7F8C-C718-B9E3-4006-403B943695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Sustained, long-term economic growth comes from increases in worker productivity, which essentially means how well we do things. Labor productivity is the value that each employed person creates per unit of his or her input. More productivity essentially means you can do more in the same amount of time.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determinant of labor productivity is human capital. The higher the average level of education in an economy, the higher the accumulated human capital and the higher the labor productivity. The second factor that determines labor productivity is technological change. Technological change is a combination of invention—advances in knowledge—and innovation—putting those advances to use. The third factor that determines labor productivity is economies of scale</a:t>
            </a:r>
            <a:r>
              <a:rPr lang="en-US" sz="1100" dirty="0">
                <a:solidFill>
                  <a:schemeClr val="bg1"/>
                </a:solidFill>
              </a:rPr>
              <a:t>, which are cost advantages that industries obtain due to size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08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39b9a02b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macroeconomics, the connection between inputs and outputs for the entire economy is called an aggregate production function. </a:t>
            </a:r>
          </a:p>
          <a:p>
            <a:pPr marL="0" lvl="0" indent="0" algn="l" rtl="0">
              <a:spcBef>
                <a:spcPts val="0"/>
              </a:spcBef>
              <a:spcAft>
                <a:spcPts val="0"/>
              </a:spcAft>
              <a:buNone/>
            </a:pPr>
            <a:endParaRPr dirty="0"/>
          </a:p>
        </p:txBody>
      </p:sp>
      <p:sp>
        <p:nvSpPr>
          <p:cNvPr id="120" name="Google Shape;120;g539b9a02b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economy's rate of productivity growth is closely linked to the growth rate of its GDP per capita, although the two are not identical. If the percentage of the population with jobs in an economy increases, GDP per capita will increase, but productivity may not be affected. Over the long term, the only way that GDP per capita can grow continually is if the productivity of the average worker rises. A common measure of U.S. productivity per worker is the dollar value per hour that the worker contributes to the employer's output.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4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controversy has been brewing among economists about the resurgence of U.S. productivity in the second half of the 1990s. One school of thought argues that the U.S. had developed a "new economy“ based on the technological advancements of the 1990s. The most optimistic proponents argue that it would generate higher average productivity growth for decades to come. The pessimists argue that even several years of stronger productivity growth does not prove higher productivity will last for the long term.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2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Even small changes in the rate of growth, when compounded over long periods of time, make an enormous difference in the standard of living. Future GDP per capita = </a:t>
            </a:r>
            <a:br>
              <a:rPr lang="en-US" dirty="0"/>
            </a:br>
            <a:r>
              <a:rPr lang="en-US" dirty="0"/>
              <a:t>Current GDP per capita × (1+growth rate of GDP per capita) </a:t>
            </a:r>
            <a:r>
              <a:rPr lang="en-US" baseline="30000" dirty="0"/>
              <a:t>years</a:t>
            </a:r>
            <a:r>
              <a:rPr lang="en-US" dirty="0"/>
              <a:t>. An economy that starts with a GDP per capita of 100 and grows at 3% per year will reach a GDP per capita of 209 after twenty-five years. </a:t>
            </a:r>
            <a:r>
              <a:rPr lang="it-IT" dirty="0"/>
              <a:t>Future GDP per capita = 100 × (1.03) </a:t>
            </a:r>
            <a:r>
              <a:rPr lang="it-IT" baseline="30000" dirty="0"/>
              <a:t>25</a:t>
            </a:r>
            <a:r>
              <a:rPr lang="it-IT" dirty="0"/>
              <a:t> = 209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8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 Since wages are based on the value of the workers’ contributions to output, which is productivity, and Lakeisha’s productivity has increased by 3% each year, her wage should reflect that. Her new salary based on her productivity should be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new salary = old salary × (1 + g) years</a:t>
            </a:r>
          </a:p>
          <a:p>
            <a:pPr marL="0" lvl="0" indent="0" algn="l" rtl="0">
              <a:spcBef>
                <a:spcPts val="0"/>
              </a:spcBef>
              <a:spcAft>
                <a:spcPts val="0"/>
              </a:spcAft>
              <a:buNone/>
            </a:pPr>
            <a:r>
              <a:rPr lang="en-US" dirty="0"/>
              <a:t>= $50,000 × (1.03) 4</a:t>
            </a:r>
          </a:p>
          <a:p>
            <a:pPr marL="0" lvl="0" indent="0" algn="l" rtl="0">
              <a:spcBef>
                <a:spcPts val="0"/>
              </a:spcBef>
              <a:spcAft>
                <a:spcPts val="0"/>
              </a:spcAft>
              <a:buNone/>
            </a:pPr>
            <a:r>
              <a:rPr lang="en-US" dirty="0"/>
              <a:t>= $50,000 (1.1255)</a:t>
            </a:r>
          </a:p>
          <a:p>
            <a:pPr marL="0" lvl="0" indent="0" algn="l" rtl="0">
              <a:spcBef>
                <a:spcPts val="0"/>
              </a:spcBef>
              <a:spcAft>
                <a:spcPts val="0"/>
              </a:spcAft>
              <a:buNone/>
            </a:pPr>
            <a:r>
              <a:rPr lang="en-US" dirty="0"/>
              <a:t>= $56,275.40</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04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04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2116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84327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0917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4791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6038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2161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444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8945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0149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953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343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1087517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46AF-0A9F-797F-9C13-1DED06671BB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CA88E3B-BE8F-6034-AD99-63FF61A27566}"/>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FFFE6B5D-C24E-2637-66C3-CD69DA8BF6AB}"/>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42FB893C-89F6-9395-2819-75974D6BAF8C}"/>
              </a:ext>
            </a:extLst>
          </p:cNvPr>
          <p:cNvSpPr txBox="1">
            <a:spLocks noGrp="1"/>
          </p:cNvSpPr>
          <p:nvPr>
            <p:ph type="title" idx="4294967295"/>
          </p:nvPr>
        </p:nvSpPr>
        <p:spPr>
          <a:xfrm>
            <a:off x="1524000" y="2136338"/>
            <a:ext cx="9144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lang="en-US" sz="5400" dirty="0">
                <a:solidFill>
                  <a:schemeClr val="dk1"/>
                </a:solidFill>
                <a:latin typeface="Century Gothic"/>
                <a:ea typeface="Century Gothic"/>
                <a:cs typeface="Century Gothic"/>
                <a:sym typeface="Century Gothic"/>
              </a:rPr>
              <a:t>Labor Productivity and Economic Growth</a:t>
            </a:r>
            <a:endPar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89890EE9-035C-767A-7712-DE688E23DF14}"/>
              </a:ext>
              <a:ext uri="{C183D7F6-B498-43B3-948B-1728B52AA6E4}">
                <adec:decorative xmlns:adec="http://schemas.microsoft.com/office/drawing/2017/decorative" val="1"/>
              </a:ext>
            </a:extLst>
          </p:cNvPr>
          <p:cNvCxnSpPr/>
          <p:nvPr/>
        </p:nvCxnSpPr>
        <p:spPr>
          <a:xfrm>
            <a:off x="3130061" y="409218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8E076C-470F-539E-A4E5-E8D8544F450C}"/>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90291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25">
            <a:extLst>
              <a:ext uri="{FF2B5EF4-FFF2-40B4-BE49-F238E27FC236}">
                <a16:creationId xmlns:a16="http://schemas.microsoft.com/office/drawing/2014/main" id="{77AA7F8C-C718-B9E3-4006-403B943695DF}"/>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B16F9584-61C0-B2E9-CD53-F8468D3CBA72}"/>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We can measure productivity as the level of GDP per worker or GDP per hour worked.&#10;&#10;The rate of productivity growth is the primary determinant of an economy's rate of long-term economic growth and higher wages.&#10;&#10;The aggregate production function specifies how certain inputs in the economy—like human capital, physical capital, and technology—lead to the output measured as GDP per capita.">
            <a:extLst>
              <a:ext uri="{FF2B5EF4-FFF2-40B4-BE49-F238E27FC236}">
                <a16:creationId xmlns:a16="http://schemas.microsoft.com/office/drawing/2014/main" id="{50631063-BF10-E168-38AB-8BC07E1A59ED}"/>
              </a:ext>
            </a:extLst>
          </p:cNvPr>
          <p:cNvGrpSpPr/>
          <p:nvPr/>
        </p:nvGrpSpPr>
        <p:grpSpPr>
          <a:xfrm>
            <a:off x="1321443" y="1812336"/>
            <a:ext cx="9549114" cy="3233328"/>
            <a:chOff x="1365813" y="1639614"/>
            <a:chExt cx="9549114" cy="4250635"/>
          </a:xfrm>
        </p:grpSpPr>
        <p:sp>
          <p:nvSpPr>
            <p:cNvPr id="5" name="Rectangle 4">
              <a:extLst>
                <a:ext uri="{FF2B5EF4-FFF2-40B4-BE49-F238E27FC236}">
                  <a16:creationId xmlns:a16="http://schemas.microsoft.com/office/drawing/2014/main" id="{E57FCAC5-5C28-BBBF-FB2A-C4FC6B5BE08D}"/>
                </a:ext>
              </a:extLst>
            </p:cNvPr>
            <p:cNvSpPr/>
            <p:nvPr/>
          </p:nvSpPr>
          <p:spPr>
            <a:xfrm>
              <a:off x="1365813" y="1639614"/>
              <a:ext cx="9549114" cy="42506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9DE7DD-C73C-62FD-A65D-ED460EEE27D2}"/>
                </a:ext>
              </a:extLst>
            </p:cNvPr>
            <p:cNvSpPr txBox="1"/>
            <p:nvPr/>
          </p:nvSpPr>
          <p:spPr>
            <a:xfrm>
              <a:off x="1668755" y="1872107"/>
              <a:ext cx="9020395" cy="3762899"/>
            </a:xfrm>
            <a:prstGeom prst="rect">
              <a:avLst/>
            </a:prstGeom>
            <a:solidFill>
              <a:srgbClr val="627981"/>
            </a:solid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We can measure productivity as the level of GDP per worker or GDP per hour worked.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The rate of productivity growth is the primary determinant of an economy's rate of long-term economic growth and higher wages.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The aggregate production function specifies how certain inputs in the economy—like human capital, physical capital, and technology—lead to the output measured as GDP per capita.</a:t>
              </a:r>
            </a:p>
          </p:txBody>
        </p:sp>
      </p:grpSp>
    </p:spTree>
    <p:extLst>
      <p:ext uri="{BB962C8B-B14F-4D97-AF65-F5344CB8AC3E}">
        <p14:creationId xmlns:p14="http://schemas.microsoft.com/office/powerpoint/2010/main" val="161809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25">
            <a:extLst>
              <a:ext uri="{FF2B5EF4-FFF2-40B4-BE49-F238E27FC236}">
                <a16:creationId xmlns:a16="http://schemas.microsoft.com/office/drawing/2014/main" id="{AE3528C8-BD15-A86F-B66B-991228E7E6FA}"/>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7C4FD54-4595-3D45-9F32-1462D25869E8}"/>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Sustained, long-term economic growth comes from increases in worker productivity, which essentially means how well we do things.">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Sustained, long-term economic growth comes from increases in worker productivity, which essentially means how well we do things.</a:t>
              </a:r>
            </a:p>
          </p:txBody>
        </p:sp>
      </p:grpSp>
      <p:grpSp>
        <p:nvGrpSpPr>
          <p:cNvPr id="18" name="Group 17" descr="Labor productivity is the value that each employed person creates per unit of his or her input.">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Labor productivity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value that each employed person creates per unit of his or her input.</a:t>
              </a:r>
            </a:p>
          </p:txBody>
        </p:sp>
      </p:grpSp>
      <p:grpSp>
        <p:nvGrpSpPr>
          <p:cNvPr id="15" name="Group 14" descr="More productivity essentially means you can do more in the same amount of time.">
            <a:extLst>
              <a:ext uri="{FF2B5EF4-FFF2-40B4-BE49-F238E27FC236}">
                <a16:creationId xmlns:a16="http://schemas.microsoft.com/office/drawing/2014/main" id="{B231FB5E-7078-4BBD-A91F-0E5E6B37E38D}"/>
              </a:ext>
            </a:extLst>
          </p:cNvPr>
          <p:cNvGrpSpPr/>
          <p:nvPr/>
        </p:nvGrpSpPr>
        <p:grpSpPr>
          <a:xfrm>
            <a:off x="2066921" y="3351076"/>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More productivity essentially means you can do more in the same amount of time.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25">
            <a:extLst>
              <a:ext uri="{FF2B5EF4-FFF2-40B4-BE49-F238E27FC236}">
                <a16:creationId xmlns:a16="http://schemas.microsoft.com/office/drawing/2014/main" id="{39B52F95-3624-F6CF-3C6C-1BAB3DFCB606}"/>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Labor Productivity</a:t>
            </a:r>
          </a:p>
        </p:txBody>
      </p:sp>
      <p:cxnSp>
        <p:nvCxnSpPr>
          <p:cNvPr id="3" name="Straight Connector 2">
            <a:extLst>
              <a:ext uri="{FF2B5EF4-FFF2-40B4-BE49-F238E27FC236}">
                <a16:creationId xmlns:a16="http://schemas.microsoft.com/office/drawing/2014/main" id="{D59F49A1-28B2-907E-69FF-42DAF8A00586}"/>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The first determinant of labor productivity is human capital.">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940173"/>
              <a:ext cx="796198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first determinant of labor productivity is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human capital</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8" name="Group 17" descr="The higher the average level of education in an economy, the higher the accumulated human capital and the higher the labor productivity.">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higher the average level of education in an economy, the higher the accumulated human capital and the higher the labor productivity.</a:t>
              </a:r>
            </a:p>
          </p:txBody>
        </p:sp>
      </p:grpSp>
      <p:grpSp>
        <p:nvGrpSpPr>
          <p:cNvPr id="15" name="Group 14" descr="The second factor that determines labor productivity is technological change.">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second factor that determines labor productivity is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technological change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1" name="Group 20" descr="Technological change is a combination of invention—advances in knowledge—and innovation—putting those advances to use.">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Technological change is a combination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invention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—advances in knowledge—and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innovation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—putting those advances to use.</a:t>
              </a:r>
            </a:p>
          </p:txBody>
        </p:sp>
      </p:grpSp>
      <p:grpSp>
        <p:nvGrpSpPr>
          <p:cNvPr id="24" name="Group 23" descr="The third factor that determines labor productivity is economies of scale, which are cost advantages that industries obtain due to size.">
            <a:extLst>
              <a:ext uri="{FF2B5EF4-FFF2-40B4-BE49-F238E27FC236}">
                <a16:creationId xmlns:a16="http://schemas.microsoft.com/office/drawing/2014/main" id="{A217C44C-290E-4336-BA08-155490E1C6A8}"/>
              </a:ext>
            </a:extLst>
          </p:cNvPr>
          <p:cNvGrpSpPr/>
          <p:nvPr/>
        </p:nvGrpSpPr>
        <p:grpSpPr>
          <a:xfrm>
            <a:off x="2066920" y="5110669"/>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7F51631D-2711-4BBB-87CA-7A783660DD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A540FE0-4F52-4517-83AD-CB67BAB87ED4}"/>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third factor that determines labor productivity is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economies of scale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are cost advantages that industries obtain due to size.</a:t>
              </a:r>
            </a:p>
          </p:txBody>
        </p:sp>
      </p:grpSp>
    </p:spTree>
    <p:extLst>
      <p:ext uri="{BB962C8B-B14F-4D97-AF65-F5344CB8AC3E}">
        <p14:creationId xmlns:p14="http://schemas.microsoft.com/office/powerpoint/2010/main" val="134207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25">
            <a:extLst>
              <a:ext uri="{FF2B5EF4-FFF2-40B4-BE49-F238E27FC236}">
                <a16:creationId xmlns:a16="http://schemas.microsoft.com/office/drawing/2014/main" id="{5946A7BF-7376-21B0-516D-B33BC14ACD1D}"/>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chemeClr val="dk1"/>
              </a:buClr>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Aggregate Production Function</a:t>
            </a:r>
            <a:endParaRPr kumimoji="0" lang="en-US" sz="3200" b="0" i="0" u="none" strike="noStrike" kern="1200" cap="none" spc="0" normalizeH="0" baseline="0" noProof="0" dirty="0">
              <a:ln>
                <a:noFill/>
              </a:ln>
              <a:solidFill>
                <a:schemeClr val="dk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AF4EAEAB-0A0F-936A-CE80-A72A408C461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In macroeconomics, the connection between inputs and outputs for the entire economy is called an aggregate production function.">
            <a:extLst>
              <a:ext uri="{FF2B5EF4-FFF2-40B4-BE49-F238E27FC236}">
                <a16:creationId xmlns:a16="http://schemas.microsoft.com/office/drawing/2014/main" id="{863F9340-093D-E7BA-2CA6-EE7BB02322AF}"/>
              </a:ext>
            </a:extLst>
          </p:cNvPr>
          <p:cNvGrpSpPr/>
          <p:nvPr/>
        </p:nvGrpSpPr>
        <p:grpSpPr>
          <a:xfrm>
            <a:off x="2062828" y="1636308"/>
            <a:ext cx="8058156" cy="806935"/>
            <a:chOff x="542921" y="1736761"/>
            <a:chExt cx="8058156" cy="806935"/>
          </a:xfrm>
          <a:solidFill>
            <a:srgbClr val="627981"/>
          </a:solidFill>
        </p:grpSpPr>
        <p:sp>
          <p:nvSpPr>
            <p:cNvPr id="5" name="Rectangle 4">
              <a:extLst>
                <a:ext uri="{FF2B5EF4-FFF2-40B4-BE49-F238E27FC236}">
                  <a16:creationId xmlns:a16="http://schemas.microsoft.com/office/drawing/2014/main" id="{A427E3AB-D34F-14AD-70D7-A24582308B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011BE0-9259-06E7-838F-C4A91F52FAC3}"/>
                </a:ext>
              </a:extLst>
            </p:cNvPr>
            <p:cNvSpPr txBox="1"/>
            <p:nvPr/>
          </p:nvSpPr>
          <p:spPr>
            <a:xfrm>
              <a:off x="542921" y="1786285"/>
              <a:ext cx="7807571" cy="707886"/>
            </a:xfrm>
            <a:prstGeom prst="rect">
              <a:avLst/>
            </a:prstGeom>
            <a:grpFill/>
          </p:spPr>
          <p:txBody>
            <a:bodyPr wrap="square" rtlCol="0">
              <a:spAutoFit/>
            </a:bodyPr>
            <a:lstStyle/>
            <a:p>
              <a:pPr marL="101600" marR="0" lvl="0" indent="0" algn="ctr" defTabSz="457200" rtl="0" eaLnBrk="1" fontAlgn="auto" latinLnBrk="0" hangingPunct="1">
                <a:lnSpc>
                  <a:spcPct val="100000"/>
                </a:lnSpc>
                <a:spcBef>
                  <a:spcPts val="0"/>
                </a:spcBef>
                <a:spcAft>
                  <a:spcPts val="0"/>
                </a:spcAft>
                <a:buClr>
                  <a:prstClr val="white"/>
                </a:buClr>
                <a:buSzPts val="2000"/>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In macroeconomics, the connection between inputs and outputs for the entire economy is called an </a:t>
              </a:r>
              <a:r>
                <a:rPr kumimoji="0" lang="en-US" sz="2000" b="1"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aggregate production function</a:t>
              </a: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8" name="Picture 7" descr="Inputs equal workforce plus human capital plus physical capital plus technology. Output equals GDP.">
            <a:extLst>
              <a:ext uri="{FF2B5EF4-FFF2-40B4-BE49-F238E27FC236}">
                <a16:creationId xmlns:a16="http://schemas.microsoft.com/office/drawing/2014/main" id="{5690C0CA-63C9-926D-6853-18C4164B71C7}"/>
              </a:ext>
            </a:extLst>
          </p:cNvPr>
          <p:cNvPicPr>
            <a:picLocks noChangeAspect="1"/>
          </p:cNvPicPr>
          <p:nvPr/>
        </p:nvPicPr>
        <p:blipFill>
          <a:blip r:embed="rId3"/>
          <a:stretch>
            <a:fillRect/>
          </a:stretch>
        </p:blipFill>
        <p:spPr>
          <a:xfrm>
            <a:off x="2302028" y="2646136"/>
            <a:ext cx="7587944" cy="32453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4" name="Title 25">
            <a:extLst>
              <a:ext uri="{FF2B5EF4-FFF2-40B4-BE49-F238E27FC236}">
                <a16:creationId xmlns:a16="http://schemas.microsoft.com/office/drawing/2014/main" id="{CEBB8964-4003-EB9F-8AC5-14373F65CEF1}"/>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Measuring Productivity</a:t>
            </a:r>
          </a:p>
        </p:txBody>
      </p:sp>
      <p:cxnSp>
        <p:nvCxnSpPr>
          <p:cNvPr id="5" name="Straight Connector 4">
            <a:extLst>
              <a:ext uri="{FF2B5EF4-FFF2-40B4-BE49-F238E27FC236}">
                <a16:creationId xmlns:a16="http://schemas.microsoft.com/office/drawing/2014/main" id="{7DF11505-563B-D6EE-A493-15163E7E26DA}"/>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An economy's rate of productivity growth is closely linked to the growth rate of its GDP per capita, although the two are not identical.">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economy's rate of productivity growth is closely linked to the growth rate of its GDP per capita, although the two are not identical.</a:t>
              </a:r>
            </a:p>
          </p:txBody>
        </p:sp>
      </p:grpSp>
      <p:grpSp>
        <p:nvGrpSpPr>
          <p:cNvPr id="18" name="Group 17" descr="If the percentage of the population with jobs in an economy increases, GDP per capita will increase, but productivity may not be affected.">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percentage of the population with jobs in an economy increases, GDP per capita will increase, but productivity may not be affected.</a:t>
              </a:r>
            </a:p>
          </p:txBody>
        </p:sp>
      </p:grpSp>
      <p:grpSp>
        <p:nvGrpSpPr>
          <p:cNvPr id="15" name="Group 14" descr="Over the long term, the only way that GDP per capita can grow continually is if the productivity of the average worker rises.">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Over the long term, the only way that GDP per capita can grow continually is if the productivity of the average worker rises.</a:t>
              </a:r>
            </a:p>
          </p:txBody>
        </p:sp>
      </p:grpSp>
      <p:grpSp>
        <p:nvGrpSpPr>
          <p:cNvPr id="21" name="Group 20" descr="A common measure of U.S. productivity per worker is the dollar value per hour that the worker contributes to the employer's output.">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common measure of U.S. productivity per worker is the dollar value per hour that the worker contributes to the employer's output. </a:t>
              </a:r>
            </a:p>
          </p:txBody>
        </p:sp>
      </p:grpSp>
    </p:spTree>
    <p:extLst>
      <p:ext uri="{BB962C8B-B14F-4D97-AF65-F5344CB8AC3E}">
        <p14:creationId xmlns:p14="http://schemas.microsoft.com/office/powerpoint/2010/main" val="294428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25">
            <a:extLst>
              <a:ext uri="{FF2B5EF4-FFF2-40B4-BE49-F238E27FC236}">
                <a16:creationId xmlns:a16="http://schemas.microsoft.com/office/drawing/2014/main" id="{AF422EF5-26CC-1373-18C8-9A94E246251C}"/>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The "New Economy" Controversy</a:t>
            </a:r>
          </a:p>
        </p:txBody>
      </p:sp>
      <p:cxnSp>
        <p:nvCxnSpPr>
          <p:cNvPr id="3" name="Straight Connector 2">
            <a:extLst>
              <a:ext uri="{FF2B5EF4-FFF2-40B4-BE49-F238E27FC236}">
                <a16:creationId xmlns:a16="http://schemas.microsoft.com/office/drawing/2014/main" id="{B6344E9E-074D-8C48-EF74-634BE197271A}"/>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A controversy has been brewing among economists about the resurgence of U.S. productivity in the second half of the 1990s.">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controversy has been brewing among economists about the resurgence of U.S. productivity in the second half of the 1990s.</a:t>
              </a:r>
            </a:p>
          </p:txBody>
        </p:sp>
      </p:grpSp>
      <p:grpSp>
        <p:nvGrpSpPr>
          <p:cNvPr id="18" name="Group 17" descr="One school of thought argues that the U.S. had developed a &quot;new economy&quot; based on the technological advancements of the 1990s.">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school of thought argues that the U.S. had developed a "new economy" based on the technological advancements of the 1990s.</a:t>
              </a:r>
            </a:p>
          </p:txBody>
        </p:sp>
      </p:grpSp>
      <p:grpSp>
        <p:nvGrpSpPr>
          <p:cNvPr id="15" name="Group 14" descr="The most optimistic proponents argue that it would generate higher average productivity growth for decades to come.">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most optimistic proponents argue that it would generate higher average productivity growth for decades to come.</a:t>
              </a:r>
            </a:p>
          </p:txBody>
        </p:sp>
      </p:grpSp>
      <p:grpSp>
        <p:nvGrpSpPr>
          <p:cNvPr id="21" name="Group 20" descr="The pessimists argue that even several years of stronger productivity growth does not prove higher productivity will last for the long term.">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pessimists argue that even several years of stronger productivity growth does not prove higher productivity will last for the long term.</a:t>
              </a:r>
            </a:p>
          </p:txBody>
        </p:sp>
      </p:grpSp>
    </p:spTree>
    <p:extLst>
      <p:ext uri="{BB962C8B-B14F-4D97-AF65-F5344CB8AC3E}">
        <p14:creationId xmlns:p14="http://schemas.microsoft.com/office/powerpoint/2010/main" val="72919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25">
            <a:extLst>
              <a:ext uri="{FF2B5EF4-FFF2-40B4-BE49-F238E27FC236}">
                <a16:creationId xmlns:a16="http://schemas.microsoft.com/office/drawing/2014/main" id="{D36997DC-F7DB-CB07-6936-45743F0F6678}"/>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The Power of Sustained Economic Growth</a:t>
            </a:r>
          </a:p>
        </p:txBody>
      </p:sp>
      <p:cxnSp>
        <p:nvCxnSpPr>
          <p:cNvPr id="3" name="Straight Connector 2">
            <a:extLst>
              <a:ext uri="{FF2B5EF4-FFF2-40B4-BE49-F238E27FC236}">
                <a16:creationId xmlns:a16="http://schemas.microsoft.com/office/drawing/2014/main" id="{121805E7-5023-C426-BDB0-AAD67B96944E}"/>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Even small changes in the rate of growth, when compounded over long periods of time, make an enormous difference in the standard of living.">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small changes in the rate of growth, when compounded over long periods of time, make an enormous difference in the standard of living.</a:t>
              </a:r>
            </a:p>
          </p:txBody>
        </p:sp>
      </p:grpSp>
      <p:pic>
        <p:nvPicPr>
          <p:cNvPr id="5" name="Picture 4" descr="future GDP per capita equals current GDP per capita times (1 plus growth rate of GDP per capita) to the power of years.">
            <a:extLst>
              <a:ext uri="{FF2B5EF4-FFF2-40B4-BE49-F238E27FC236}">
                <a16:creationId xmlns:a16="http://schemas.microsoft.com/office/drawing/2014/main" id="{1F95EB6F-91F3-FCCD-8389-C926022DA17A}"/>
              </a:ext>
            </a:extLst>
          </p:cNvPr>
          <p:cNvPicPr>
            <a:picLocks noChangeAspect="1"/>
          </p:cNvPicPr>
          <p:nvPr/>
        </p:nvPicPr>
        <p:blipFill>
          <a:blip r:embed="rId3"/>
          <a:stretch>
            <a:fillRect/>
          </a:stretch>
        </p:blipFill>
        <p:spPr>
          <a:xfrm>
            <a:off x="2066920" y="2514971"/>
            <a:ext cx="8053929" cy="799599"/>
          </a:xfrm>
          <a:prstGeom prst="rect">
            <a:avLst/>
          </a:prstGeom>
        </p:spPr>
      </p:pic>
      <p:grpSp>
        <p:nvGrpSpPr>
          <p:cNvPr id="33" name="Group 32" descr="An economy that starts with a GDP per capita of 100 and grows at 3% per year will reach a GDP per capita of 209 after twenty-five years.">
            <a:extLst>
              <a:ext uri="{FF2B5EF4-FFF2-40B4-BE49-F238E27FC236}">
                <a16:creationId xmlns:a16="http://schemas.microsoft.com/office/drawing/2014/main" id="{6B4DD4F6-BE0A-4AC8-85FD-C4D03B70802E}"/>
              </a:ext>
            </a:extLst>
          </p:cNvPr>
          <p:cNvGrpSpPr/>
          <p:nvPr/>
        </p:nvGrpSpPr>
        <p:grpSpPr>
          <a:xfrm>
            <a:off x="2066921" y="3486570"/>
            <a:ext cx="8058157" cy="806935"/>
            <a:chOff x="542920" y="1736761"/>
            <a:chExt cx="8058157" cy="806935"/>
          </a:xfrm>
          <a:solidFill>
            <a:srgbClr val="627981"/>
          </a:solidFill>
        </p:grpSpPr>
        <p:sp>
          <p:nvSpPr>
            <p:cNvPr id="34" name="Rectangle 33">
              <a:extLst>
                <a:ext uri="{FF2B5EF4-FFF2-40B4-BE49-F238E27FC236}">
                  <a16:creationId xmlns:a16="http://schemas.microsoft.com/office/drawing/2014/main" id="{D7902847-E2D8-4FB8-AC7C-E0D79F94F9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35E0983-FBF9-4A1E-906B-6C5206FE115A}"/>
                </a:ext>
              </a:extLst>
            </p:cNvPr>
            <p:cNvSpPr txBox="1"/>
            <p:nvPr/>
          </p:nvSpPr>
          <p:spPr>
            <a:xfrm>
              <a:off x="542920" y="1786285"/>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economy that starts with a GDP per capita of 100 and grows at 3% per year will reach a GDP per capita of 209 after twenty-five years.</a:t>
              </a:r>
            </a:p>
          </p:txBody>
        </p:sp>
      </p:grpSp>
      <p:pic>
        <p:nvPicPr>
          <p:cNvPr id="7" name="Picture 6" descr="future GDP per capita equals 100 times 1.03 to the power of 25 equals 209.">
            <a:extLst>
              <a:ext uri="{FF2B5EF4-FFF2-40B4-BE49-F238E27FC236}">
                <a16:creationId xmlns:a16="http://schemas.microsoft.com/office/drawing/2014/main" id="{A9B63787-81ED-A54A-425D-E2086166E3EB}"/>
              </a:ext>
            </a:extLst>
          </p:cNvPr>
          <p:cNvPicPr>
            <a:picLocks noChangeAspect="1"/>
          </p:cNvPicPr>
          <p:nvPr/>
        </p:nvPicPr>
        <p:blipFill>
          <a:blip r:embed="rId4"/>
          <a:stretch>
            <a:fillRect/>
          </a:stretch>
        </p:blipFill>
        <p:spPr>
          <a:xfrm>
            <a:off x="2066920" y="4462015"/>
            <a:ext cx="8053929" cy="798450"/>
          </a:xfrm>
          <a:prstGeom prst="rect">
            <a:avLst/>
          </a:prstGeom>
        </p:spPr>
      </p:pic>
    </p:spTree>
    <p:extLst>
      <p:ext uri="{BB962C8B-B14F-4D97-AF65-F5344CB8AC3E}">
        <p14:creationId xmlns:p14="http://schemas.microsoft.com/office/powerpoint/2010/main" val="385988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25">
            <a:extLst>
              <a:ext uri="{FF2B5EF4-FFF2-40B4-BE49-F238E27FC236}">
                <a16:creationId xmlns:a16="http://schemas.microsoft.com/office/drawing/2014/main" id="{0033ABC3-7A4F-23FE-755A-DE10055004D3}"/>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9B165176-3CE0-EF94-2A62-F6A5F8344D03}"/>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CAF1B44-D398-280D-B0BF-13FDC88581AB}"/>
              </a:ext>
            </a:extLst>
          </p:cNvPr>
          <p:cNvSpPr/>
          <p:nvPr/>
        </p:nvSpPr>
        <p:spPr>
          <a:xfrm>
            <a:off x="1459467" y="1469462"/>
            <a:ext cx="9273061" cy="195953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p:txBody>
      </p:sp>
      <p:pic>
        <p:nvPicPr>
          <p:cNvPr id="3" name="Picture 2" descr="A workspace with laptops on a table">
            <a:extLst>
              <a:ext uri="{FF2B5EF4-FFF2-40B4-BE49-F238E27FC236}">
                <a16:creationId xmlns:a16="http://schemas.microsoft.com/office/drawing/2014/main" id="{E3E39195-2930-4D92-9E85-486C7AE1194E}"/>
              </a:ext>
            </a:extLst>
          </p:cNvPr>
          <p:cNvPicPr>
            <a:picLocks noChangeAspect="1"/>
          </p:cNvPicPr>
          <p:nvPr/>
        </p:nvPicPr>
        <p:blipFill>
          <a:blip r:embed="rId3"/>
          <a:stretch>
            <a:fillRect/>
          </a:stretch>
        </p:blipFill>
        <p:spPr>
          <a:xfrm>
            <a:off x="4671459" y="3652540"/>
            <a:ext cx="2849079" cy="2955392"/>
          </a:xfrm>
          <a:prstGeom prst="rect">
            <a:avLst/>
          </a:prstGeom>
        </p:spPr>
      </p:pic>
    </p:spTree>
    <p:extLst>
      <p:ext uri="{BB962C8B-B14F-4D97-AF65-F5344CB8AC3E}">
        <p14:creationId xmlns:p14="http://schemas.microsoft.com/office/powerpoint/2010/main" val="156581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25">
            <a:extLst>
              <a:ext uri="{FF2B5EF4-FFF2-40B4-BE49-F238E27FC236}">
                <a16:creationId xmlns:a16="http://schemas.microsoft.com/office/drawing/2014/main" id="{A13700B3-DD01-9EED-D352-98111172E381}"/>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1818D7C7-5908-71B1-E7E4-BD1BE1B0B965}"/>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A10F799-46B0-CB74-EA9A-278058064561}"/>
              </a:ext>
            </a:extLst>
          </p:cNvPr>
          <p:cNvSpPr/>
          <p:nvPr/>
        </p:nvSpPr>
        <p:spPr>
          <a:xfrm>
            <a:off x="1459469" y="1435260"/>
            <a:ext cx="9273061" cy="49318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Since wages are based on the value of the workers’ contributions to output, which is productivity, and Lakeisha’s productivity has increased by 3% each year, her wage should reflect that. Her new salary based on her productivity should be this: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p:txBody>
      </p:sp>
      <p:pic>
        <p:nvPicPr>
          <p:cNvPr id="6" name="Picture 5" descr="new salary equals old salary times (1 plus g) raised to the number of years equals $50,000 times 1.03 to the power of 4 equals $50,000 times 1.1255 equals $56,275.40.">
            <a:extLst>
              <a:ext uri="{FF2B5EF4-FFF2-40B4-BE49-F238E27FC236}">
                <a16:creationId xmlns:a16="http://schemas.microsoft.com/office/drawing/2014/main" id="{0F621365-2402-4BAA-5D3A-2BC09D786244}"/>
              </a:ext>
            </a:extLst>
          </p:cNvPr>
          <p:cNvPicPr>
            <a:picLocks noChangeAspect="1"/>
          </p:cNvPicPr>
          <p:nvPr/>
        </p:nvPicPr>
        <p:blipFill>
          <a:blip r:embed="rId3"/>
          <a:stretch>
            <a:fillRect/>
          </a:stretch>
        </p:blipFill>
        <p:spPr>
          <a:xfrm>
            <a:off x="4166205" y="4932344"/>
            <a:ext cx="3859588" cy="1270695"/>
          </a:xfrm>
          <a:prstGeom prst="rect">
            <a:avLst/>
          </a:prstGeom>
        </p:spPr>
      </p:pic>
    </p:spTree>
    <p:extLst>
      <p:ext uri="{BB962C8B-B14F-4D97-AF65-F5344CB8AC3E}">
        <p14:creationId xmlns:p14="http://schemas.microsoft.com/office/powerpoint/2010/main" val="114953884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58DD7A-90B2-4A9F-BDA0-A9F4FAD68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5199A9-2CB3-4773-8444-EA8FBAAB0CEA}">
  <ds:schemaRefs>
    <ds:schemaRef ds:uri="http://schemas.microsoft.com/sharepoint/v3/contenttype/forms"/>
  </ds:schemaRefs>
</ds:datastoreItem>
</file>

<file path=customXml/itemProps3.xml><?xml version="1.0" encoding="utf-8"?>
<ds:datastoreItem xmlns:ds="http://schemas.openxmlformats.org/officeDocument/2006/customXml" ds:itemID="{D0F7E711-32B2-458B-AB15-6F3440AD32D7}">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http://schemas.microsoft.com/office/infopath/2007/PartnerControls"/>
    <ds:schemaRef ds:uri="fdab59f7-c3a7-48e5-acd8-618ce834776e"/>
    <ds:schemaRef ds:uri="06d9c582-05c2-476b-83d2-72ab8b1380b2"/>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280</TotalTime>
  <Words>1347</Words>
  <Application>Microsoft Office PowerPoint</Application>
  <PresentationFormat>Widescreen</PresentationFormat>
  <Paragraphs>109</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1_Office Theme</vt:lpstr>
      <vt:lpstr>Labor Productivity and Economic Growth</vt:lpstr>
      <vt:lpstr>Introduction</vt:lpstr>
      <vt:lpstr>Labor Productivity</vt:lpstr>
      <vt:lpstr>Aggregate Production Function</vt:lpstr>
      <vt:lpstr>Measuring Productivity</vt:lpstr>
      <vt:lpstr>The "New Economy" Controversy</vt:lpstr>
      <vt:lpstr>The Power of Sustained Economic Growth</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23</cp:revision>
  <dcterms:modified xsi:type="dcterms:W3CDTF">2026-02-02T17:02:54Z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