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9"/>
  </p:notesMasterIdLst>
  <p:sldIdLst>
    <p:sldId id="384" r:id="rId5"/>
    <p:sldId id="385" r:id="rId6"/>
    <p:sldId id="386" r:id="rId7"/>
    <p:sldId id="387" r:id="rId8"/>
    <p:sldId id="388" r:id="rId9"/>
    <p:sldId id="389" r:id="rId10"/>
    <p:sldId id="390" r:id="rId11"/>
    <p:sldId id="391" r:id="rId12"/>
    <p:sldId id="392" r:id="rId13"/>
    <p:sldId id="393" r:id="rId14"/>
    <p:sldId id="394" r:id="rId15"/>
    <p:sldId id="395" r:id="rId16"/>
    <p:sldId id="396" r:id="rId17"/>
    <p:sldId id="38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0" clrIdx="0">
    <p:extLst>
      <p:ext uri="{19B8F6BF-5375-455C-9EA6-DF929625EA0E}">
        <p15:presenceInfo xmlns:p15="http://schemas.microsoft.com/office/powerpoint/2012/main" userId="Nathan Mirmow" providerId="None"/>
      </p:ext>
    </p:extLst>
  </p:cmAuthor>
  <p:cmAuthor id="2" name="Caitlin Coleman" initials="CC" lastIdx="2"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D06BAD-5D42-4346-8786-57AF74588E2A}" v="3" dt="2026-02-02T17:02:19.1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4416" autoAdjust="0"/>
  </p:normalViewPr>
  <p:slideViewPr>
    <p:cSldViewPr snapToGrid="0">
      <p:cViewPr varScale="1">
        <p:scale>
          <a:sx n="90" d="100"/>
          <a:sy n="90" d="100"/>
        </p:scale>
        <p:origin x="108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6T18:36:06.971" v="4" actId="6549"/>
      <pc:docMkLst>
        <pc:docMk/>
      </pc:docMkLst>
      <pc:sldChg chg="add">
        <pc:chgData name="Caitlin Coleman" userId="96f87ca1-0e64-4ae8-8d77-98757b85df0b" providerId="ADAL" clId="{DDA6BCD5-DC0D-434C-93A0-51E2BCD25B34}" dt="2026-01-16T18:33:28.453" v="0"/>
        <pc:sldMkLst>
          <pc:docMk/>
          <pc:sldMk cId="453212231" sldId="383"/>
        </pc:sldMkLst>
      </pc:sldChg>
      <pc:sldChg chg="add">
        <pc:chgData name="Caitlin Coleman" userId="96f87ca1-0e64-4ae8-8d77-98757b85df0b" providerId="ADAL" clId="{DDA6BCD5-DC0D-434C-93A0-51E2BCD25B34}" dt="2026-01-16T18:33:54.303" v="1"/>
        <pc:sldMkLst>
          <pc:docMk/>
          <pc:sldMk cId="1787768269" sldId="384"/>
        </pc:sldMkLst>
      </pc:sldChg>
      <pc:sldChg chg="modSp add mod">
        <pc:chgData name="Caitlin Coleman" userId="96f87ca1-0e64-4ae8-8d77-98757b85df0b" providerId="ADAL" clId="{DDA6BCD5-DC0D-434C-93A0-51E2BCD25B34}" dt="2026-01-16T18:34:04.003" v="3" actId="6549"/>
        <pc:sldMkLst>
          <pc:docMk/>
          <pc:sldMk cId="1445356724" sldId="385"/>
        </pc:sldMkLst>
        <pc:spChg chg="mod">
          <ac:chgData name="Caitlin Coleman" userId="96f87ca1-0e64-4ae8-8d77-98757b85df0b" providerId="ADAL" clId="{DDA6BCD5-DC0D-434C-93A0-51E2BCD25B34}" dt="2026-01-16T18:34:04.003" v="3" actId="6549"/>
          <ac:spMkLst>
            <pc:docMk/>
            <pc:sldMk cId="1445356724" sldId="385"/>
            <ac:spMk id="26" creationId="{00000000-0000-0000-0000-000000000000}"/>
          </ac:spMkLst>
        </pc:spChg>
      </pc:sldChg>
      <pc:sldChg chg="add">
        <pc:chgData name="Caitlin Coleman" userId="96f87ca1-0e64-4ae8-8d77-98757b85df0b" providerId="ADAL" clId="{DDA6BCD5-DC0D-434C-93A0-51E2BCD25B34}" dt="2026-01-16T18:33:54.303" v="1"/>
        <pc:sldMkLst>
          <pc:docMk/>
          <pc:sldMk cId="116696096" sldId="386"/>
        </pc:sldMkLst>
      </pc:sldChg>
      <pc:sldChg chg="add">
        <pc:chgData name="Caitlin Coleman" userId="96f87ca1-0e64-4ae8-8d77-98757b85df0b" providerId="ADAL" clId="{DDA6BCD5-DC0D-434C-93A0-51E2BCD25B34}" dt="2026-01-16T18:33:54.303" v="1"/>
        <pc:sldMkLst>
          <pc:docMk/>
          <pc:sldMk cId="0" sldId="387"/>
        </pc:sldMkLst>
      </pc:sldChg>
      <pc:sldChg chg="add">
        <pc:chgData name="Caitlin Coleman" userId="96f87ca1-0e64-4ae8-8d77-98757b85df0b" providerId="ADAL" clId="{DDA6BCD5-DC0D-434C-93A0-51E2BCD25B34}" dt="2026-01-16T18:33:54.303" v="1"/>
        <pc:sldMkLst>
          <pc:docMk/>
          <pc:sldMk cId="4004847011" sldId="388"/>
        </pc:sldMkLst>
      </pc:sldChg>
      <pc:sldChg chg="add">
        <pc:chgData name="Caitlin Coleman" userId="96f87ca1-0e64-4ae8-8d77-98757b85df0b" providerId="ADAL" clId="{DDA6BCD5-DC0D-434C-93A0-51E2BCD25B34}" dt="2026-01-16T18:33:54.303" v="1"/>
        <pc:sldMkLst>
          <pc:docMk/>
          <pc:sldMk cId="1959072566" sldId="389"/>
        </pc:sldMkLst>
      </pc:sldChg>
      <pc:sldChg chg="add">
        <pc:chgData name="Caitlin Coleman" userId="96f87ca1-0e64-4ae8-8d77-98757b85df0b" providerId="ADAL" clId="{DDA6BCD5-DC0D-434C-93A0-51E2BCD25B34}" dt="2026-01-16T18:33:54.303" v="1"/>
        <pc:sldMkLst>
          <pc:docMk/>
          <pc:sldMk cId="3852832282" sldId="390"/>
        </pc:sldMkLst>
      </pc:sldChg>
      <pc:sldChg chg="add">
        <pc:chgData name="Caitlin Coleman" userId="96f87ca1-0e64-4ae8-8d77-98757b85df0b" providerId="ADAL" clId="{DDA6BCD5-DC0D-434C-93A0-51E2BCD25B34}" dt="2026-01-16T18:33:54.303" v="1"/>
        <pc:sldMkLst>
          <pc:docMk/>
          <pc:sldMk cId="3058345931" sldId="391"/>
        </pc:sldMkLst>
      </pc:sldChg>
      <pc:sldChg chg="add">
        <pc:chgData name="Caitlin Coleman" userId="96f87ca1-0e64-4ae8-8d77-98757b85df0b" providerId="ADAL" clId="{DDA6BCD5-DC0D-434C-93A0-51E2BCD25B34}" dt="2026-01-16T18:33:54.303" v="1"/>
        <pc:sldMkLst>
          <pc:docMk/>
          <pc:sldMk cId="2536099172" sldId="392"/>
        </pc:sldMkLst>
      </pc:sldChg>
      <pc:sldChg chg="add">
        <pc:chgData name="Caitlin Coleman" userId="96f87ca1-0e64-4ae8-8d77-98757b85df0b" providerId="ADAL" clId="{DDA6BCD5-DC0D-434C-93A0-51E2BCD25B34}" dt="2026-01-16T18:33:54.303" v="1"/>
        <pc:sldMkLst>
          <pc:docMk/>
          <pc:sldMk cId="4048528951" sldId="393"/>
        </pc:sldMkLst>
      </pc:sldChg>
      <pc:sldChg chg="add">
        <pc:chgData name="Caitlin Coleman" userId="96f87ca1-0e64-4ae8-8d77-98757b85df0b" providerId="ADAL" clId="{DDA6BCD5-DC0D-434C-93A0-51E2BCD25B34}" dt="2026-01-16T18:33:54.303" v="1"/>
        <pc:sldMkLst>
          <pc:docMk/>
          <pc:sldMk cId="401822131" sldId="394"/>
        </pc:sldMkLst>
      </pc:sldChg>
      <pc:sldChg chg="add">
        <pc:chgData name="Caitlin Coleman" userId="96f87ca1-0e64-4ae8-8d77-98757b85df0b" providerId="ADAL" clId="{DDA6BCD5-DC0D-434C-93A0-51E2BCD25B34}" dt="2026-01-16T18:33:54.303" v="1"/>
        <pc:sldMkLst>
          <pc:docMk/>
          <pc:sldMk cId="1872170439" sldId="395"/>
        </pc:sldMkLst>
      </pc:sldChg>
      <pc:sldChg chg="modSp add mod">
        <pc:chgData name="Caitlin Coleman" userId="96f87ca1-0e64-4ae8-8d77-98757b85df0b" providerId="ADAL" clId="{DDA6BCD5-DC0D-434C-93A0-51E2BCD25B34}" dt="2026-01-16T18:36:06.971" v="4" actId="6549"/>
        <pc:sldMkLst>
          <pc:docMk/>
          <pc:sldMk cId="1825769574" sldId="396"/>
        </pc:sldMkLst>
        <pc:spChg chg="mod">
          <ac:chgData name="Caitlin Coleman" userId="96f87ca1-0e64-4ae8-8d77-98757b85df0b" providerId="ADAL" clId="{DDA6BCD5-DC0D-434C-93A0-51E2BCD25B34}" dt="2026-01-16T18:36:06.971" v="4" actId="6549"/>
          <ac:spMkLst>
            <pc:docMk/>
            <pc:sldMk cId="1825769574" sldId="396"/>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EDB581-B4A1-4B95-87C1-7BFF312FF4F1}"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EF7FA0-92E0-4617-B312-4CAFA90E18C8}" type="slidenum">
              <a:rPr lang="en-US" smtClean="0"/>
              <a:t>‹#›</a:t>
            </a:fld>
            <a:endParaRPr lang="en-US"/>
          </a:p>
        </p:txBody>
      </p:sp>
    </p:spTree>
    <p:extLst>
      <p:ext uri="{BB962C8B-B14F-4D97-AF65-F5344CB8AC3E}">
        <p14:creationId xmlns:p14="http://schemas.microsoft.com/office/powerpoint/2010/main" val="1464655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country worries about economic growth. In the U.S. and other high-income countries, the question is whether economic growth continues to provide the same remarkable gains in our standard of living as it did during the twentieth century. About 639 million people in the world are scraping by on incomes that average less than $2 per day, which is not that different from the standard of living two thousand years ago.</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0EF7FA0-92E0-4617-B312-4CAFA90E18C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413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0EF7FA0-92E0-4617-B312-4CAFA90E18C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3529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endParaRPr lang="en-US" dirty="0"/>
          </a:p>
          <a:p>
            <a:r>
              <a:rPr lang="en-US" dirty="0"/>
              <a:t>Technological advances in communications and information technology will leave some workers out of a job, such as bank tellers, telephone operators, customer service representatives, and clerks in retail stores that lose in-store sales to online sales. However, advances in communications and information technology also contribute substantially to economic growth by increasing productivity.</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0EF7FA0-92E0-4617-B312-4CAFA90E18C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8913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Roughly 8.7% of the world's population lives on an income that averages less than $2 per day.</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0EF7FA0-92E0-4617-B312-4CAFA90E18C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2720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Rapid and sustained economic growth has only been prevalent since around the early 1800s onward. Before this time period, the average person’s standard of living was relatively poor and stagnant. Positive economic and institutional changes started around the world with the Industrial Revolution.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Industrial Revolution refers to the widespread use of power-driven machinery and the economic and social changes that resulted in the first half of the 1800s. Machines performed the tasks that otherwise would have required many workers. Industrial jobs were dangerous, but also higher paying and offered workers a chance for social mobility. The new inventions and investments resulting from industrialization made profits, which allowed for further investment and inventions.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9638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Since Industrial Revolution, GDP growth per capita in leading industrialized countries has been about 2% per year. The Industrial Revolution increased inequality among nations. Some economies (mostly Western) took off, others (like many in Asia and Africa) remained close to subsistence standard of living.</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5969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mid-20th century, some countries were catching up to the industrialized nations. Japan: grew in 1960s and 70s, GDP growth per capita averaged 11% per year. Brazil: economy boomed in the 1960s, GDP growth per capita averaged 11.1% per year from 1968–1973. South Korea: economy grew post-Korean War, GDP per capita increased by more than 6% per year. China: boomed in the 1980s and 90s. India: economy grew in 1990s and 2000s.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0EF7FA0-92E0-4617-B312-4CAFA90E18C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3470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average annual growth rates of countries that showed it was possible to catch up to other countries that jumped ahead with the Industrial Revolution.</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0EF7FA0-92E0-4617-B312-4CAFA90E18C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3872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rule of law, especially the protection of property and contractual rights, is vital to economy working effectively and efficiently, leading to growth. Property rights are the rights of individuals and firms to own property (physical, intellectual, and financial) and to use it as they see fit. One must have property to enter into a contract. Contractual rights allow individuals to enter into agreements with others regarding use of their property, providing legal recourse for noncompliance.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7297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Without a legal system that enforces contracts, people are unlikely to enter into them. Without contracts, business transactions are difficult and economic growth would be slow. </a:t>
            </a:r>
            <a:r>
              <a:rPr lang="en-US" sz="1200" dirty="0">
                <a:solidFill>
                  <a:schemeClr val="bg1"/>
                </a:solidFill>
              </a:rPr>
              <a:t>The protection of physical, financial, and intellectual property creates incentives to invest in the production of capital and innovation.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8047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136338"/>
            <a:ext cx="9144000"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Relatively Recent Arrival of Economic Growth</a:t>
            </a:r>
          </a:p>
        </p:txBody>
      </p:sp>
      <p:cxnSp>
        <p:nvCxnSpPr>
          <p:cNvPr id="14" name="Straight Connector 13">
            <a:extLst>
              <a:ext uri="{C183D7F6-B498-43B3-948B-1728B52AA6E4}">
                <adec:decorative xmlns:adec="http://schemas.microsoft.com/office/drawing/2017/decorative" val="1"/>
              </a:ext>
            </a:extLst>
          </p:cNvPr>
          <p:cNvCxnSpPr/>
          <p:nvPr/>
        </p:nvCxnSpPr>
        <p:spPr>
          <a:xfrm>
            <a:off x="3130061" y="468249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787768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2" name="Title 25">
            <a:extLst>
              <a:ext uri="{FF2B5EF4-FFF2-40B4-BE49-F238E27FC236}">
                <a16:creationId xmlns:a16="http://schemas.microsoft.com/office/drawing/2014/main" id="{38F4E8C4-9CAE-2C5E-61D7-C87AB2A2F998}"/>
              </a:ext>
            </a:extLst>
          </p:cNvPr>
          <p:cNvSpPr txBox="1">
            <a:spLocks noGrp="1"/>
          </p:cNvSpPr>
          <p:nvPr>
            <p:ph type="title" idx="4294967295"/>
          </p:nvPr>
        </p:nvSpPr>
        <p:spPr>
          <a:xfrm>
            <a:off x="1676401" y="490845"/>
            <a:ext cx="9144000" cy="5078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Rule of Law and Economic Growth</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2</a:t>
            </a:r>
          </a:p>
        </p:txBody>
      </p:sp>
      <p:cxnSp>
        <p:nvCxnSpPr>
          <p:cNvPr id="3" name="Straight Connector 2">
            <a:extLst>
              <a:ext uri="{FF2B5EF4-FFF2-40B4-BE49-F238E27FC236}">
                <a16:creationId xmlns:a16="http://schemas.microsoft.com/office/drawing/2014/main" id="{E1E676C3-7409-0667-D170-F4C485138C36}"/>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Without a legal system that enforces contracts, people are unlikely to enter into them.">
            <a:extLst>
              <a:ext uri="{FF2B5EF4-FFF2-40B4-BE49-F238E27FC236}">
                <a16:creationId xmlns:a16="http://schemas.microsoft.com/office/drawing/2014/main" id="{ADC41353-1BA5-4CFB-A4AE-1E345879AED6}"/>
              </a:ext>
            </a:extLst>
          </p:cNvPr>
          <p:cNvGrpSpPr/>
          <p:nvPr/>
        </p:nvGrpSpPr>
        <p:grpSpPr>
          <a:xfrm>
            <a:off x="2066922" y="1585568"/>
            <a:ext cx="8058155" cy="754454"/>
            <a:chOff x="542922" y="1736762"/>
            <a:chExt cx="8058155" cy="754454"/>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2"/>
              <a:ext cx="8058154" cy="7544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Without a legal system that enforces contracts, people are unlikely to enter into them.</a:t>
              </a:r>
            </a:p>
          </p:txBody>
        </p:sp>
      </p:grpSp>
      <p:grpSp>
        <p:nvGrpSpPr>
          <p:cNvPr id="18" name="Group 17" descr="Without contracts, business transactions are difficult and economic growth would be slow.">
            <a:extLst>
              <a:ext uri="{FF2B5EF4-FFF2-40B4-BE49-F238E27FC236}">
                <a16:creationId xmlns:a16="http://schemas.microsoft.com/office/drawing/2014/main" id="{45672903-1DB2-40B4-A8D4-D93ADF0C4495}"/>
              </a:ext>
            </a:extLst>
          </p:cNvPr>
          <p:cNvGrpSpPr/>
          <p:nvPr/>
        </p:nvGrpSpPr>
        <p:grpSpPr>
          <a:xfrm>
            <a:off x="2066921" y="2445184"/>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Without contracts, business transactions are difficult and economic growth would be slow.</a:t>
              </a:r>
            </a:p>
          </p:txBody>
        </p:sp>
      </p:grpSp>
      <p:grpSp>
        <p:nvGrpSpPr>
          <p:cNvPr id="15" name="Group 14" descr="The protection of physical, financial, and intellectual property creates incentives to invest in the production of capital and innovation.">
            <a:extLst>
              <a:ext uri="{FF2B5EF4-FFF2-40B4-BE49-F238E27FC236}">
                <a16:creationId xmlns:a16="http://schemas.microsoft.com/office/drawing/2014/main" id="{B231FB5E-7078-4BBD-A91F-0E5E6B37E38D}"/>
              </a:ext>
            </a:extLst>
          </p:cNvPr>
          <p:cNvGrpSpPr/>
          <p:nvPr/>
        </p:nvGrpSpPr>
        <p:grpSpPr>
          <a:xfrm>
            <a:off x="2066920" y="3349141"/>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9146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protection of physical, financial, and intellectual property creates incentives to invest in the production of capital and innovation.</a:t>
              </a:r>
            </a:p>
          </p:txBody>
        </p:sp>
      </p:grpSp>
    </p:spTree>
    <p:extLst>
      <p:ext uri="{BB962C8B-B14F-4D97-AF65-F5344CB8AC3E}">
        <p14:creationId xmlns:p14="http://schemas.microsoft.com/office/powerpoint/2010/main" val="4048528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C815AB70-D8E2-4B74-9B1F-F47E3486AC94}"/>
              </a:ext>
            </a:extLst>
          </p:cNvPr>
          <p:cNvSpPr/>
          <p:nvPr/>
        </p:nvSpPr>
        <p:spPr>
          <a:xfrm>
            <a:off x="2066923" y="1469456"/>
            <a:ext cx="8058154" cy="19595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p:txBody>
      </p:sp>
      <p:pic>
        <p:nvPicPr>
          <p:cNvPr id="6" name="Picture 5" descr="A train on railway tracks">
            <a:extLst>
              <a:ext uri="{FF2B5EF4-FFF2-40B4-BE49-F238E27FC236}">
                <a16:creationId xmlns:a16="http://schemas.microsoft.com/office/drawing/2014/main" id="{594413A6-6415-49DD-82AF-82ADB1180F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7581" y="3671900"/>
            <a:ext cx="5016837" cy="2847655"/>
          </a:xfrm>
          <a:prstGeom prst="rect">
            <a:avLst/>
          </a:prstGeom>
        </p:spPr>
      </p:pic>
    </p:spTree>
    <p:extLst>
      <p:ext uri="{BB962C8B-B14F-4D97-AF65-F5344CB8AC3E}">
        <p14:creationId xmlns:p14="http://schemas.microsoft.com/office/powerpoint/2010/main" val="401822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C815AB70-D8E2-4B74-9B1F-F47E3486AC94}"/>
              </a:ext>
            </a:extLst>
          </p:cNvPr>
          <p:cNvSpPr/>
          <p:nvPr/>
        </p:nvSpPr>
        <p:spPr>
          <a:xfrm>
            <a:off x="2066923" y="1469456"/>
            <a:ext cx="8058154" cy="425063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Technological advances in communications and information technology will leave some workers out of a job, such as bank tellers, telephone operators, customer service representatives, and clerks in retail stores that lose in-store sales to online sales. However, advances in communications and information technology also contribute substantially to economic growth by increasing productivity.</a:t>
            </a:r>
          </a:p>
        </p:txBody>
      </p:sp>
    </p:spTree>
    <p:extLst>
      <p:ext uri="{BB962C8B-B14F-4D97-AF65-F5344CB8AC3E}">
        <p14:creationId xmlns:p14="http://schemas.microsoft.com/office/powerpoint/2010/main" val="1872170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 name="Group 1" descr="Since the early nineteenth century, there has been a spectacular process of long-run economic growth.&#10;&#10;The Industrial Revolution started the modern economic growth period by increasing productivity and trade and developing governance and market institutions.&#10;&#10;Since then, the world’s leading economies (mostly Western) expanded GDP per capita at an average rate of 2% per year.&#10;&#10;Since the 1960s, countries like Japan, South Korea, and China have shown the potential to catch up.">
            <a:extLst>
              <a:ext uri="{FF2B5EF4-FFF2-40B4-BE49-F238E27FC236}">
                <a16:creationId xmlns:a16="http://schemas.microsoft.com/office/drawing/2014/main" id="{16EE3EB2-EC14-8757-32F0-99E651A572FC}"/>
              </a:ext>
            </a:extLst>
          </p:cNvPr>
          <p:cNvGrpSpPr/>
          <p:nvPr/>
        </p:nvGrpSpPr>
        <p:grpSpPr>
          <a:xfrm>
            <a:off x="1365813" y="1639614"/>
            <a:ext cx="9549114" cy="4250635"/>
            <a:chOff x="1365813" y="1639614"/>
            <a:chExt cx="9549114" cy="4250635"/>
          </a:xfrm>
        </p:grpSpPr>
        <p:sp>
          <p:nvSpPr>
            <p:cNvPr id="3" name="Rectangle 2">
              <a:extLst>
                <a:ext uri="{FF2B5EF4-FFF2-40B4-BE49-F238E27FC236}">
                  <a16:creationId xmlns:a16="http://schemas.microsoft.com/office/drawing/2014/main" id="{C815AB70-D8E2-4B74-9B1F-F47E3486AC94}"/>
                </a:ext>
              </a:extLst>
            </p:cNvPr>
            <p:cNvSpPr/>
            <p:nvPr/>
          </p:nvSpPr>
          <p:spPr>
            <a:xfrm>
              <a:off x="1365813" y="1639614"/>
              <a:ext cx="9549114" cy="42506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TextBox 35"/>
            <p:cNvSpPr txBox="1"/>
            <p:nvPr/>
          </p:nvSpPr>
          <p:spPr>
            <a:xfrm>
              <a:off x="1668755" y="1872106"/>
              <a:ext cx="9020395" cy="3785653"/>
            </a:xfrm>
            <a:prstGeom prst="rect">
              <a:avLst/>
            </a:prstGeom>
            <a:solidFill>
              <a:srgbClr val="627981"/>
            </a:solid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the early nineteenth century, there has been a spectacular process of long-run economic growth.</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Industrial Revolution started the modern economic growth period by increasing productivity and trade and developing governance and market institutions.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then, the world’s leading economies (mostly Western) expanded GDP per capita at an average rate of 2% per year.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the 1960s, countries like Japan, South Korea, and China have shown the potential to catch up.</a:t>
              </a:r>
            </a:p>
          </p:txBody>
        </p:sp>
      </p:grpSp>
    </p:spTree>
    <p:extLst>
      <p:ext uri="{BB962C8B-B14F-4D97-AF65-F5344CB8AC3E}">
        <p14:creationId xmlns:p14="http://schemas.microsoft.com/office/powerpoint/2010/main" val="1825769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53212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Every country worries about economic growth.">
            <a:extLst>
              <a:ext uri="{FF2B5EF4-FFF2-40B4-BE49-F238E27FC236}">
                <a16:creationId xmlns:a16="http://schemas.microsoft.com/office/drawing/2014/main" id="{DFD6C26C-0F2F-479E-BFD9-CCB14BF5F2F3}"/>
              </a:ext>
            </a:extLst>
          </p:cNvPr>
          <p:cNvGrpSpPr/>
          <p:nvPr/>
        </p:nvGrpSpPr>
        <p:grpSpPr>
          <a:xfrm>
            <a:off x="2066920" y="1585567"/>
            <a:ext cx="8058157" cy="806935"/>
            <a:chOff x="542920" y="1736761"/>
            <a:chExt cx="8058157" cy="806935"/>
          </a:xfrm>
          <a:solidFill>
            <a:srgbClr val="627981"/>
          </a:solidFill>
        </p:grpSpPr>
        <p:sp>
          <p:nvSpPr>
            <p:cNvPr id="8" name="Rectangle 7">
              <a:extLst>
                <a:ext uri="{FF2B5EF4-FFF2-40B4-BE49-F238E27FC236}">
                  <a16:creationId xmlns:a16="http://schemas.microsoft.com/office/drawing/2014/main" id="{E8027CA7-7FF7-417F-8140-3F46F57FFA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2CF9A8A-9CCA-40BB-BE56-B8CCA52114EC}"/>
                </a:ext>
              </a:extLst>
            </p:cNvPr>
            <p:cNvSpPr txBox="1"/>
            <p:nvPr/>
          </p:nvSpPr>
          <p:spPr>
            <a:xfrm>
              <a:off x="542920" y="1971705"/>
              <a:ext cx="796198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Every country worries about economic growth.</a:t>
              </a:r>
            </a:p>
          </p:txBody>
        </p:sp>
      </p:grpSp>
      <p:grpSp>
        <p:nvGrpSpPr>
          <p:cNvPr id="13" name="Group 12" descr="In the U.S. and other high-income countries, the question is whether economic growth continues to provide the same remarkable gains in our standard of living as it did during the twentieth century.">
            <a:extLst>
              <a:ext uri="{FF2B5EF4-FFF2-40B4-BE49-F238E27FC236}">
                <a16:creationId xmlns:a16="http://schemas.microsoft.com/office/drawing/2014/main" id="{15F27AD0-7AD7-4728-9CAF-DAB002E37197}"/>
              </a:ext>
            </a:extLst>
          </p:cNvPr>
          <p:cNvGrpSpPr/>
          <p:nvPr/>
        </p:nvGrpSpPr>
        <p:grpSpPr>
          <a:xfrm>
            <a:off x="2066922" y="2471278"/>
            <a:ext cx="8058155" cy="1062231"/>
            <a:chOff x="542922" y="1736761"/>
            <a:chExt cx="8058155" cy="1062231"/>
          </a:xfrm>
          <a:solidFill>
            <a:srgbClr val="627981"/>
          </a:solidFill>
        </p:grpSpPr>
        <p:sp>
          <p:nvSpPr>
            <p:cNvPr id="14" name="Rectangle 13">
              <a:extLst>
                <a:ext uri="{FF2B5EF4-FFF2-40B4-BE49-F238E27FC236}">
                  <a16:creationId xmlns:a16="http://schemas.microsoft.com/office/drawing/2014/main" id="{BF85A3DB-F711-4CA2-99F2-3696F3389D31}"/>
                </a:ext>
              </a:extLst>
            </p:cNvPr>
            <p:cNvSpPr/>
            <p:nvPr/>
          </p:nvSpPr>
          <p:spPr>
            <a:xfrm>
              <a:off x="542923" y="1736761"/>
              <a:ext cx="8058154" cy="10622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2BDBE0C9-ECD4-474A-98C9-3EC441949296}"/>
                </a:ext>
              </a:extLst>
            </p:cNvPr>
            <p:cNvSpPr txBox="1"/>
            <p:nvPr/>
          </p:nvSpPr>
          <p:spPr>
            <a:xfrm>
              <a:off x="542922" y="1751797"/>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U.S. and other high-income countries, the question is whether economic growth continues to provide the same remarkable gains in our standard of living as it did during the twentieth century.</a:t>
              </a:r>
            </a:p>
          </p:txBody>
        </p:sp>
      </p:grpSp>
      <p:grpSp>
        <p:nvGrpSpPr>
          <p:cNvPr id="16" name="Group 15" descr="About 639 million people in the world are scraping by on incomes that average less than $2 per day, which is not that different from the standard of living two thousand years ago.">
            <a:extLst>
              <a:ext uri="{FF2B5EF4-FFF2-40B4-BE49-F238E27FC236}">
                <a16:creationId xmlns:a16="http://schemas.microsoft.com/office/drawing/2014/main" id="{5569ECEF-C817-4EB7-8D2B-6686571B825C}"/>
              </a:ext>
            </a:extLst>
          </p:cNvPr>
          <p:cNvGrpSpPr/>
          <p:nvPr/>
        </p:nvGrpSpPr>
        <p:grpSpPr>
          <a:xfrm>
            <a:off x="2066922" y="3612806"/>
            <a:ext cx="8058155" cy="1062231"/>
            <a:chOff x="542922" y="1736761"/>
            <a:chExt cx="8058155" cy="1062231"/>
          </a:xfrm>
          <a:solidFill>
            <a:srgbClr val="627981"/>
          </a:solidFill>
        </p:grpSpPr>
        <p:sp>
          <p:nvSpPr>
            <p:cNvPr id="17" name="Rectangle 16">
              <a:extLst>
                <a:ext uri="{FF2B5EF4-FFF2-40B4-BE49-F238E27FC236}">
                  <a16:creationId xmlns:a16="http://schemas.microsoft.com/office/drawing/2014/main" id="{D4B2641A-DFAF-42CF-A1FB-CB12FAC38D31}"/>
                </a:ext>
              </a:extLst>
            </p:cNvPr>
            <p:cNvSpPr/>
            <p:nvPr/>
          </p:nvSpPr>
          <p:spPr>
            <a:xfrm>
              <a:off x="542923" y="1736761"/>
              <a:ext cx="8058154" cy="10622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577AA97D-78DC-4107-8061-ED2DECFA1C13}"/>
                </a:ext>
              </a:extLst>
            </p:cNvPr>
            <p:cNvSpPr txBox="1"/>
            <p:nvPr/>
          </p:nvSpPr>
          <p:spPr>
            <a:xfrm>
              <a:off x="542922" y="1751797"/>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About 639 million people in the world are scraping by on incomes that average less than $2 per day, which is not that different from the standard of living two thousand years ago.</a:t>
              </a:r>
            </a:p>
          </p:txBody>
        </p:sp>
      </p:grpSp>
    </p:spTree>
    <p:extLst>
      <p:ext uri="{BB962C8B-B14F-4D97-AF65-F5344CB8AC3E}">
        <p14:creationId xmlns:p14="http://schemas.microsoft.com/office/powerpoint/2010/main" val="1445356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Poverty in the World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pie chart depicts that 8.7% of the world's population lived on an income less than $1.90 per day in 2018.">
            <a:extLst>
              <a:ext uri="{FF2B5EF4-FFF2-40B4-BE49-F238E27FC236}">
                <a16:creationId xmlns:a16="http://schemas.microsoft.com/office/drawing/2014/main" id="{E6ABDC0A-AE63-4842-EEB2-9DF7EBE56E1B}"/>
              </a:ext>
            </a:extLst>
          </p:cNvPr>
          <p:cNvPicPr>
            <a:picLocks noChangeAspect="1"/>
          </p:cNvPicPr>
          <p:nvPr/>
        </p:nvPicPr>
        <p:blipFill>
          <a:blip r:embed="rId3"/>
          <a:stretch>
            <a:fillRect/>
          </a:stretch>
        </p:blipFill>
        <p:spPr>
          <a:xfrm>
            <a:off x="4122673" y="1186599"/>
            <a:ext cx="3946650" cy="4288027"/>
          </a:xfrm>
          <a:prstGeom prst="rect">
            <a:avLst/>
          </a:prstGeom>
        </p:spPr>
      </p:pic>
      <p:sp>
        <p:nvSpPr>
          <p:cNvPr id="18" name="TextBox 17">
            <a:extLst>
              <a:ext uri="{FF2B5EF4-FFF2-40B4-BE49-F238E27FC236}">
                <a16:creationId xmlns:a16="http://schemas.microsoft.com/office/drawing/2014/main" id="{577AA97D-78DC-4107-8061-ED2DECFA1C13}"/>
              </a:ext>
            </a:extLst>
          </p:cNvPr>
          <p:cNvSpPr txBox="1"/>
          <p:nvPr/>
        </p:nvSpPr>
        <p:spPr>
          <a:xfrm>
            <a:off x="2192213" y="5720092"/>
            <a:ext cx="7807571" cy="707886"/>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2018, roughly 8.7% of the world's population lived on an income that averaged less than $1.90 per day.</a:t>
            </a:r>
          </a:p>
        </p:txBody>
      </p:sp>
    </p:spTree>
    <p:extLst>
      <p:ext uri="{BB962C8B-B14F-4D97-AF65-F5344CB8AC3E}">
        <p14:creationId xmlns:p14="http://schemas.microsoft.com/office/powerpoint/2010/main" val="116696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2" name="Title 25">
            <a:extLst>
              <a:ext uri="{FF2B5EF4-FFF2-40B4-BE49-F238E27FC236}">
                <a16:creationId xmlns:a16="http://schemas.microsoft.com/office/drawing/2014/main" id="{04793B45-1218-4FC4-8575-AA92B92B6C1D}"/>
              </a:ext>
            </a:extLst>
          </p:cNvPr>
          <p:cNvSpPr txBox="1">
            <a:spLocks noGrp="1"/>
          </p:cNvSpPr>
          <p:nvPr>
            <p:ph type="title" idx="4294967295"/>
          </p:nvPr>
        </p:nvSpPr>
        <p:spPr>
          <a:xfrm>
            <a:off x="1676401" y="4908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Period of Modern Economic Growth</a:t>
            </a:r>
            <a:endPar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8D5A6B02-689E-1B96-F1DD-86AC0EC3DC3F}"/>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Rapid and sustained economic growth has only been prevalent since around the early 1800s onward.">
            <a:extLst>
              <a:ext uri="{FF2B5EF4-FFF2-40B4-BE49-F238E27FC236}">
                <a16:creationId xmlns:a16="http://schemas.microsoft.com/office/drawing/2014/main" id="{ADC41353-1BA5-4CFB-A4AE-1E345879AED6}"/>
              </a:ext>
            </a:extLst>
          </p:cNvPr>
          <p:cNvGrpSpPr/>
          <p:nvPr/>
        </p:nvGrpSpPr>
        <p:grpSpPr>
          <a:xfrm>
            <a:off x="2066922" y="1585567"/>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Rapid and sustained economic growth has only been prevalent since around the early 1800s onward.</a:t>
              </a:r>
            </a:p>
          </p:txBody>
        </p:sp>
      </p:grpSp>
      <p:grpSp>
        <p:nvGrpSpPr>
          <p:cNvPr id="18" name="Group 17" descr="Before this time period, the average person’s standard of living was relatively poor and stagnant.">
            <a:extLst>
              <a:ext uri="{FF2B5EF4-FFF2-40B4-BE49-F238E27FC236}">
                <a16:creationId xmlns:a16="http://schemas.microsoft.com/office/drawing/2014/main" id="{45672903-1DB2-40B4-A8D4-D93ADF0C4495}"/>
              </a:ext>
            </a:extLst>
          </p:cNvPr>
          <p:cNvGrpSpPr/>
          <p:nvPr/>
        </p:nvGrpSpPr>
        <p:grpSpPr>
          <a:xfrm>
            <a:off x="2066922" y="2471278"/>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Before this time period, the average person’s standard of living was relatively poor and stagnant.</a:t>
              </a:r>
            </a:p>
          </p:txBody>
        </p:sp>
      </p:grpSp>
      <p:grpSp>
        <p:nvGrpSpPr>
          <p:cNvPr id="15" name="Group 14" descr="Positive economic and institutional changes started around the world with the Industrial Revolution.">
            <a:extLst>
              <a:ext uri="{FF2B5EF4-FFF2-40B4-BE49-F238E27FC236}">
                <a16:creationId xmlns:a16="http://schemas.microsoft.com/office/drawing/2014/main" id="{B231FB5E-7078-4BBD-A91F-0E5E6B37E38D}"/>
              </a:ext>
            </a:extLst>
          </p:cNvPr>
          <p:cNvGrpSpPr/>
          <p:nvPr/>
        </p:nvGrpSpPr>
        <p:grpSpPr>
          <a:xfrm>
            <a:off x="2066920" y="3351076"/>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Positive economic and institutional changes started around the world with the Industrial Revolution.</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2" name="Title 25">
            <a:extLst>
              <a:ext uri="{FF2B5EF4-FFF2-40B4-BE49-F238E27FC236}">
                <a16:creationId xmlns:a16="http://schemas.microsoft.com/office/drawing/2014/main" id="{3CED7B59-2122-8413-17B2-EC2B722541D4}"/>
              </a:ext>
            </a:extLst>
          </p:cNvPr>
          <p:cNvSpPr txBox="1">
            <a:spLocks noGrp="1"/>
          </p:cNvSpPr>
          <p:nvPr>
            <p:ph type="title" idx="4294967295"/>
          </p:nvPr>
        </p:nvSpPr>
        <p:spPr>
          <a:xfrm>
            <a:off x="1676401" y="490845"/>
            <a:ext cx="9144000" cy="5078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Industrial Revolution</a:t>
            </a:r>
          </a:p>
        </p:txBody>
      </p:sp>
      <p:cxnSp>
        <p:nvCxnSpPr>
          <p:cNvPr id="3" name="Straight Connector 2">
            <a:extLst>
              <a:ext uri="{FF2B5EF4-FFF2-40B4-BE49-F238E27FC236}">
                <a16:creationId xmlns:a16="http://schemas.microsoft.com/office/drawing/2014/main" id="{ACBAF1AF-176D-FCCB-EE0E-AC89DE3D96C6}"/>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The Industrial Revolution refers to the widespread use of power-driven machinery and the economic and social changes that resulted in the first half of the 1800s.">
            <a:extLst>
              <a:ext uri="{FF2B5EF4-FFF2-40B4-BE49-F238E27FC236}">
                <a16:creationId xmlns:a16="http://schemas.microsoft.com/office/drawing/2014/main" id="{ADC41353-1BA5-4CFB-A4AE-1E345879AED6}"/>
              </a:ext>
            </a:extLst>
          </p:cNvPr>
          <p:cNvGrpSpPr/>
          <p:nvPr/>
        </p:nvGrpSpPr>
        <p:grpSpPr>
          <a:xfrm>
            <a:off x="2066922" y="1585567"/>
            <a:ext cx="8058155" cy="1062231"/>
            <a:chOff x="542922" y="1736761"/>
            <a:chExt cx="8058155" cy="1062231"/>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Industrial Revolution refers to the widespread use of power-driven machinery and the economic and social changes that resulted in the first half of the 1800s.</a:t>
              </a:r>
            </a:p>
          </p:txBody>
        </p:sp>
      </p:grpSp>
      <p:grpSp>
        <p:nvGrpSpPr>
          <p:cNvPr id="18" name="Group 17" descr="Machines performed the tasks that otherwise would have required many workers.">
            <a:extLst>
              <a:ext uri="{FF2B5EF4-FFF2-40B4-BE49-F238E27FC236}">
                <a16:creationId xmlns:a16="http://schemas.microsoft.com/office/drawing/2014/main" id="{45672903-1DB2-40B4-A8D4-D93ADF0C4495}"/>
              </a:ext>
            </a:extLst>
          </p:cNvPr>
          <p:cNvGrpSpPr/>
          <p:nvPr/>
        </p:nvGrpSpPr>
        <p:grpSpPr>
          <a:xfrm>
            <a:off x="2066922" y="2745035"/>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Machines performed the tasks that otherwise would have required many workers.</a:t>
              </a:r>
            </a:p>
          </p:txBody>
        </p:sp>
      </p:grpSp>
      <p:grpSp>
        <p:nvGrpSpPr>
          <p:cNvPr id="15" name="Group 14" descr="Industrial jobs were dangerous, but also higher paying and offered workers a chance for social mobility.">
            <a:extLst>
              <a:ext uri="{FF2B5EF4-FFF2-40B4-BE49-F238E27FC236}">
                <a16:creationId xmlns:a16="http://schemas.microsoft.com/office/drawing/2014/main" id="{B231FB5E-7078-4BBD-A91F-0E5E6B37E38D}"/>
              </a:ext>
            </a:extLst>
          </p:cNvPr>
          <p:cNvGrpSpPr/>
          <p:nvPr/>
        </p:nvGrpSpPr>
        <p:grpSpPr>
          <a:xfrm>
            <a:off x="2066922" y="3640262"/>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Industrial jobs were dangerous, but also higher paying and offered workers a chance for social mobility.</a:t>
              </a:r>
            </a:p>
          </p:txBody>
        </p:sp>
      </p:grpSp>
      <p:grpSp>
        <p:nvGrpSpPr>
          <p:cNvPr id="21" name="Group 20" descr="The new inventions and investments resulting from industrialization made profits, which allowed for further investment and inventions.">
            <a:extLst>
              <a:ext uri="{FF2B5EF4-FFF2-40B4-BE49-F238E27FC236}">
                <a16:creationId xmlns:a16="http://schemas.microsoft.com/office/drawing/2014/main" id="{F8BFC6E8-E0C9-48A2-BDA8-7AAAECD3041B}"/>
              </a:ext>
            </a:extLst>
          </p:cNvPr>
          <p:cNvGrpSpPr/>
          <p:nvPr/>
        </p:nvGrpSpPr>
        <p:grpSpPr>
          <a:xfrm>
            <a:off x="2066922" y="4535488"/>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515E53B8-C093-4306-BC6E-72648F679D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B607602E-83E0-4CBE-B5FC-CB2793FF29D4}"/>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new inventions and investments resulting from industrialization made profits, which allowed for further investment and inventions.</a:t>
              </a:r>
            </a:p>
          </p:txBody>
        </p:sp>
      </p:grpSp>
    </p:spTree>
    <p:extLst>
      <p:ext uri="{BB962C8B-B14F-4D97-AF65-F5344CB8AC3E}">
        <p14:creationId xmlns:p14="http://schemas.microsoft.com/office/powerpoint/2010/main" val="4004847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2" name="Title 25">
            <a:extLst>
              <a:ext uri="{FF2B5EF4-FFF2-40B4-BE49-F238E27FC236}">
                <a16:creationId xmlns:a16="http://schemas.microsoft.com/office/drawing/2014/main" id="{BB2DA0E4-193A-A9EC-2CE1-3127DBB6841C}"/>
              </a:ext>
            </a:extLst>
          </p:cNvPr>
          <p:cNvSpPr txBox="1">
            <a:spLocks noGrp="1"/>
          </p:cNvSpPr>
          <p:nvPr>
            <p:ph type="title" idx="4294967295"/>
          </p:nvPr>
        </p:nvSpPr>
        <p:spPr>
          <a:xfrm>
            <a:off x="1676401" y="490845"/>
            <a:ext cx="9144000" cy="5078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GDP Growth After Industrial Revolution</a:t>
            </a:r>
          </a:p>
        </p:txBody>
      </p:sp>
      <p:cxnSp>
        <p:nvCxnSpPr>
          <p:cNvPr id="3" name="Straight Connector 2">
            <a:extLst>
              <a:ext uri="{FF2B5EF4-FFF2-40B4-BE49-F238E27FC236}">
                <a16:creationId xmlns:a16="http://schemas.microsoft.com/office/drawing/2014/main" id="{CCD6A078-01CB-72C6-3F59-4136D5FD7FC1}"/>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Since the Industrial Revolution, GDP growth per capita in leading industrialized countries has been about 2% per year.">
            <a:extLst>
              <a:ext uri="{FF2B5EF4-FFF2-40B4-BE49-F238E27FC236}">
                <a16:creationId xmlns:a16="http://schemas.microsoft.com/office/drawing/2014/main" id="{ADC41353-1BA5-4CFB-A4AE-1E345879AED6}"/>
              </a:ext>
            </a:extLst>
          </p:cNvPr>
          <p:cNvGrpSpPr/>
          <p:nvPr/>
        </p:nvGrpSpPr>
        <p:grpSpPr>
          <a:xfrm>
            <a:off x="2060890" y="1585568"/>
            <a:ext cx="8058155" cy="806936"/>
            <a:chOff x="542922" y="1736761"/>
            <a:chExt cx="8058155" cy="1062229"/>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931842"/>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the Industrial Revolution, GDP growth per capita in leading industrialized countries has been about 2% per year.</a:t>
              </a:r>
            </a:p>
          </p:txBody>
        </p:sp>
      </p:grpSp>
      <p:grpSp>
        <p:nvGrpSpPr>
          <p:cNvPr id="18" name="Group 17" descr="The Industrial Revolution increased inequality among nations.">
            <a:extLst>
              <a:ext uri="{FF2B5EF4-FFF2-40B4-BE49-F238E27FC236}">
                <a16:creationId xmlns:a16="http://schemas.microsoft.com/office/drawing/2014/main" id="{45672903-1DB2-40B4-A8D4-D93ADF0C4495}"/>
              </a:ext>
            </a:extLst>
          </p:cNvPr>
          <p:cNvGrpSpPr/>
          <p:nvPr/>
        </p:nvGrpSpPr>
        <p:grpSpPr>
          <a:xfrm>
            <a:off x="2060890" y="2480795"/>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54989" y="1930847"/>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Industrial Revolution increased inequality among nations.</a:t>
              </a:r>
            </a:p>
          </p:txBody>
        </p:sp>
      </p:grpSp>
      <p:grpSp>
        <p:nvGrpSpPr>
          <p:cNvPr id="15" name="Group 14" descr="Some economies (mostly Western) took off, others (like many in Asia and Africa) remained close to subsistence standard of living.">
            <a:extLst>
              <a:ext uri="{FF2B5EF4-FFF2-40B4-BE49-F238E27FC236}">
                <a16:creationId xmlns:a16="http://schemas.microsoft.com/office/drawing/2014/main" id="{B231FB5E-7078-4BBD-A91F-0E5E6B37E38D}"/>
              </a:ext>
            </a:extLst>
          </p:cNvPr>
          <p:cNvGrpSpPr/>
          <p:nvPr/>
        </p:nvGrpSpPr>
        <p:grpSpPr>
          <a:xfrm>
            <a:off x="2060889" y="3373134"/>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economies (mostly Western) took off, others (like many in Asia and Africa) remained close to subsistence standard of living.</a:t>
              </a:r>
            </a:p>
          </p:txBody>
        </p:sp>
      </p:grpSp>
    </p:spTree>
    <p:extLst>
      <p:ext uri="{BB962C8B-B14F-4D97-AF65-F5344CB8AC3E}">
        <p14:creationId xmlns:p14="http://schemas.microsoft.com/office/powerpoint/2010/main" val="1959072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Mid-Twentieth Century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091267" y="1433251"/>
            <a:ext cx="10009466" cy="4493538"/>
          </a:xfrm>
          <a:prstGeom prst="rect">
            <a:avLst/>
          </a:prstGeom>
          <a:solidFill>
            <a:srgbClr val="627981"/>
          </a:solidFill>
          <a:ln>
            <a:noFill/>
          </a:ln>
        </p:spPr>
        <p:txBody>
          <a:bodyPr wrap="square" rtlCol="0" anchor="ctr">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By the mid-20</a:t>
            </a:r>
            <a:r>
              <a:rPr kumimoji="0" lang="en-US" sz="2200" b="0" i="0" u="none" strike="noStrike" kern="1200" cap="none" spc="0" normalizeH="0" baseline="30000" noProof="0" dirty="0">
                <a:ln>
                  <a:noFill/>
                </a:ln>
                <a:solidFill>
                  <a:prstClr val="white"/>
                </a:solidFill>
                <a:effectLst/>
                <a:uLnTx/>
                <a:uFillTx/>
                <a:latin typeface="Calibri" panose="020F0502020204030204"/>
                <a:ea typeface="+mn-ea"/>
                <a:cs typeface="+mn-cs"/>
              </a:rPr>
              <a:t>th</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 century, some countries were catching up to the industrialized nations.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Japan: GDP per capita growth rate averaged 11% per year in the 1960s and 1970s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Brazil: GDP per capita growth rate averaged 11.1% per year from 1968</a:t>
            </a:r>
            <a:r>
              <a:rPr kumimoji="0" lang="en-US" sz="220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to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1973</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South Korea: GDP per capita increased by more than 6% per year in the years following the Korean War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China: grew at a per-capita rate of 9% per year from 1984 into the 2000s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India: GDP per capita grew at 4% during the 1990s and 7% to 8% in the 2000s</a:t>
            </a:r>
          </a:p>
        </p:txBody>
      </p:sp>
    </p:spTree>
    <p:extLst>
      <p:ext uri="{BB962C8B-B14F-4D97-AF65-F5344CB8AC3E}">
        <p14:creationId xmlns:p14="http://schemas.microsoft.com/office/powerpoint/2010/main" val="3852832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Worldwide Growth Rates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bar graph comparing the average annual growth rates of Japan, Brazil, India, and China.">
            <a:extLst>
              <a:ext uri="{FF2B5EF4-FFF2-40B4-BE49-F238E27FC236}">
                <a16:creationId xmlns:a16="http://schemas.microsoft.com/office/drawing/2014/main" id="{88A5BC3A-EA7B-40CF-B53A-C0C5D40742DC}"/>
              </a:ext>
            </a:extLst>
          </p:cNvPr>
          <p:cNvPicPr>
            <a:picLocks noChangeAspect="1"/>
          </p:cNvPicPr>
          <p:nvPr/>
        </p:nvPicPr>
        <p:blipFill>
          <a:blip r:embed="rId3"/>
          <a:stretch>
            <a:fillRect/>
          </a:stretch>
        </p:blipFill>
        <p:spPr>
          <a:xfrm>
            <a:off x="3707025" y="1229115"/>
            <a:ext cx="4777950" cy="4535504"/>
          </a:xfrm>
          <a:prstGeom prst="rect">
            <a:avLst/>
          </a:prstGeom>
        </p:spPr>
      </p:pic>
      <p:sp>
        <p:nvSpPr>
          <p:cNvPr id="18" name="TextBox 17">
            <a:extLst>
              <a:ext uri="{FF2B5EF4-FFF2-40B4-BE49-F238E27FC236}">
                <a16:creationId xmlns:a16="http://schemas.microsoft.com/office/drawing/2014/main" id="{577AA97D-78DC-4107-8061-ED2DECFA1C13}"/>
              </a:ext>
            </a:extLst>
          </p:cNvPr>
          <p:cNvSpPr txBox="1"/>
          <p:nvPr/>
        </p:nvSpPr>
        <p:spPr>
          <a:xfrm>
            <a:off x="1881188" y="5938753"/>
            <a:ext cx="8429625" cy="707886"/>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average annual growth rates of countries that showed it was possible to catch up to other countries that jumped ahead with the Industrial Revolution</a:t>
            </a:r>
          </a:p>
        </p:txBody>
      </p:sp>
    </p:spTree>
    <p:extLst>
      <p:ext uri="{BB962C8B-B14F-4D97-AF65-F5344CB8AC3E}">
        <p14:creationId xmlns:p14="http://schemas.microsoft.com/office/powerpoint/2010/main" val="3058345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2" name="Title 25">
            <a:extLst>
              <a:ext uri="{FF2B5EF4-FFF2-40B4-BE49-F238E27FC236}">
                <a16:creationId xmlns:a16="http://schemas.microsoft.com/office/drawing/2014/main" id="{6347A4A4-3CA7-00E8-CDF6-4D35AF421731}"/>
              </a:ext>
            </a:extLst>
          </p:cNvPr>
          <p:cNvSpPr txBox="1">
            <a:spLocks noGrp="1"/>
          </p:cNvSpPr>
          <p:nvPr>
            <p:ph type="title" idx="4294967295"/>
          </p:nvPr>
        </p:nvSpPr>
        <p:spPr>
          <a:xfrm>
            <a:off x="1676401" y="490845"/>
            <a:ext cx="9144000" cy="5078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Rule of Law and Economic Growth</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p>
        </p:txBody>
      </p:sp>
      <p:cxnSp>
        <p:nvCxnSpPr>
          <p:cNvPr id="3" name="Straight Connector 2">
            <a:extLst>
              <a:ext uri="{FF2B5EF4-FFF2-40B4-BE49-F238E27FC236}">
                <a16:creationId xmlns:a16="http://schemas.microsoft.com/office/drawing/2014/main" id="{C54E7424-0300-F69E-286A-7F63FBB65B76}"/>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The rule of law, especially the protection of property and contractual rights, is vital to an economy working effectively and efficiently, leading to growth.">
            <a:extLst>
              <a:ext uri="{FF2B5EF4-FFF2-40B4-BE49-F238E27FC236}">
                <a16:creationId xmlns:a16="http://schemas.microsoft.com/office/drawing/2014/main" id="{ADC41353-1BA5-4CFB-A4AE-1E345879AED6}"/>
              </a:ext>
            </a:extLst>
          </p:cNvPr>
          <p:cNvGrpSpPr/>
          <p:nvPr/>
        </p:nvGrpSpPr>
        <p:grpSpPr>
          <a:xfrm>
            <a:off x="2066922" y="1585567"/>
            <a:ext cx="8058155" cy="1062231"/>
            <a:chOff x="542922" y="1736761"/>
            <a:chExt cx="8058155" cy="1062231"/>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rule of law</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especially the protection of property and contractual rights, is vital to an economy working effectively and efficiently, leading to growth.</a:t>
              </a:r>
            </a:p>
          </p:txBody>
        </p:sp>
      </p:grpSp>
      <p:grpSp>
        <p:nvGrpSpPr>
          <p:cNvPr id="18" name="Group 17" descr="Property rights are the rights of individuals and firms to own property (physical, intellectual, and financial) and to use it as they see fit.">
            <a:extLst>
              <a:ext uri="{FF2B5EF4-FFF2-40B4-BE49-F238E27FC236}">
                <a16:creationId xmlns:a16="http://schemas.microsoft.com/office/drawing/2014/main" id="{45672903-1DB2-40B4-A8D4-D93ADF0C4495}"/>
              </a:ext>
            </a:extLst>
          </p:cNvPr>
          <p:cNvGrpSpPr/>
          <p:nvPr/>
        </p:nvGrpSpPr>
        <p:grpSpPr>
          <a:xfrm>
            <a:off x="2066922" y="2745035"/>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Property rights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are the rights of individuals and firms to own property (physical, intellectual, and financial) and to use it as they see fit.</a:t>
              </a:r>
            </a:p>
          </p:txBody>
        </p:sp>
      </p:grpSp>
      <p:grpSp>
        <p:nvGrpSpPr>
          <p:cNvPr id="15" name="Group 14" descr="One must have property to enter into a contract.">
            <a:extLst>
              <a:ext uri="{FF2B5EF4-FFF2-40B4-BE49-F238E27FC236}">
                <a16:creationId xmlns:a16="http://schemas.microsoft.com/office/drawing/2014/main" id="{B231FB5E-7078-4BBD-A91F-0E5E6B37E38D}"/>
              </a:ext>
            </a:extLst>
          </p:cNvPr>
          <p:cNvGrpSpPr/>
          <p:nvPr/>
        </p:nvGrpSpPr>
        <p:grpSpPr>
          <a:xfrm>
            <a:off x="2066922" y="3640262"/>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940173"/>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One must have property to enter into a contract.</a:t>
              </a:r>
            </a:p>
          </p:txBody>
        </p:sp>
      </p:grpSp>
      <p:grpSp>
        <p:nvGrpSpPr>
          <p:cNvPr id="21" name="Group 20" descr="Contractual rights allow individuals to enter into agreements with others regarding use of their property, providing recourse through the legal system in the event of noncompliance.">
            <a:extLst>
              <a:ext uri="{FF2B5EF4-FFF2-40B4-BE49-F238E27FC236}">
                <a16:creationId xmlns:a16="http://schemas.microsoft.com/office/drawing/2014/main" id="{F8BFC6E8-E0C9-48A2-BDA8-7AAAECD3041B}"/>
              </a:ext>
            </a:extLst>
          </p:cNvPr>
          <p:cNvGrpSpPr/>
          <p:nvPr/>
        </p:nvGrpSpPr>
        <p:grpSpPr>
          <a:xfrm>
            <a:off x="2066922" y="4535488"/>
            <a:ext cx="8058156" cy="1065187"/>
            <a:chOff x="542921" y="1736761"/>
            <a:chExt cx="8058156" cy="1065187"/>
          </a:xfrm>
          <a:solidFill>
            <a:srgbClr val="627981"/>
          </a:solidFill>
        </p:grpSpPr>
        <p:sp>
          <p:nvSpPr>
            <p:cNvPr id="22" name="Rectangle 21">
              <a:extLst>
                <a:ext uri="{FF2B5EF4-FFF2-40B4-BE49-F238E27FC236}">
                  <a16:creationId xmlns:a16="http://schemas.microsoft.com/office/drawing/2014/main" id="{515E53B8-C093-4306-BC6E-72648F679DB2}"/>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B607602E-83E0-4CBE-B5FC-CB2793FF29D4}"/>
                </a:ext>
              </a:extLst>
            </p:cNvPr>
            <p:cNvSpPr txBox="1"/>
            <p:nvPr/>
          </p:nvSpPr>
          <p:spPr>
            <a:xfrm>
              <a:off x="542921" y="1786285"/>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Contractual rights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allow individuals to enter into agreements with others regarding use of their property, providing recourse through the legal system in the event of noncompliance.</a:t>
              </a:r>
            </a:p>
          </p:txBody>
        </p:sp>
      </p:grpSp>
    </p:spTree>
    <p:extLst>
      <p:ext uri="{BB962C8B-B14F-4D97-AF65-F5344CB8AC3E}">
        <p14:creationId xmlns:p14="http://schemas.microsoft.com/office/powerpoint/2010/main" val="25360991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686D0CC-6374-4DCE-95EC-C326A607CD60}">
  <ds:schemaRefs>
    <ds:schemaRef ds:uri="http://schemas.microsoft.com/office/2006/metadata/properties"/>
    <ds:schemaRef ds:uri="fdab59f7-c3a7-48e5-acd8-618ce834776e"/>
    <ds:schemaRef ds:uri="http://schemas.microsoft.com/office/2006/documentManagement/types"/>
    <ds:schemaRef ds:uri="http://purl.org/dc/elements/1.1/"/>
    <ds:schemaRef ds:uri="http://purl.org/dc/dcmitype/"/>
    <ds:schemaRef ds:uri="http://schemas.microsoft.com/office/infopath/2007/PartnerControls"/>
    <ds:schemaRef ds:uri="http://purl.org/dc/terms/"/>
    <ds:schemaRef ds:uri="http://schemas.openxmlformats.org/package/2006/metadata/core-properties"/>
    <ds:schemaRef ds:uri="06d9c582-05c2-476b-83d2-72ab8b1380b2"/>
    <ds:schemaRef ds:uri="http://www.w3.org/XML/1998/namespace"/>
  </ds:schemaRefs>
</ds:datastoreItem>
</file>

<file path=customXml/itemProps2.xml><?xml version="1.0" encoding="utf-8"?>
<ds:datastoreItem xmlns:ds="http://schemas.openxmlformats.org/officeDocument/2006/customXml" ds:itemID="{4A1EE889-4F67-49E8-9E5B-CB313703CD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F38C0F-FDC0-4F39-9828-5851F45C99F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2298</TotalTime>
  <Words>1554</Words>
  <Application>Microsoft Office PowerPoint</Application>
  <PresentationFormat>Widescreen</PresentationFormat>
  <Paragraphs>126</Paragraphs>
  <Slides>14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The Relatively Recent Arrival of Economic Growth</vt:lpstr>
      <vt:lpstr>Introduction</vt:lpstr>
      <vt:lpstr>Poverty in the World</vt:lpstr>
      <vt:lpstr>Period of Modern Economic Growth</vt:lpstr>
      <vt:lpstr>Industrial Revolution</vt:lpstr>
      <vt:lpstr>GDP Growth After Industrial Revolution</vt:lpstr>
      <vt:lpstr>Mid-Twentieth Century</vt:lpstr>
      <vt:lpstr>Worldwide Growth Rates</vt:lpstr>
      <vt:lpstr>Rule of Law and Economic Growth1</vt:lpstr>
      <vt:lpstr>Rule of Law and Economic Growth2</vt:lpstr>
      <vt:lpstr>Real World Example1</vt:lpstr>
      <vt:lpstr>Real World Example2</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147</cp:revision>
  <dcterms:created xsi:type="dcterms:W3CDTF">2014-11-06T15:36:04Z</dcterms:created>
  <dcterms:modified xsi:type="dcterms:W3CDTF">2026-02-02T17:02:21Z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