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4"/>
  </p:sldMasterIdLst>
  <p:notesMasterIdLst>
    <p:notesMasterId r:id="rId14"/>
  </p:notesMasterIdLst>
  <p:sldIdLst>
    <p:sldId id="413" r:id="rId5"/>
    <p:sldId id="397" r:id="rId6"/>
    <p:sldId id="414" r:id="rId7"/>
    <p:sldId id="398" r:id="rId8"/>
    <p:sldId id="415" r:id="rId9"/>
    <p:sldId id="399" r:id="rId10"/>
    <p:sldId id="400" r:id="rId11"/>
    <p:sldId id="416" r:id="rId12"/>
    <p:sldId id="340" r:id="rId13"/>
  </p:sldIdLst>
  <p:sldSz cx="12192000" cy="6858000"/>
  <p:notesSz cx="6858000" cy="9144000"/>
  <p:embeddedFontLst>
    <p:embeddedFont>
      <p:font typeface="Century Gothic" panose="020B050202020202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3" clrIdx="0">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F0DDF5-6B6F-45AD-9C81-BE9FCD4D4F0E}" v="2" dt="2026-02-02T17:00:35.6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72" autoAdjust="0"/>
  </p:normalViewPr>
  <p:slideViewPr>
    <p:cSldViewPr snapToGrid="0">
      <p:cViewPr varScale="1">
        <p:scale>
          <a:sx n="90" d="100"/>
          <a:sy n="90" d="100"/>
        </p:scale>
        <p:origin x="127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delMainMaster">
      <pc:chgData name="Caitlin Coleman" userId="96f87ca1-0e64-4ae8-8d77-98757b85df0b" providerId="ADAL" clId="{DDA6BCD5-DC0D-434C-93A0-51E2BCD25B34}" dt="2026-01-15T20:45:17.234" v="4" actId="6549"/>
      <pc:docMkLst>
        <pc:docMk/>
      </pc:docMkLst>
      <pc:sldChg chg="add">
        <pc:chgData name="Caitlin Coleman" userId="96f87ca1-0e64-4ae8-8d77-98757b85df0b" providerId="ADAL" clId="{DDA6BCD5-DC0D-434C-93A0-51E2BCD25B34}" dt="2026-01-15T20:44:53.241" v="0"/>
        <pc:sldMkLst>
          <pc:docMk/>
          <pc:sldMk cId="1693029773" sldId="340"/>
        </pc:sldMkLst>
      </pc:sldChg>
      <pc:sldChg chg="modSp add mod">
        <pc:chgData name="Caitlin Coleman" userId="96f87ca1-0e64-4ae8-8d77-98757b85df0b" providerId="ADAL" clId="{DDA6BCD5-DC0D-434C-93A0-51E2BCD25B34}" dt="2026-01-15T20:45:02.746" v="2" actId="6549"/>
        <pc:sldMkLst>
          <pc:docMk/>
          <pc:sldMk cId="0" sldId="397"/>
        </pc:sldMkLst>
        <pc:spChg chg="mod">
          <ac:chgData name="Caitlin Coleman" userId="96f87ca1-0e64-4ae8-8d77-98757b85df0b" providerId="ADAL" clId="{DDA6BCD5-DC0D-434C-93A0-51E2BCD25B34}" dt="2026-01-15T20:45:02.746" v="2" actId="6549"/>
          <ac:spMkLst>
            <pc:docMk/>
            <pc:sldMk cId="0" sldId="397"/>
            <ac:spMk id="2" creationId="{3F32CBF4-3653-ED08-ABD3-6D03BF80DC8A}"/>
          </ac:spMkLst>
        </pc:spChg>
      </pc:sldChg>
      <pc:sldChg chg="add">
        <pc:chgData name="Caitlin Coleman" userId="96f87ca1-0e64-4ae8-8d77-98757b85df0b" providerId="ADAL" clId="{DDA6BCD5-DC0D-434C-93A0-51E2BCD25B34}" dt="2026-01-15T20:44:53.241" v="0"/>
        <pc:sldMkLst>
          <pc:docMk/>
          <pc:sldMk cId="0" sldId="398"/>
        </pc:sldMkLst>
      </pc:sldChg>
      <pc:sldChg chg="add">
        <pc:chgData name="Caitlin Coleman" userId="96f87ca1-0e64-4ae8-8d77-98757b85df0b" providerId="ADAL" clId="{DDA6BCD5-DC0D-434C-93A0-51E2BCD25B34}" dt="2026-01-15T20:44:53.241" v="0"/>
        <pc:sldMkLst>
          <pc:docMk/>
          <pc:sldMk cId="0" sldId="399"/>
        </pc:sldMkLst>
      </pc:sldChg>
      <pc:sldChg chg="modSp add mod">
        <pc:chgData name="Caitlin Coleman" userId="96f87ca1-0e64-4ae8-8d77-98757b85df0b" providerId="ADAL" clId="{DDA6BCD5-DC0D-434C-93A0-51E2BCD25B34}" dt="2026-01-15T20:45:13.592" v="3" actId="6549"/>
        <pc:sldMkLst>
          <pc:docMk/>
          <pc:sldMk cId="2467900139" sldId="400"/>
        </pc:sldMkLst>
        <pc:spChg chg="mod">
          <ac:chgData name="Caitlin Coleman" userId="96f87ca1-0e64-4ae8-8d77-98757b85df0b" providerId="ADAL" clId="{DDA6BCD5-DC0D-434C-93A0-51E2BCD25B34}" dt="2026-01-15T20:45:13.592" v="3" actId="6549"/>
          <ac:spMkLst>
            <pc:docMk/>
            <pc:sldMk cId="2467900139" sldId="400"/>
            <ac:spMk id="2" creationId="{B2F513DA-2AAF-DBE7-8DB7-15E9FD49C626}"/>
          </ac:spMkLst>
        </pc:spChg>
      </pc:sldChg>
      <pc:sldChg chg="add">
        <pc:chgData name="Caitlin Coleman" userId="96f87ca1-0e64-4ae8-8d77-98757b85df0b" providerId="ADAL" clId="{DDA6BCD5-DC0D-434C-93A0-51E2BCD25B34}" dt="2026-01-15T20:44:53.241" v="0"/>
        <pc:sldMkLst>
          <pc:docMk/>
          <pc:sldMk cId="4144254790" sldId="413"/>
        </pc:sldMkLst>
      </pc:sldChg>
      <pc:sldChg chg="add">
        <pc:chgData name="Caitlin Coleman" userId="96f87ca1-0e64-4ae8-8d77-98757b85df0b" providerId="ADAL" clId="{DDA6BCD5-DC0D-434C-93A0-51E2BCD25B34}" dt="2026-01-15T20:44:53.241" v="0"/>
        <pc:sldMkLst>
          <pc:docMk/>
          <pc:sldMk cId="0" sldId="414"/>
        </pc:sldMkLst>
      </pc:sldChg>
      <pc:sldChg chg="add">
        <pc:chgData name="Caitlin Coleman" userId="96f87ca1-0e64-4ae8-8d77-98757b85df0b" providerId="ADAL" clId="{DDA6BCD5-DC0D-434C-93A0-51E2BCD25B34}" dt="2026-01-15T20:44:53.241" v="0"/>
        <pc:sldMkLst>
          <pc:docMk/>
          <pc:sldMk cId="2953379756" sldId="415"/>
        </pc:sldMkLst>
      </pc:sldChg>
      <pc:sldChg chg="modSp add mod">
        <pc:chgData name="Caitlin Coleman" userId="96f87ca1-0e64-4ae8-8d77-98757b85df0b" providerId="ADAL" clId="{DDA6BCD5-DC0D-434C-93A0-51E2BCD25B34}" dt="2026-01-15T20:45:17.234" v="4" actId="6549"/>
        <pc:sldMkLst>
          <pc:docMk/>
          <pc:sldMk cId="2725420227" sldId="416"/>
        </pc:sldMkLst>
        <pc:spChg chg="mod">
          <ac:chgData name="Caitlin Coleman" userId="96f87ca1-0e64-4ae8-8d77-98757b85df0b" providerId="ADAL" clId="{DDA6BCD5-DC0D-434C-93A0-51E2BCD25B34}" dt="2026-01-15T20:45:17.234" v="4" actId="6549"/>
          <ac:spMkLst>
            <pc:docMk/>
            <pc:sldMk cId="2725420227" sldId="416"/>
            <ac:spMk id="26" creationId="{9FAFC99D-F7CB-FD40-E2C5-782A299EF8F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level of gross domestic product (GDP) per capita captures some of what we mean by the phrase "standard of living.“ While GDP focuses on production that is bought and sold in markets, standard of living includes all elements that affect people's well-being. It is useful to identify some components of standard of living that are not accounted for in GDP.</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GDP is unable to measure many factors that we would typically consider impactful to our standard of living. While these factors might be quantifiable, they do not fall under the calculation of GDP. They are sometimes byproducts of the produced goods and services that are included in GDP. In other words, quality-of-life characteristics fall outside the scope of GDP.</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While GDP includes what a country spends on environmental protection, health care, and education, it does not include actual levels of environmental cleanliness, health, infant mortality rates, and air quality.</a:t>
            </a:r>
            <a:endParaRPr dirty="0"/>
          </a:p>
        </p:txBody>
      </p:sp>
      <p:sp>
        <p:nvSpPr>
          <p:cNvPr id="114" name="Google Shape;1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Since GDP per capita does not fully capture the idea of standard of living, there is a concern that increases in GDP over time are illusory. It is possible that while GDP is rising, the standard of living could be falling if factors not included in GDP, like human health, are worsening. In some ways, the rise in GDP understates the actual rise in the standard of living. For example, the typical work week for a U.S. worker has fallen over the last century from about sixty hours per week to less than forty. Also, life expectancy and health have risen dramatically, and so has the average level of education.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6388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972f0a5f7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high level of GDP should not be the only goal of macroeconomic policy or government policy. GDP does measure production well and does indicate when a country is materially better or worse off in terms of jobs and incomes.</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34" name="Google Shape;134;g972f0a5f7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71650b73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How would you assess the basic standard of living in your community? What indicators promote a strong standard? What do you see that points to a need for improvement?</a:t>
            </a:r>
          </a:p>
          <a:p>
            <a:pPr marL="0" lvl="0" indent="0" algn="l" rtl="0">
              <a:spcBef>
                <a:spcPts val="0"/>
              </a:spcBef>
              <a:spcAft>
                <a:spcPts val="0"/>
              </a:spcAft>
              <a:buNone/>
            </a:pPr>
            <a:endParaRPr dirty="0"/>
          </a:p>
        </p:txBody>
      </p:sp>
      <p:sp>
        <p:nvSpPr>
          <p:cNvPr id="175" name="Google Shape;175;g971650b73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4013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51377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357664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54608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99373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68677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09873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68144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89499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71113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63383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5659711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24371-2FF5-88AC-D2D6-10DC6B67650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073A763-33E2-7704-54F5-618BE61BCA4D}"/>
              </a:ex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A2D5BEB1-2208-616C-BDF1-972E759F1DF2}"/>
              </a:ext>
              <a:ext uri="{C183D7F6-B498-43B3-948B-1728B52AA6E4}">
                <adec:decorative xmlns:adec="http://schemas.microsoft.com/office/drawing/2017/decorative" val="1"/>
              </a:ext>
            </a:extLst>
          </p:cNvPr>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0C431E71-19BB-CE55-CB0D-D63E5B157103}"/>
              </a:ext>
            </a:extLst>
          </p:cNvPr>
          <p:cNvSpPr txBox="1">
            <a:spLocks noGrp="1"/>
          </p:cNvSpPr>
          <p:nvPr>
            <p:ph type="title" idx="4294967295"/>
          </p:nvPr>
        </p:nvSpPr>
        <p:spPr>
          <a:xfrm>
            <a:off x="1524000" y="2368820"/>
            <a:ext cx="9144000" cy="14219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spcBef>
                <a:spcPts val="0"/>
              </a:spcBef>
              <a:buClr>
                <a:schemeClr val="dk1"/>
              </a:buClr>
              <a:buSzPts val="1100"/>
            </a:pPr>
            <a:r>
              <a:rPr lang="en-US" sz="4800" dirty="0">
                <a:solidFill>
                  <a:schemeClr val="dk1"/>
                </a:solidFill>
                <a:latin typeface="Century Gothic"/>
                <a:ea typeface="Century Gothic"/>
                <a:cs typeface="Century Gothic"/>
                <a:sym typeface="Century Gothic"/>
              </a:rPr>
              <a:t>How Well GDP Measures the Well-Being of Society</a:t>
            </a:r>
          </a:p>
        </p:txBody>
      </p:sp>
      <p:cxnSp>
        <p:nvCxnSpPr>
          <p:cNvPr id="14" name="Straight Connector 13">
            <a:extLst>
              <a:ext uri="{FF2B5EF4-FFF2-40B4-BE49-F238E27FC236}">
                <a16:creationId xmlns:a16="http://schemas.microsoft.com/office/drawing/2014/main" id="{215A56E1-B75B-453F-B9BC-BEC8B1AC7853}"/>
              </a:ext>
              <a:ext uri="{C183D7F6-B498-43B3-948B-1728B52AA6E4}">
                <adec:decorative xmlns:adec="http://schemas.microsoft.com/office/drawing/2017/decorative" val="1"/>
              </a:ext>
            </a:extLst>
          </p:cNvPr>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D1A1406-7931-5B53-5DFB-D8F49D4B3A45}"/>
              </a:ext>
            </a:extLst>
          </p:cNvPr>
          <p:cNvSpPr txBox="1"/>
          <p:nvPr/>
        </p:nvSpPr>
        <p:spPr>
          <a:xfrm>
            <a:off x="481648" y="320478"/>
            <a:ext cx="3565361" cy="553998"/>
          </a:xfrm>
          <a:prstGeom prst="rect">
            <a:avLst/>
          </a:prstGeom>
          <a:solidFill>
            <a:srgbClr val="5A7E8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4144254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25">
            <a:extLst>
              <a:ext uri="{FF2B5EF4-FFF2-40B4-BE49-F238E27FC236}">
                <a16:creationId xmlns:a16="http://schemas.microsoft.com/office/drawing/2014/main" id="{3F32CBF4-3653-ED08-ABD3-6D03BF80DC8A}"/>
              </a:ext>
            </a:extLst>
          </p:cNvPr>
          <p:cNvSpPr txBox="1">
            <a:spLocks noGrp="1"/>
          </p:cNvSpPr>
          <p:nvPr>
            <p:ph type="title" idx="4294967295"/>
          </p:nvPr>
        </p:nvSpPr>
        <p:spPr>
          <a:xfrm>
            <a:off x="1523999" y="31348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Introduction</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77047373-42EC-15AA-465E-A10D61950D05}"/>
              </a:ext>
              <a:ext uri="{C183D7F6-B498-43B3-948B-1728B52AA6E4}">
                <adec:decorative xmlns:adec="http://schemas.microsoft.com/office/drawing/2017/decorative" val="1"/>
              </a:ext>
            </a:extLst>
          </p:cNvPr>
          <p:cNvCxnSpPr/>
          <p:nvPr/>
        </p:nvCxnSpPr>
        <p:spPr>
          <a:xfrm>
            <a:off x="1881185" y="1060194"/>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The level of gross domestic product (GDP) per capita captures some of what we mean by the phrase &quot;standard of living.&quot;">
            <a:extLst>
              <a:ext uri="{FF2B5EF4-FFF2-40B4-BE49-F238E27FC236}">
                <a16:creationId xmlns:a16="http://schemas.microsoft.com/office/drawing/2014/main" id="{F66738D2-2B2D-49A8-9729-536C262BBC53}"/>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C95999E4-4210-4E02-BA61-A6CA35F4CF9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DF7CDC4-A3F4-423E-9E04-BA39811F869C}"/>
                </a:ext>
              </a:extLst>
            </p:cNvPr>
            <p:cNvSpPr txBox="1"/>
            <p:nvPr/>
          </p:nvSpPr>
          <p:spPr>
            <a:xfrm>
              <a:off x="542922" y="1783329"/>
              <a:ext cx="796198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level of gross domestic product (GDP) per capita captures some of what we mean by the phrase "standard of living."</a:t>
              </a:r>
            </a:p>
          </p:txBody>
        </p:sp>
      </p:grpSp>
      <p:grpSp>
        <p:nvGrpSpPr>
          <p:cNvPr id="13" name="Group 12" descr="While GDP focuses on production that is bought and sold in markets, standard of living includes all elements that affect people's well-being.">
            <a:extLst>
              <a:ext uri="{FF2B5EF4-FFF2-40B4-BE49-F238E27FC236}">
                <a16:creationId xmlns:a16="http://schemas.microsoft.com/office/drawing/2014/main" id="{99D33C18-EF0D-419F-AF3E-5C2612B59578}"/>
              </a:ext>
            </a:extLst>
          </p:cNvPr>
          <p:cNvGrpSpPr/>
          <p:nvPr/>
        </p:nvGrpSpPr>
        <p:grpSpPr>
          <a:xfrm>
            <a:off x="2066922" y="2471278"/>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56DD4227-5843-4FAC-9457-0AAEDA91A0B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F8CC946-4C17-49AA-A27E-DF2A17846420}"/>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While GDP focuses on production that is bought and sold in markets, standard of living includes all elements that affect people's well-being.</a:t>
              </a:r>
            </a:p>
          </p:txBody>
        </p:sp>
      </p:grpSp>
      <p:grpSp>
        <p:nvGrpSpPr>
          <p:cNvPr id="10" name="Group 9" descr="It is useful to identify some components of standard of living that are not accounted for in GDP.">
            <a:extLst>
              <a:ext uri="{FF2B5EF4-FFF2-40B4-BE49-F238E27FC236}">
                <a16:creationId xmlns:a16="http://schemas.microsoft.com/office/drawing/2014/main" id="{6BF0DC3B-ECA7-4FDB-B173-BA5F131D0451}"/>
              </a:ext>
            </a:extLst>
          </p:cNvPr>
          <p:cNvGrpSpPr/>
          <p:nvPr/>
        </p:nvGrpSpPr>
        <p:grpSpPr>
          <a:xfrm>
            <a:off x="2066920" y="3351076"/>
            <a:ext cx="8058156" cy="806935"/>
            <a:chOff x="542921" y="1736761"/>
            <a:chExt cx="8058156" cy="806935"/>
          </a:xfrm>
          <a:solidFill>
            <a:srgbClr val="627981"/>
          </a:solidFill>
        </p:grpSpPr>
        <p:sp>
          <p:nvSpPr>
            <p:cNvPr id="11" name="Rectangle 10">
              <a:extLst>
                <a:ext uri="{FF2B5EF4-FFF2-40B4-BE49-F238E27FC236}">
                  <a16:creationId xmlns:a16="http://schemas.microsoft.com/office/drawing/2014/main" id="{9D161298-3C68-4B2D-BDF3-8540D7C98A6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F05CD53-7181-4A29-BD75-CAAB0428F94C}"/>
                </a:ext>
              </a:extLst>
            </p:cNvPr>
            <p:cNvSpPr txBox="1"/>
            <p:nvPr/>
          </p:nvSpPr>
          <p:spPr>
            <a:xfrm>
              <a:off x="542921"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It is useful to identify some components of standard of living that are not accounted for in GDP.</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2" name="Title 25">
            <a:extLst>
              <a:ext uri="{FF2B5EF4-FFF2-40B4-BE49-F238E27FC236}">
                <a16:creationId xmlns:a16="http://schemas.microsoft.com/office/drawing/2014/main" id="{00406D39-5E92-9D4E-0197-225A79546E2A}"/>
              </a:ext>
            </a:extLst>
          </p:cNvPr>
          <p:cNvSpPr txBox="1">
            <a:spLocks noGrp="1"/>
          </p:cNvSpPr>
          <p:nvPr>
            <p:ph type="title" idx="4294967295"/>
          </p:nvPr>
        </p:nvSpPr>
        <p:spPr>
          <a:xfrm>
            <a:off x="1523997" y="139379"/>
            <a:ext cx="91440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Limitations of GDP as a Measure of the Standard of Living</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3" name="Straight Connector 2">
            <a:extLst>
              <a:ext uri="{FF2B5EF4-FFF2-40B4-BE49-F238E27FC236}">
                <a16:creationId xmlns:a16="http://schemas.microsoft.com/office/drawing/2014/main" id="{F1B3E088-7B6E-56BB-FEF2-C637F47BBD69}"/>
              </a:ext>
              <a:ext uri="{C183D7F6-B498-43B3-948B-1728B52AA6E4}">
                <adec:decorative xmlns:adec="http://schemas.microsoft.com/office/drawing/2017/decorative" val="1"/>
              </a:ext>
            </a:extLst>
          </p:cNvPr>
          <p:cNvCxnSpPr/>
          <p:nvPr/>
        </p:nvCxnSpPr>
        <p:spPr>
          <a:xfrm>
            <a:off x="1881185" y="1060194"/>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GDP is unable to measure many factors that we would typically consider impactful to our standard of living.">
            <a:extLst>
              <a:ext uri="{FF2B5EF4-FFF2-40B4-BE49-F238E27FC236}">
                <a16:creationId xmlns:a16="http://schemas.microsoft.com/office/drawing/2014/main" id="{ADC41353-1BA5-4CFB-A4AE-1E345879AED6}"/>
              </a:ext>
            </a:extLst>
          </p:cNvPr>
          <p:cNvGrpSpPr/>
          <p:nvPr/>
        </p:nvGrpSpPr>
        <p:grpSpPr>
          <a:xfrm>
            <a:off x="2066922" y="1585567"/>
            <a:ext cx="8058155" cy="806935"/>
            <a:chOff x="542922" y="1736761"/>
            <a:chExt cx="8058155"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2" y="1783329"/>
              <a:ext cx="796198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GDP is unable to measure many factors that we would typically consider impactful to our standard of living.</a:t>
              </a:r>
            </a:p>
          </p:txBody>
        </p:sp>
      </p:grpSp>
      <p:grpSp>
        <p:nvGrpSpPr>
          <p:cNvPr id="18" name="Group 17" descr="While these factors might be quantifiable, they do not fall under the calculation of GDP.">
            <a:extLst>
              <a:ext uri="{FF2B5EF4-FFF2-40B4-BE49-F238E27FC236}">
                <a16:creationId xmlns:a16="http://schemas.microsoft.com/office/drawing/2014/main" id="{45672903-1DB2-40B4-A8D4-D93ADF0C4495}"/>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01BF57D-1B6A-4038-82F6-D6488EA1F2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4F7B92A-68AE-4F1F-878E-1E7F786903C3}"/>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While these factors might be quantifiable, they do not fall under the calculation of GDP.</a:t>
              </a:r>
            </a:p>
          </p:txBody>
        </p:sp>
      </p:grpSp>
      <p:grpSp>
        <p:nvGrpSpPr>
          <p:cNvPr id="15" name="Group 14" descr="They are sometimes byproducts of the produced goods and services that are included in GDP.">
            <a:extLst>
              <a:ext uri="{FF2B5EF4-FFF2-40B4-BE49-F238E27FC236}">
                <a16:creationId xmlns:a16="http://schemas.microsoft.com/office/drawing/2014/main" id="{B231FB5E-7078-4BBD-A91F-0E5E6B37E38D}"/>
              </a:ext>
            </a:extLst>
          </p:cNvPr>
          <p:cNvGrpSpPr/>
          <p:nvPr/>
        </p:nvGrpSpPr>
        <p:grpSpPr>
          <a:xfrm>
            <a:off x="2066920" y="3351076"/>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1996206F-82D8-418D-84E8-E498CADDFE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639B28FB-DEB9-418D-91DA-1625C9232E05}"/>
                </a:ext>
              </a:extLst>
            </p:cNvPr>
            <p:cNvSpPr txBox="1"/>
            <p:nvPr/>
          </p:nvSpPr>
          <p:spPr>
            <a:xfrm>
              <a:off x="542921"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They are sometimes byproducts of the produced goods and services that are included in GDP.</a:t>
              </a:r>
            </a:p>
          </p:txBody>
        </p:sp>
      </p:grpSp>
      <p:grpSp>
        <p:nvGrpSpPr>
          <p:cNvPr id="21" name="Group 20" descr="In other words, quality-of-life characteristics fall outside the scope of GDP.">
            <a:extLst>
              <a:ext uri="{FF2B5EF4-FFF2-40B4-BE49-F238E27FC236}">
                <a16:creationId xmlns:a16="http://schemas.microsoft.com/office/drawing/2014/main" id="{47DC02EA-0A1F-4049-AC1B-BC5DB9EA7F54}"/>
              </a:ext>
            </a:extLst>
          </p:cNvPr>
          <p:cNvGrpSpPr/>
          <p:nvPr/>
        </p:nvGrpSpPr>
        <p:grpSpPr>
          <a:xfrm>
            <a:off x="2066920" y="4244000"/>
            <a:ext cx="8058156" cy="806935"/>
            <a:chOff x="542921" y="1736761"/>
            <a:chExt cx="8058156" cy="806935"/>
          </a:xfrm>
          <a:solidFill>
            <a:srgbClr val="627981"/>
          </a:solidFill>
        </p:grpSpPr>
        <p:sp>
          <p:nvSpPr>
            <p:cNvPr id="22" name="Rectangle 21">
              <a:extLst>
                <a:ext uri="{FF2B5EF4-FFF2-40B4-BE49-F238E27FC236}">
                  <a16:creationId xmlns:a16="http://schemas.microsoft.com/office/drawing/2014/main" id="{18B03366-13DE-48FF-A8EE-F9C23405437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CB98BD00-BA2C-49CD-BC29-4280BD8BCAF3}"/>
                </a:ext>
              </a:extLst>
            </p:cNvPr>
            <p:cNvSpPr txBox="1"/>
            <p:nvPr/>
          </p:nvSpPr>
          <p:spPr>
            <a:xfrm>
              <a:off x="542921"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other words, quality-of-life characteristics fall outside the scope of GDP.</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5" name="Title 25">
            <a:extLst>
              <a:ext uri="{FF2B5EF4-FFF2-40B4-BE49-F238E27FC236}">
                <a16:creationId xmlns:a16="http://schemas.microsoft.com/office/drawing/2014/main" id="{AE5EE872-ED35-E2B6-3796-273777C43AE4}"/>
              </a:ext>
            </a:extLst>
          </p:cNvPr>
          <p:cNvSpPr txBox="1">
            <a:spLocks noGrp="1"/>
          </p:cNvSpPr>
          <p:nvPr>
            <p:ph type="title" idx="4294967295"/>
          </p:nvPr>
        </p:nvSpPr>
        <p:spPr>
          <a:xfrm>
            <a:off x="1523997" y="404162"/>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
                <a:schemeClr val="dk1"/>
              </a:buClr>
              <a:buSzPts val="1100"/>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Societal Factors Not Included in GDP</a:t>
            </a:r>
          </a:p>
        </p:txBody>
      </p:sp>
      <p:cxnSp>
        <p:nvCxnSpPr>
          <p:cNvPr id="6" name="Straight Connector 5">
            <a:extLst>
              <a:ext uri="{FF2B5EF4-FFF2-40B4-BE49-F238E27FC236}">
                <a16:creationId xmlns:a16="http://schemas.microsoft.com/office/drawing/2014/main" id="{B32C3E7B-B840-09C4-E781-C0E9755BD083}"/>
              </a:ext>
              <a:ext uri="{C183D7F6-B498-43B3-948B-1728B52AA6E4}">
                <adec:decorative xmlns:adec="http://schemas.microsoft.com/office/drawing/2017/decorative" val="1"/>
              </a:ext>
            </a:extLst>
          </p:cNvPr>
          <p:cNvCxnSpPr/>
          <p:nvPr/>
        </p:nvCxnSpPr>
        <p:spPr>
          <a:xfrm>
            <a:off x="1881185" y="1060194"/>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 name="Group 1" descr="Environmental cleanliness">
            <a:extLst>
              <a:ext uri="{FF2B5EF4-FFF2-40B4-BE49-F238E27FC236}">
                <a16:creationId xmlns:a16="http://schemas.microsoft.com/office/drawing/2014/main" id="{783D1712-6778-1CD8-006D-E7B0B0F81FB0}"/>
              </a:ext>
            </a:extLst>
          </p:cNvPr>
          <p:cNvGrpSpPr/>
          <p:nvPr/>
        </p:nvGrpSpPr>
        <p:grpSpPr>
          <a:xfrm>
            <a:off x="3338244" y="1649276"/>
            <a:ext cx="2432958" cy="1617913"/>
            <a:chOff x="1149289" y="1753237"/>
            <a:chExt cx="2080342" cy="1617913"/>
          </a:xfrm>
          <a:solidFill>
            <a:srgbClr val="627981"/>
          </a:solidFill>
        </p:grpSpPr>
        <p:sp>
          <p:nvSpPr>
            <p:cNvPr id="3" name="Rectangle 2">
              <a:extLst>
                <a:ext uri="{FF2B5EF4-FFF2-40B4-BE49-F238E27FC236}">
                  <a16:creationId xmlns:a16="http://schemas.microsoft.com/office/drawing/2014/main" id="{4B76050E-0918-B8E1-1B73-AE9C76A1B4C0}"/>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8565B75-02BC-D7AD-2C5A-5B7E7BD72C8D}"/>
                </a:ext>
              </a:extLst>
            </p:cNvPr>
            <p:cNvSpPr txBox="1"/>
            <p:nvPr/>
          </p:nvSpPr>
          <p:spPr>
            <a:xfrm>
              <a:off x="1149289" y="1933624"/>
              <a:ext cx="2080338" cy="1055545"/>
            </a:xfrm>
            <a:prstGeom prst="rect">
              <a:avLst/>
            </a:prstGeom>
            <a:grpFill/>
          </p:spPr>
          <p:txBody>
            <a:bodyPr wrap="square" rtlCol="0" anchor="ctr">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Environmental cleanliness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descr="Population health">
            <a:extLst>
              <a:ext uri="{FF2B5EF4-FFF2-40B4-BE49-F238E27FC236}">
                <a16:creationId xmlns:a16="http://schemas.microsoft.com/office/drawing/2014/main" id="{7FCDCDBD-24B4-83D6-5CE0-EC9951EE1FC6}"/>
              </a:ext>
            </a:extLst>
          </p:cNvPr>
          <p:cNvGrpSpPr/>
          <p:nvPr/>
        </p:nvGrpSpPr>
        <p:grpSpPr>
          <a:xfrm>
            <a:off x="6420800" y="1649275"/>
            <a:ext cx="2432958" cy="1617913"/>
            <a:chOff x="1149289" y="1753237"/>
            <a:chExt cx="2080342" cy="1617913"/>
          </a:xfrm>
          <a:solidFill>
            <a:srgbClr val="627981"/>
          </a:solidFill>
        </p:grpSpPr>
        <p:sp>
          <p:nvSpPr>
            <p:cNvPr id="8" name="Rectangle 7">
              <a:extLst>
                <a:ext uri="{FF2B5EF4-FFF2-40B4-BE49-F238E27FC236}">
                  <a16:creationId xmlns:a16="http://schemas.microsoft.com/office/drawing/2014/main" id="{04358751-3E78-BDC8-22DE-DC311AA0F477}"/>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DF64B42-CA4F-19AF-958E-32DCB20513F3}"/>
                </a:ext>
              </a:extLst>
            </p:cNvPr>
            <p:cNvSpPr txBox="1"/>
            <p:nvPr/>
          </p:nvSpPr>
          <p:spPr>
            <a:xfrm>
              <a:off x="1149289" y="2187539"/>
              <a:ext cx="2080338" cy="547714"/>
            </a:xfrm>
            <a:prstGeom prst="rect">
              <a:avLst/>
            </a:prstGeom>
            <a:grpFill/>
          </p:spPr>
          <p:txBody>
            <a:bodyPr wrap="square" rtlCol="0" anchor="ctr">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Population health</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0" name="Group 9" descr="Infant mortality rates">
            <a:extLst>
              <a:ext uri="{FF2B5EF4-FFF2-40B4-BE49-F238E27FC236}">
                <a16:creationId xmlns:a16="http://schemas.microsoft.com/office/drawing/2014/main" id="{55C216B8-EDCA-18BF-0967-23D4F4790F1A}"/>
              </a:ext>
            </a:extLst>
          </p:cNvPr>
          <p:cNvGrpSpPr/>
          <p:nvPr/>
        </p:nvGrpSpPr>
        <p:grpSpPr>
          <a:xfrm>
            <a:off x="3338244" y="3590812"/>
            <a:ext cx="2432958" cy="1617913"/>
            <a:chOff x="1149289" y="1753237"/>
            <a:chExt cx="2080342" cy="1617913"/>
          </a:xfrm>
          <a:solidFill>
            <a:srgbClr val="627981"/>
          </a:solidFill>
        </p:grpSpPr>
        <p:sp>
          <p:nvSpPr>
            <p:cNvPr id="11" name="Rectangle 10">
              <a:extLst>
                <a:ext uri="{FF2B5EF4-FFF2-40B4-BE49-F238E27FC236}">
                  <a16:creationId xmlns:a16="http://schemas.microsoft.com/office/drawing/2014/main" id="{10E45B41-81FB-B355-E16A-7640B4515CF9}"/>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F603D5C-466A-15DC-EB05-E4E0782B7DF2}"/>
                </a:ext>
              </a:extLst>
            </p:cNvPr>
            <p:cNvSpPr txBox="1"/>
            <p:nvPr/>
          </p:nvSpPr>
          <p:spPr>
            <a:xfrm>
              <a:off x="1149289" y="1933624"/>
              <a:ext cx="2080338" cy="1055545"/>
            </a:xfrm>
            <a:prstGeom prst="rect">
              <a:avLst/>
            </a:prstGeom>
            <a:grpFill/>
          </p:spPr>
          <p:txBody>
            <a:bodyPr wrap="square" rtlCol="0" anchor="ctr">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Infant mortality rates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3" name="Group 12" descr="Air quality">
            <a:extLst>
              <a:ext uri="{FF2B5EF4-FFF2-40B4-BE49-F238E27FC236}">
                <a16:creationId xmlns:a16="http://schemas.microsoft.com/office/drawing/2014/main" id="{B4AB5037-A88E-8D00-FFEB-BD9B87779DF9}"/>
              </a:ext>
            </a:extLst>
          </p:cNvPr>
          <p:cNvGrpSpPr/>
          <p:nvPr/>
        </p:nvGrpSpPr>
        <p:grpSpPr>
          <a:xfrm>
            <a:off x="6420800" y="3590811"/>
            <a:ext cx="2432958" cy="1617913"/>
            <a:chOff x="1149289" y="1753237"/>
            <a:chExt cx="2080342" cy="1617913"/>
          </a:xfrm>
          <a:solidFill>
            <a:srgbClr val="627981"/>
          </a:solidFill>
        </p:grpSpPr>
        <p:sp>
          <p:nvSpPr>
            <p:cNvPr id="14" name="Rectangle 13">
              <a:extLst>
                <a:ext uri="{FF2B5EF4-FFF2-40B4-BE49-F238E27FC236}">
                  <a16:creationId xmlns:a16="http://schemas.microsoft.com/office/drawing/2014/main" id="{E073B863-2FBF-789A-996F-C96BA464454C}"/>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15AA4A4-F3C1-7988-7436-F4DBB915E2F2}"/>
                </a:ext>
              </a:extLst>
            </p:cNvPr>
            <p:cNvSpPr txBox="1"/>
            <p:nvPr/>
          </p:nvSpPr>
          <p:spPr>
            <a:xfrm>
              <a:off x="1149289" y="2187539"/>
              <a:ext cx="2080338" cy="547714"/>
            </a:xfrm>
            <a:prstGeom prst="rect">
              <a:avLst/>
            </a:prstGeom>
            <a:grpFill/>
          </p:spPr>
          <p:txBody>
            <a:bodyPr wrap="square" rtlCol="0" anchor="ctr">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Air quality</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2" name="Title 25">
            <a:extLst>
              <a:ext uri="{FF2B5EF4-FFF2-40B4-BE49-F238E27FC236}">
                <a16:creationId xmlns:a16="http://schemas.microsoft.com/office/drawing/2014/main" id="{AB66D94A-A7D7-A612-4B15-93924ECE90FE}"/>
              </a:ext>
            </a:extLst>
          </p:cNvPr>
          <p:cNvSpPr txBox="1">
            <a:spLocks noGrp="1"/>
          </p:cNvSpPr>
          <p:nvPr>
            <p:ph type="title" idx="4294967295"/>
          </p:nvPr>
        </p:nvSpPr>
        <p:spPr>
          <a:xfrm>
            <a:off x="1523999" y="171584"/>
            <a:ext cx="91440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Does a Rise in GDP Overstate or Understate the Rise in the Standard of Living?</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3" name="Straight Connector 2">
            <a:extLst>
              <a:ext uri="{FF2B5EF4-FFF2-40B4-BE49-F238E27FC236}">
                <a16:creationId xmlns:a16="http://schemas.microsoft.com/office/drawing/2014/main" id="{2C49F894-35DB-B263-35B8-004822F7E3F9}"/>
              </a:ext>
              <a:ext uri="{C183D7F6-B498-43B3-948B-1728B52AA6E4}">
                <adec:decorative xmlns:adec="http://schemas.microsoft.com/office/drawing/2017/decorative" val="1"/>
              </a:ext>
            </a:extLst>
          </p:cNvPr>
          <p:cNvCxnSpPr/>
          <p:nvPr/>
        </p:nvCxnSpPr>
        <p:spPr>
          <a:xfrm>
            <a:off x="1881185" y="1060194"/>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Since GDP per capita does not fully capture the idea of standard of living, there is a concern that increases in GDP over time are illusory.">
            <a:extLst>
              <a:ext uri="{FF2B5EF4-FFF2-40B4-BE49-F238E27FC236}">
                <a16:creationId xmlns:a16="http://schemas.microsoft.com/office/drawing/2014/main" id="{ADC41353-1BA5-4CFB-A4AE-1E345879AED6}"/>
              </a:ext>
            </a:extLst>
          </p:cNvPr>
          <p:cNvGrpSpPr/>
          <p:nvPr/>
        </p:nvGrpSpPr>
        <p:grpSpPr>
          <a:xfrm>
            <a:off x="2066922" y="1585567"/>
            <a:ext cx="8058155" cy="806935"/>
            <a:chOff x="542922" y="1736761"/>
            <a:chExt cx="8058155"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2" y="1783329"/>
              <a:ext cx="796198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Since GDP per capita does not fully capture the idea of standard of living, there is a concern that increases in GDP over time are illusory.</a:t>
              </a:r>
            </a:p>
          </p:txBody>
        </p:sp>
      </p:grpSp>
      <p:grpSp>
        <p:nvGrpSpPr>
          <p:cNvPr id="18" name="Group 17" descr="It is possible that while GDP is rising, the standard of living could be falling if factors not included in GDP, like human health, are worsening.">
            <a:extLst>
              <a:ext uri="{FF2B5EF4-FFF2-40B4-BE49-F238E27FC236}">
                <a16:creationId xmlns:a16="http://schemas.microsoft.com/office/drawing/2014/main" id="{45672903-1DB2-40B4-A8D4-D93ADF0C4495}"/>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01BF57D-1B6A-4038-82F6-D6488EA1F2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4F7B92A-68AE-4F1F-878E-1E7F786903C3}"/>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It is possible that while GDP is rising, the standard of living could be falling if factors not included in GDP, like human health, are worsening.</a:t>
              </a:r>
            </a:p>
          </p:txBody>
        </p:sp>
      </p:grpSp>
      <p:grpSp>
        <p:nvGrpSpPr>
          <p:cNvPr id="15" name="Group 14" descr="In some ways, the rise in GDP understates the actual rise in the standard of living.">
            <a:extLst>
              <a:ext uri="{FF2B5EF4-FFF2-40B4-BE49-F238E27FC236}">
                <a16:creationId xmlns:a16="http://schemas.microsoft.com/office/drawing/2014/main" id="{B231FB5E-7078-4BBD-A91F-0E5E6B37E38D}"/>
              </a:ext>
            </a:extLst>
          </p:cNvPr>
          <p:cNvGrpSpPr/>
          <p:nvPr/>
        </p:nvGrpSpPr>
        <p:grpSpPr>
          <a:xfrm>
            <a:off x="2066920" y="3351076"/>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1996206F-82D8-418D-84E8-E498CADDFE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639B28FB-DEB9-418D-91DA-1625C9232E05}"/>
                </a:ext>
              </a:extLst>
            </p:cNvPr>
            <p:cNvSpPr txBox="1"/>
            <p:nvPr/>
          </p:nvSpPr>
          <p:spPr>
            <a:xfrm>
              <a:off x="542921"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some ways, the rise in GDP understates the actual rise in the standard of living.</a:t>
              </a:r>
            </a:p>
          </p:txBody>
        </p:sp>
      </p:grpSp>
      <p:grpSp>
        <p:nvGrpSpPr>
          <p:cNvPr id="21" name="Group 20" descr="For example, the typical work week for a U.S. worker has fallen over the last century from about sixty hours per week to less than forty.">
            <a:extLst>
              <a:ext uri="{FF2B5EF4-FFF2-40B4-BE49-F238E27FC236}">
                <a16:creationId xmlns:a16="http://schemas.microsoft.com/office/drawing/2014/main" id="{47DC02EA-0A1F-4049-AC1B-BC5DB9EA7F54}"/>
              </a:ext>
            </a:extLst>
          </p:cNvPr>
          <p:cNvGrpSpPr/>
          <p:nvPr/>
        </p:nvGrpSpPr>
        <p:grpSpPr>
          <a:xfrm>
            <a:off x="2066920" y="4244000"/>
            <a:ext cx="8058156" cy="806935"/>
            <a:chOff x="542921" y="1736761"/>
            <a:chExt cx="8058156" cy="806935"/>
          </a:xfrm>
          <a:solidFill>
            <a:srgbClr val="627981"/>
          </a:solidFill>
        </p:grpSpPr>
        <p:sp>
          <p:nvSpPr>
            <p:cNvPr id="22" name="Rectangle 21">
              <a:extLst>
                <a:ext uri="{FF2B5EF4-FFF2-40B4-BE49-F238E27FC236}">
                  <a16:creationId xmlns:a16="http://schemas.microsoft.com/office/drawing/2014/main" id="{18B03366-13DE-48FF-A8EE-F9C23405437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CB98BD00-BA2C-49CD-BC29-4280BD8BCAF3}"/>
                </a:ext>
              </a:extLst>
            </p:cNvPr>
            <p:cNvSpPr txBox="1"/>
            <p:nvPr/>
          </p:nvSpPr>
          <p:spPr>
            <a:xfrm>
              <a:off x="542921"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the typical work week for a U.S. worker has fallen over the last century from about sixty hours per week to less than forty.</a:t>
              </a:r>
            </a:p>
          </p:txBody>
        </p:sp>
      </p:grpSp>
      <p:grpSp>
        <p:nvGrpSpPr>
          <p:cNvPr id="24" name="Group 23" descr="Also, life expectancy and health have risen dramatically, and so has the average level of education.">
            <a:extLst>
              <a:ext uri="{FF2B5EF4-FFF2-40B4-BE49-F238E27FC236}">
                <a16:creationId xmlns:a16="http://schemas.microsoft.com/office/drawing/2014/main" id="{188041F8-D080-44C0-B365-169DC0C45869}"/>
              </a:ext>
            </a:extLst>
          </p:cNvPr>
          <p:cNvGrpSpPr/>
          <p:nvPr/>
        </p:nvGrpSpPr>
        <p:grpSpPr>
          <a:xfrm>
            <a:off x="2066921" y="5121670"/>
            <a:ext cx="8058156" cy="806935"/>
            <a:chOff x="542921" y="1736761"/>
            <a:chExt cx="8058156" cy="806935"/>
          </a:xfrm>
          <a:solidFill>
            <a:srgbClr val="627981"/>
          </a:solidFill>
        </p:grpSpPr>
        <p:sp>
          <p:nvSpPr>
            <p:cNvPr id="25" name="Rectangle 24">
              <a:extLst>
                <a:ext uri="{FF2B5EF4-FFF2-40B4-BE49-F238E27FC236}">
                  <a16:creationId xmlns:a16="http://schemas.microsoft.com/office/drawing/2014/main" id="{52A94B3E-C2BB-4016-A1AF-88CC8782A29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5237CD0D-2772-481A-9A7A-7ED196330A7D}"/>
                </a:ext>
              </a:extLst>
            </p:cNvPr>
            <p:cNvSpPr txBox="1"/>
            <p:nvPr/>
          </p:nvSpPr>
          <p:spPr>
            <a:xfrm>
              <a:off x="542921" y="1786285"/>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Also, life expectancy and health have risen dramatically, and so has the average level of education.</a:t>
              </a:r>
            </a:p>
          </p:txBody>
        </p:sp>
      </p:grpSp>
    </p:spTree>
    <p:extLst>
      <p:ext uri="{BB962C8B-B14F-4D97-AF65-F5344CB8AC3E}">
        <p14:creationId xmlns:p14="http://schemas.microsoft.com/office/powerpoint/2010/main" val="2953379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2" name="Title 25">
            <a:extLst>
              <a:ext uri="{FF2B5EF4-FFF2-40B4-BE49-F238E27FC236}">
                <a16:creationId xmlns:a16="http://schemas.microsoft.com/office/drawing/2014/main" id="{B4A291F4-3F8C-6EC3-9FA7-545CADDF4386}"/>
              </a:ext>
            </a:extLst>
          </p:cNvPr>
          <p:cNvSpPr txBox="1">
            <a:spLocks noGrp="1"/>
          </p:cNvSpPr>
          <p:nvPr>
            <p:ph type="title" idx="4294967295"/>
          </p:nvPr>
        </p:nvSpPr>
        <p:spPr>
          <a:xfrm>
            <a:off x="1523997" y="473130"/>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GDP Is Rough but Useful</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3" name="Straight Connector 2">
            <a:extLst>
              <a:ext uri="{FF2B5EF4-FFF2-40B4-BE49-F238E27FC236}">
                <a16:creationId xmlns:a16="http://schemas.microsoft.com/office/drawing/2014/main" id="{AAB5C2C0-BE79-8260-ED50-F70F6F8A1FF2}"/>
              </a:ext>
              <a:ext uri="{C183D7F6-B498-43B3-948B-1728B52AA6E4}">
                <adec:decorative xmlns:adec="http://schemas.microsoft.com/office/drawing/2017/decorative" val="1"/>
              </a:ext>
            </a:extLst>
          </p:cNvPr>
          <p:cNvCxnSpPr/>
          <p:nvPr/>
        </p:nvCxnSpPr>
        <p:spPr>
          <a:xfrm>
            <a:off x="1881185" y="1060194"/>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A high level of GDP should not be the only goal of macroeconomic policy or government policy.">
            <a:extLst>
              <a:ext uri="{FF2B5EF4-FFF2-40B4-BE49-F238E27FC236}">
                <a16:creationId xmlns:a16="http://schemas.microsoft.com/office/drawing/2014/main" id="{D96BD400-47C8-4BDA-B595-1BF85DB9B82C}"/>
              </a:ext>
            </a:extLst>
          </p:cNvPr>
          <p:cNvGrpSpPr/>
          <p:nvPr/>
        </p:nvGrpSpPr>
        <p:grpSpPr>
          <a:xfrm>
            <a:off x="2066922" y="1585567"/>
            <a:ext cx="8058155" cy="806935"/>
            <a:chOff x="542922" y="1736761"/>
            <a:chExt cx="8058155" cy="806935"/>
          </a:xfrm>
          <a:solidFill>
            <a:srgbClr val="627981"/>
          </a:solidFill>
        </p:grpSpPr>
        <p:sp>
          <p:nvSpPr>
            <p:cNvPr id="13" name="Rectangle 12">
              <a:extLst>
                <a:ext uri="{FF2B5EF4-FFF2-40B4-BE49-F238E27FC236}">
                  <a16:creationId xmlns:a16="http://schemas.microsoft.com/office/drawing/2014/main" id="{2286DA23-C597-4BBC-9AA1-9AB05A08DCA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46ED9B0-97E5-4163-9DD7-2D7ED8BD037E}"/>
                </a:ext>
              </a:extLst>
            </p:cNvPr>
            <p:cNvSpPr txBox="1"/>
            <p:nvPr/>
          </p:nvSpPr>
          <p:spPr>
            <a:xfrm>
              <a:off x="542922" y="1783329"/>
              <a:ext cx="796198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high level of GDP should not be the only goal of macroeconomic policy or government policy.</a:t>
              </a:r>
            </a:p>
          </p:txBody>
        </p:sp>
      </p:grpSp>
      <p:grpSp>
        <p:nvGrpSpPr>
          <p:cNvPr id="18" name="Group 17" descr="GDP does measure production well and does indicate when a country is materially better or worse off in terms of jobs and incomes.">
            <a:extLst>
              <a:ext uri="{FF2B5EF4-FFF2-40B4-BE49-F238E27FC236}">
                <a16:creationId xmlns:a16="http://schemas.microsoft.com/office/drawing/2014/main" id="{0AB6D626-7C04-4E85-B18D-A47C19CE5790}"/>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36FDA54-FC3F-4171-9961-F067F2EB73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1A2E933A-DFD4-439F-BEA2-E0D407E170D4}"/>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GDP does measure production well and does indicate when a country is materially better or worse off in terms of jobs and incomes.</a:t>
              </a:r>
            </a:p>
          </p:txBody>
        </p:sp>
      </p:grpSp>
      <p:pic>
        <p:nvPicPr>
          <p:cNvPr id="1026" name="Picture 2" descr="An illustration of factors that can lead to increased GDP per capita: educational attainment, health improvements, environmental protections, and increased GDP per capita.">
            <a:extLst>
              <a:ext uri="{FF2B5EF4-FFF2-40B4-BE49-F238E27FC236}">
                <a16:creationId xmlns:a16="http://schemas.microsoft.com/office/drawing/2014/main" id="{D11A6586-CCB8-49C2-BC37-841381F26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287" y="3898113"/>
            <a:ext cx="6829425"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2" name="Title 25">
            <a:extLst>
              <a:ext uri="{FF2B5EF4-FFF2-40B4-BE49-F238E27FC236}">
                <a16:creationId xmlns:a16="http://schemas.microsoft.com/office/drawing/2014/main" id="{B2F513DA-2AAF-DBE7-8DB7-15E9FD49C626}"/>
              </a:ext>
            </a:extLst>
          </p:cNvPr>
          <p:cNvSpPr txBox="1">
            <a:spLocks noGrp="1"/>
          </p:cNvSpPr>
          <p:nvPr>
            <p:ph type="title" idx="4294967295"/>
          </p:nvPr>
        </p:nvSpPr>
        <p:spPr>
          <a:xfrm>
            <a:off x="1523999" y="313487"/>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a:ea typeface="Century Gothic"/>
                <a:cs typeface="Century Gothic"/>
                <a:sym typeface="Century Gothic"/>
              </a:rPr>
              <a:t>On Your Own</a:t>
            </a:r>
            <a:endParaRPr kumimoji="0" lang="en-US" sz="3000" b="0" i="0" u="none" strike="noStrike" kern="1200" cap="none" spc="0" normalizeH="0" baseline="-25000" noProof="0" dirty="0">
              <a:ln>
                <a:noFill/>
              </a:ln>
              <a:solidFill>
                <a:srgbClr val="000000"/>
              </a:solidFill>
              <a:effectLst/>
              <a:uLnTx/>
              <a:uFillTx/>
              <a:latin typeface="Century Gothic"/>
              <a:ea typeface="Century Gothic"/>
              <a:cs typeface="Century Gothic"/>
              <a:sym typeface="Century Gothic"/>
            </a:endParaRPr>
          </a:p>
        </p:txBody>
      </p:sp>
      <p:cxnSp>
        <p:nvCxnSpPr>
          <p:cNvPr id="4" name="Straight Connector 3">
            <a:extLst>
              <a:ext uri="{FF2B5EF4-FFF2-40B4-BE49-F238E27FC236}">
                <a16:creationId xmlns:a16="http://schemas.microsoft.com/office/drawing/2014/main" id="{7AE7FC19-D3A3-E610-C3D8-CA02AAFD2C3F}"/>
              </a:ext>
              <a:ext uri="{C183D7F6-B498-43B3-948B-1728B52AA6E4}">
                <adec:decorative xmlns:adec="http://schemas.microsoft.com/office/drawing/2017/decorative" val="1"/>
              </a:ext>
            </a:extLst>
          </p:cNvPr>
          <p:cNvCxnSpPr/>
          <p:nvPr/>
        </p:nvCxnSpPr>
        <p:spPr>
          <a:xfrm>
            <a:off x="1881185" y="1060194"/>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5" name="Group 4" descr="GDP does measure production well and does indicate when a country is materially better or worse off in terms of jobs and incomes.">
            <a:extLst>
              <a:ext uri="{FF2B5EF4-FFF2-40B4-BE49-F238E27FC236}">
                <a16:creationId xmlns:a16="http://schemas.microsoft.com/office/drawing/2014/main" id="{213D858E-0C42-42AC-6913-A6EF40546202}"/>
              </a:ext>
            </a:extLst>
          </p:cNvPr>
          <p:cNvGrpSpPr/>
          <p:nvPr/>
        </p:nvGrpSpPr>
        <p:grpSpPr>
          <a:xfrm>
            <a:off x="1459466" y="1299071"/>
            <a:ext cx="9273061" cy="1154760"/>
            <a:chOff x="542922" y="1736760"/>
            <a:chExt cx="8058155" cy="943842"/>
          </a:xfrm>
          <a:solidFill>
            <a:srgbClr val="627981"/>
          </a:solidFill>
        </p:grpSpPr>
        <p:sp>
          <p:nvSpPr>
            <p:cNvPr id="6" name="Rectangle 5">
              <a:extLst>
                <a:ext uri="{FF2B5EF4-FFF2-40B4-BE49-F238E27FC236}">
                  <a16:creationId xmlns:a16="http://schemas.microsoft.com/office/drawing/2014/main" id="{85155C83-2F18-19BD-25C8-AC9DD54ADBF1}"/>
                </a:ext>
              </a:extLst>
            </p:cNvPr>
            <p:cNvSpPr/>
            <p:nvPr/>
          </p:nvSpPr>
          <p:spPr>
            <a:xfrm>
              <a:off x="542923" y="1736760"/>
              <a:ext cx="8058154" cy="9438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B0E3AED-3375-C74F-D7E3-0675254AE14C}"/>
                </a:ext>
              </a:extLst>
            </p:cNvPr>
            <p:cNvSpPr txBox="1"/>
            <p:nvPr/>
          </p:nvSpPr>
          <p:spPr>
            <a:xfrm>
              <a:off x="542922" y="1783329"/>
              <a:ext cx="7807571" cy="830152"/>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How would you assess the basic standard of living in your community? What indicators promote a strong standard? What do you see that points to a need for improvement?</a:t>
              </a:r>
            </a:p>
          </p:txBody>
        </p:sp>
      </p:grpSp>
      <p:pic>
        <p:nvPicPr>
          <p:cNvPr id="3" name="Picture 2" descr="A picture of a neighborhood">
            <a:extLst>
              <a:ext uri="{FF2B5EF4-FFF2-40B4-BE49-F238E27FC236}">
                <a16:creationId xmlns:a16="http://schemas.microsoft.com/office/drawing/2014/main" id="{4F41CCB8-19CF-48EA-87FF-C12932D237FB}"/>
              </a:ext>
            </a:extLst>
          </p:cNvPr>
          <p:cNvPicPr>
            <a:picLocks noChangeAspect="1"/>
          </p:cNvPicPr>
          <p:nvPr/>
        </p:nvPicPr>
        <p:blipFill>
          <a:blip r:embed="rId3"/>
          <a:stretch>
            <a:fillRect/>
          </a:stretch>
        </p:blipFill>
        <p:spPr>
          <a:xfrm>
            <a:off x="3467087" y="2917786"/>
            <a:ext cx="5257825" cy="3505217"/>
          </a:xfrm>
          <a:prstGeom prst="rect">
            <a:avLst/>
          </a:prstGeom>
        </p:spPr>
      </p:pic>
    </p:spTree>
    <p:extLst>
      <p:ext uri="{BB962C8B-B14F-4D97-AF65-F5344CB8AC3E}">
        <p14:creationId xmlns:p14="http://schemas.microsoft.com/office/powerpoint/2010/main" val="2467900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90EBE-9B97-D1BB-E0C6-D12717D4D73F}"/>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9FAFC99D-F7CB-FD40-E2C5-782A299EF8FB}"/>
              </a:ext>
            </a:extLst>
          </p:cNvPr>
          <p:cNvSpPr txBox="1">
            <a:spLocks noGrp="1"/>
          </p:cNvSpPr>
          <p:nvPr>
            <p:ph type="title" idx="4294967295"/>
          </p:nvPr>
        </p:nvSpPr>
        <p:spPr>
          <a:xfrm>
            <a:off x="1523999" y="31348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16" name="Straight Connector 15">
            <a:extLst>
              <a:ext uri="{FF2B5EF4-FFF2-40B4-BE49-F238E27FC236}">
                <a16:creationId xmlns:a16="http://schemas.microsoft.com/office/drawing/2014/main" id="{3F067177-C131-2AC8-C864-142DE14D8B1F}"/>
              </a:ext>
              <a:ext uri="{C183D7F6-B498-43B3-948B-1728B52AA6E4}">
                <adec:decorative xmlns:adec="http://schemas.microsoft.com/office/drawing/2017/decorative" val="1"/>
              </a:ext>
            </a:extLst>
          </p:cNvPr>
          <p:cNvCxnSpPr/>
          <p:nvPr/>
        </p:nvCxnSpPr>
        <p:spPr>
          <a:xfrm>
            <a:off x="1881185" y="1060194"/>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D4A52F2-75DF-FC5D-5F88-9C78367DE487}"/>
              </a:ext>
            </a:extLst>
          </p:cNvPr>
          <p:cNvSpPr txBox="1"/>
          <p:nvPr/>
        </p:nvSpPr>
        <p:spPr>
          <a:xfrm>
            <a:off x="1459466" y="1699378"/>
            <a:ext cx="9273061" cy="2743200"/>
          </a:xfrm>
          <a:prstGeom prst="rect">
            <a:avLst/>
          </a:prstGeom>
          <a:solidFill>
            <a:srgbClr val="627981"/>
          </a:solidFill>
          <a:ln>
            <a:solidFill>
              <a:srgbClr val="627981"/>
            </a:solidFill>
          </a:ln>
        </p:spPr>
        <p:txBody>
          <a:bodyPr wrap="square" rtlCol="0" anchor="ctr">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GDP is an index of a society's standard of living, but it is only a rough indicator.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GDP does not directly account for leisure, environmental quality, levels of health and education, activities conducted outside the market, changes in income inequality, increases in variety, increases in technology, or the positive/negative value society may place on certain types of output.</a:t>
            </a:r>
          </a:p>
        </p:txBody>
      </p:sp>
    </p:spTree>
    <p:extLst>
      <p:ext uri="{BB962C8B-B14F-4D97-AF65-F5344CB8AC3E}">
        <p14:creationId xmlns:p14="http://schemas.microsoft.com/office/powerpoint/2010/main" val="2725420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693029773"/>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F17CDD8-1B84-4ABE-81BA-299BB9E657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3A4383-9962-4E5A-B2A8-E35A589FC062}">
  <ds:schemaRefs>
    <ds:schemaRef ds:uri="http://schemas.microsoft.com/sharepoint/v3/contenttype/forms"/>
  </ds:schemaRefs>
</ds:datastoreItem>
</file>

<file path=customXml/itemProps3.xml><?xml version="1.0" encoding="utf-8"?>
<ds:datastoreItem xmlns:ds="http://schemas.openxmlformats.org/officeDocument/2006/customXml" ds:itemID="{6A68FACF-359D-45BA-A6D8-2580876B42BF}">
  <ds:schemaRefs>
    <ds:schemaRef ds:uri="http://purl.org/dc/dcmitype/"/>
    <ds:schemaRef ds:uri="06d9c582-05c2-476b-83d2-72ab8b1380b2"/>
    <ds:schemaRef ds:uri="http://purl.org/dc/terms/"/>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fdab59f7-c3a7-48e5-acd8-618ce834776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35</TotalTime>
  <Words>837</Words>
  <Application>Microsoft Office PowerPoint</Application>
  <PresentationFormat>Widescreen</PresentationFormat>
  <Paragraphs>47</Paragraphs>
  <Slides>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Century Gothic</vt:lpstr>
      <vt:lpstr>1_Office Theme</vt:lpstr>
      <vt:lpstr>How Well GDP Measures the Well-Being of Society</vt:lpstr>
      <vt:lpstr>Introduction</vt:lpstr>
      <vt:lpstr>Limitations of GDP as a Measure of the Standard of Living</vt:lpstr>
      <vt:lpstr>Societal Factors Not Included in GDP</vt:lpstr>
      <vt:lpstr>Does a Rise in GDP Overstate or Understate the Rise in the Standard of Living?</vt:lpstr>
      <vt:lpstr>GDP Is Rough but Useful</vt:lpstr>
      <vt:lpstr>On Your Own</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9</cp:revision>
  <dcterms:modified xsi:type="dcterms:W3CDTF">2026-02-02T17:00:36Z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