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6"/>
  </p:notesMasterIdLst>
  <p:sldIdLst>
    <p:sldId id="409" r:id="rId5"/>
    <p:sldId id="410" r:id="rId6"/>
    <p:sldId id="411" r:id="rId7"/>
    <p:sldId id="412" r:id="rId8"/>
    <p:sldId id="413" r:id="rId9"/>
    <p:sldId id="414" r:id="rId10"/>
    <p:sldId id="415" r:id="rId11"/>
    <p:sldId id="416" r:id="rId12"/>
    <p:sldId id="417" r:id="rId13"/>
    <p:sldId id="418" r:id="rId14"/>
    <p:sldId id="340"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E4266-FAC5-4592-93C7-E9DF667A077F}" v="2" dt="2026-02-02T17:00:05.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91" d="100"/>
          <a:sy n="91" d="100"/>
        </p:scale>
        <p:origin x="12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5T20:44:13.856" v="5" actId="6549"/>
      <pc:docMkLst>
        <pc:docMk/>
      </pc:docMkLst>
      <pc:sldChg chg="add">
        <pc:chgData name="Caitlin Coleman" userId="96f87ca1-0e64-4ae8-8d77-98757b85df0b" providerId="ADAL" clId="{DDA6BCD5-DC0D-434C-93A0-51E2BCD25B34}" dt="2026-01-15T20:43:33.853" v="0"/>
        <pc:sldMkLst>
          <pc:docMk/>
          <pc:sldMk cId="1693029773" sldId="340"/>
        </pc:sldMkLst>
      </pc:sldChg>
      <pc:sldChg chg="add">
        <pc:chgData name="Caitlin Coleman" userId="96f87ca1-0e64-4ae8-8d77-98757b85df0b" providerId="ADAL" clId="{DDA6BCD5-DC0D-434C-93A0-51E2BCD25B34}" dt="2026-01-15T20:43:49.156" v="1"/>
        <pc:sldMkLst>
          <pc:docMk/>
          <pc:sldMk cId="956124997" sldId="409"/>
        </pc:sldMkLst>
      </pc:sldChg>
      <pc:sldChg chg="modSp add mod">
        <pc:chgData name="Caitlin Coleman" userId="96f87ca1-0e64-4ae8-8d77-98757b85df0b" providerId="ADAL" clId="{DDA6BCD5-DC0D-434C-93A0-51E2BCD25B34}" dt="2026-01-15T20:43:59.147" v="3" actId="6549"/>
        <pc:sldMkLst>
          <pc:docMk/>
          <pc:sldMk cId="0" sldId="410"/>
        </pc:sldMkLst>
        <pc:spChg chg="mod">
          <ac:chgData name="Caitlin Coleman" userId="96f87ca1-0e64-4ae8-8d77-98757b85df0b" providerId="ADAL" clId="{DDA6BCD5-DC0D-434C-93A0-51E2BCD25B34}" dt="2026-01-15T20:43:59.147" v="3" actId="6549"/>
          <ac:spMkLst>
            <pc:docMk/>
            <pc:sldMk cId="0" sldId="410"/>
            <ac:spMk id="2" creationId="{A50D226C-1680-642F-D06A-915067961934}"/>
          </ac:spMkLst>
        </pc:spChg>
      </pc:sldChg>
      <pc:sldChg chg="add">
        <pc:chgData name="Caitlin Coleman" userId="96f87ca1-0e64-4ae8-8d77-98757b85df0b" providerId="ADAL" clId="{DDA6BCD5-DC0D-434C-93A0-51E2BCD25B34}" dt="2026-01-15T20:43:49.156" v="1"/>
        <pc:sldMkLst>
          <pc:docMk/>
          <pc:sldMk cId="3882588537" sldId="411"/>
        </pc:sldMkLst>
      </pc:sldChg>
      <pc:sldChg chg="add">
        <pc:chgData name="Caitlin Coleman" userId="96f87ca1-0e64-4ae8-8d77-98757b85df0b" providerId="ADAL" clId="{DDA6BCD5-DC0D-434C-93A0-51E2BCD25B34}" dt="2026-01-15T20:43:49.156" v="1"/>
        <pc:sldMkLst>
          <pc:docMk/>
          <pc:sldMk cId="403492559" sldId="412"/>
        </pc:sldMkLst>
      </pc:sldChg>
      <pc:sldChg chg="add">
        <pc:chgData name="Caitlin Coleman" userId="96f87ca1-0e64-4ae8-8d77-98757b85df0b" providerId="ADAL" clId="{DDA6BCD5-DC0D-434C-93A0-51E2BCD25B34}" dt="2026-01-15T20:43:49.156" v="1"/>
        <pc:sldMkLst>
          <pc:docMk/>
          <pc:sldMk cId="2034522919" sldId="413"/>
        </pc:sldMkLst>
      </pc:sldChg>
      <pc:sldChg chg="add">
        <pc:chgData name="Caitlin Coleman" userId="96f87ca1-0e64-4ae8-8d77-98757b85df0b" providerId="ADAL" clId="{DDA6BCD5-DC0D-434C-93A0-51E2BCD25B34}" dt="2026-01-15T20:43:49.156" v="1"/>
        <pc:sldMkLst>
          <pc:docMk/>
          <pc:sldMk cId="0" sldId="414"/>
        </pc:sldMkLst>
      </pc:sldChg>
      <pc:sldChg chg="add">
        <pc:chgData name="Caitlin Coleman" userId="96f87ca1-0e64-4ae8-8d77-98757b85df0b" providerId="ADAL" clId="{DDA6BCD5-DC0D-434C-93A0-51E2BCD25B34}" dt="2026-01-15T20:43:49.156" v="1"/>
        <pc:sldMkLst>
          <pc:docMk/>
          <pc:sldMk cId="0" sldId="415"/>
        </pc:sldMkLst>
      </pc:sldChg>
      <pc:sldChg chg="add">
        <pc:chgData name="Caitlin Coleman" userId="96f87ca1-0e64-4ae8-8d77-98757b85df0b" providerId="ADAL" clId="{DDA6BCD5-DC0D-434C-93A0-51E2BCD25B34}" dt="2026-01-15T20:43:49.156" v="1"/>
        <pc:sldMkLst>
          <pc:docMk/>
          <pc:sldMk cId="182974244" sldId="416"/>
        </pc:sldMkLst>
      </pc:sldChg>
      <pc:sldChg chg="modSp add mod">
        <pc:chgData name="Caitlin Coleman" userId="96f87ca1-0e64-4ae8-8d77-98757b85df0b" providerId="ADAL" clId="{DDA6BCD5-DC0D-434C-93A0-51E2BCD25B34}" dt="2026-01-15T20:44:10.010" v="4" actId="6549"/>
        <pc:sldMkLst>
          <pc:docMk/>
          <pc:sldMk cId="350592482" sldId="417"/>
        </pc:sldMkLst>
        <pc:spChg chg="mod">
          <ac:chgData name="Caitlin Coleman" userId="96f87ca1-0e64-4ae8-8d77-98757b85df0b" providerId="ADAL" clId="{DDA6BCD5-DC0D-434C-93A0-51E2BCD25B34}" dt="2026-01-15T20:44:10.010" v="4" actId="6549"/>
          <ac:spMkLst>
            <pc:docMk/>
            <pc:sldMk cId="350592482" sldId="417"/>
            <ac:spMk id="2" creationId="{C13F93F8-D3AE-4592-F2D9-93442C567323}"/>
          </ac:spMkLst>
        </pc:spChg>
      </pc:sldChg>
      <pc:sldChg chg="modSp add mod">
        <pc:chgData name="Caitlin Coleman" userId="96f87ca1-0e64-4ae8-8d77-98757b85df0b" providerId="ADAL" clId="{DDA6BCD5-DC0D-434C-93A0-51E2BCD25B34}" dt="2026-01-15T20:44:13.856" v="5" actId="6549"/>
        <pc:sldMkLst>
          <pc:docMk/>
          <pc:sldMk cId="563052346" sldId="418"/>
        </pc:sldMkLst>
        <pc:spChg chg="mod">
          <ac:chgData name="Caitlin Coleman" userId="96f87ca1-0e64-4ae8-8d77-98757b85df0b" providerId="ADAL" clId="{DDA6BCD5-DC0D-434C-93A0-51E2BCD25B34}" dt="2026-01-15T20:44:13.856" v="5" actId="6549"/>
          <ac:spMkLst>
            <pc:docMk/>
            <pc:sldMk cId="563052346" sldId="418"/>
            <ac:spMk id="26" creationId="{D879ACC4-8DC2-8418-6A53-FCC872304E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common to use gross domestic product (GDP) as a measure of a nation's economic welfare or standard of living. However, when comparing the GDPs of different nations, two issues immediately arise. First, we measure a country's GDP in its own currency. A second issue is that countries have different populations.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For instance, the U.S. has a much larger economy than Mexico or Canada, but it also has three times as many people as Mexico and nine times as many people as Canada. Comparing GDP requires converting to a common currency. Comparing standards of living requires dividing GDP by population.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ndParaRPr>
          </a:p>
          <a:p>
            <a:pPr marL="342900" indent="-342900">
              <a:buFont typeface="Arial" panose="020B0604020202020204" pitchFamily="34" charset="0"/>
              <a:buChar char="•"/>
            </a:pPr>
            <a:endParaRPr lang="en-US" sz="1200" dirty="0">
              <a:solidFill>
                <a:schemeClr val="bg1"/>
              </a:solidFill>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30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To compare the GDPs of countries with different currencies, it is necessary to convert to a “common denominator” using an </a:t>
            </a:r>
            <a:r>
              <a:rPr lang="en-US" sz="1100" b="1" dirty="0">
                <a:solidFill>
                  <a:schemeClr val="bg1"/>
                </a:solidFill>
              </a:rPr>
              <a:t>exchange rate</a:t>
            </a:r>
            <a:r>
              <a:rPr lang="en-US" sz="1100" dirty="0">
                <a:solidFill>
                  <a:schemeClr val="bg1"/>
                </a:solidFill>
              </a:rPr>
              <a:t>, which is the value of one currency in terms of another currency. Exchange rates are expressed either as the units of Country A’s currency that need to be traded for a single unit of Country B’s currency (for example, Japanese yen per British pound) or as the inverse (British pounds per Japanese yen).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91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use two types of exchange rates for this purpose: market exchange rates and purchasing power parity equivalent exchange rates. PPP-equivalent exchange rates provide a longer-run measure of the exchange rate. Economists typically use PPP-equivalent exchange rates for GDP comparisons across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6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71650b73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"GDP per capita = "  "GDP" /"Population" </a:t>
            </a:r>
          </a:p>
          <a:p>
            <a:pPr marL="0" lvl="0" indent="0" algn="l" rtl="0">
              <a:spcBef>
                <a:spcPts val="0"/>
              </a:spcBef>
              <a:spcAft>
                <a:spcPts val="0"/>
              </a:spcAft>
              <a:buNone/>
            </a:pPr>
            <a:r>
              <a:rPr lang="en-US" dirty="0"/>
              <a:t>GDP per capita is a better measure than GDP because it takes into account both total GDP and population size.</a:t>
            </a:r>
          </a:p>
          <a:p>
            <a:pPr marL="0" lvl="0" indent="0" algn="l" rtl="0">
              <a:spcBef>
                <a:spcPts val="0"/>
              </a:spcBef>
              <a:spcAft>
                <a:spcPts val="0"/>
              </a:spcAft>
              <a:buNone/>
            </a:pPr>
            <a:endParaRPr dirty="0"/>
          </a:p>
        </p:txBody>
      </p:sp>
      <p:sp>
        <p:nvSpPr>
          <p:cNvPr id="161" name="Google Shape;161;g971650b73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D55CA85C-FAA5-9AAE-0A20-2683706AED60}"/>
            </a:ext>
          </a:extLst>
        </p:cNvPr>
        <p:cNvGrpSpPr/>
        <p:nvPr/>
      </p:nvGrpSpPr>
      <p:grpSpPr>
        <a:xfrm>
          <a:off x="0" y="0"/>
          <a:ext cx="0" cy="0"/>
          <a:chOff x="0" y="0"/>
          <a:chExt cx="0" cy="0"/>
        </a:xfrm>
      </p:grpSpPr>
      <p:sp>
        <p:nvSpPr>
          <p:cNvPr id="174" name="Google Shape;174;g971650b739_0_77:notes">
            <a:extLst>
              <a:ext uri="{FF2B5EF4-FFF2-40B4-BE49-F238E27FC236}">
                <a16:creationId xmlns:a16="http://schemas.microsoft.com/office/drawing/2014/main" id="{48081F92-8055-774A-600E-46411C5D72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a:extLst>
              <a:ext uri="{FF2B5EF4-FFF2-40B4-BE49-F238E27FC236}">
                <a16:creationId xmlns:a16="http://schemas.microsoft.com/office/drawing/2014/main" id="{F3F2E12A-4A07-E477-BC4D-C1F6FBCE16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48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F907BCDB-6A72-DF8E-8AEF-BBC55EEC2779}"/>
            </a:ext>
          </a:extLst>
        </p:cNvPr>
        <p:cNvGrpSpPr/>
        <p:nvPr/>
      </p:nvGrpSpPr>
      <p:grpSpPr>
        <a:xfrm>
          <a:off x="0" y="0"/>
          <a:ext cx="0" cy="0"/>
          <a:chOff x="0" y="0"/>
          <a:chExt cx="0" cy="0"/>
        </a:xfrm>
      </p:grpSpPr>
      <p:sp>
        <p:nvSpPr>
          <p:cNvPr id="174" name="Google Shape;174;g971650b739_0_77:notes">
            <a:extLst>
              <a:ext uri="{FF2B5EF4-FFF2-40B4-BE49-F238E27FC236}">
                <a16:creationId xmlns:a16="http://schemas.microsoft.com/office/drawing/2014/main" id="{E4D4E2D1-A0BA-D1C9-AC9A-38846B773D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the BEA’s website (hawkes.biz/</a:t>
            </a:r>
            <a:r>
              <a:rPr lang="en-US" dirty="0" err="1"/>
              <a:t>beagdp</a:t>
            </a:r>
            <a:r>
              <a:rPr lang="en-US" dirty="0"/>
              <a:t>) and choose GDP by state to find the GDP of your state in 2022. Use Google to find your state’s population; then, calculate the GDP per capita in your state. How does your state’s GDP per capita compare with the 2022 U.S. GDP per capita, which was $76,028?</a:t>
            </a:r>
          </a:p>
          <a:p>
            <a:pPr marL="0" lvl="0" indent="0" algn="l" rtl="0">
              <a:spcBef>
                <a:spcPts val="0"/>
              </a:spcBef>
              <a:spcAft>
                <a:spcPts val="0"/>
              </a:spcAft>
              <a:buNone/>
            </a:pPr>
            <a:endParaRPr dirty="0"/>
          </a:p>
        </p:txBody>
      </p:sp>
      <p:sp>
        <p:nvSpPr>
          <p:cNvPr id="175" name="Google Shape;175;g971650b739_0_77:notes">
            <a:extLst>
              <a:ext uri="{FF2B5EF4-FFF2-40B4-BE49-F238E27FC236}">
                <a16:creationId xmlns:a16="http://schemas.microsoft.com/office/drawing/2014/main" id="{4F3B42B4-63F6-49D2-7F97-D67270A054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70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569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8957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8605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710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1499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3852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4147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4373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7127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9371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3959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016807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1AD3-7D28-3E95-B7F7-CFF55278EF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AE9DB4F-74A7-8E3E-F47D-52B7B1BA4369}"/>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0D18542C-70C3-4640-36E9-3256A48DCDFE}"/>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A7F8855-5105-A75E-A0B1-4D57E26A8864}"/>
              </a:ext>
            </a:extLst>
          </p:cNvPr>
          <p:cNvSpPr txBox="1">
            <a:spLocks noGrp="1"/>
          </p:cNvSpPr>
          <p:nvPr>
            <p:ph type="title" idx="4294967295"/>
          </p:nvPr>
        </p:nvSpPr>
        <p:spPr>
          <a:xfrm>
            <a:off x="1524000" y="2368820"/>
            <a:ext cx="9144000"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pPr>
            <a:r>
              <a:rPr lang="en-US" sz="4800" dirty="0">
                <a:solidFill>
                  <a:schemeClr val="dk1"/>
                </a:solidFill>
                <a:latin typeface="Century Gothic"/>
                <a:ea typeface="Century Gothic"/>
                <a:cs typeface="Century Gothic"/>
                <a:sym typeface="Century Gothic"/>
              </a:rPr>
              <a:t>Comparing GDP among Countries</a:t>
            </a:r>
            <a:endParaRPr kumimoji="0" lang="en-US" sz="4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p:txBody>
      </p:sp>
      <p:cxnSp>
        <p:nvCxnSpPr>
          <p:cNvPr id="14" name="Straight Connector 13">
            <a:extLst>
              <a:ext uri="{FF2B5EF4-FFF2-40B4-BE49-F238E27FC236}">
                <a16:creationId xmlns:a16="http://schemas.microsoft.com/office/drawing/2014/main" id="{778C2212-0DB9-59AB-E5CF-2753B102F4F7}"/>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72C724-667B-3189-1F1F-69B2BFE0ACC0}"/>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95612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AD9B8-D122-AEF8-186E-4E5CBC4C4B86}"/>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D879ACC4-8DC2-8418-6A53-FCC872304E10}"/>
              </a:ext>
            </a:extLst>
          </p:cNvPr>
          <p:cNvSpPr txBox="1">
            <a:spLocks noGrp="1"/>
          </p:cNvSpPr>
          <p:nvPr>
            <p:ph type="title" idx="4294967295"/>
          </p:nvPr>
        </p:nvSpPr>
        <p:spPr>
          <a:xfrm>
            <a:off x="1523999" y="31348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16" name="Straight Connector 15">
            <a:extLst>
              <a:ext uri="{FF2B5EF4-FFF2-40B4-BE49-F238E27FC236}">
                <a16:creationId xmlns:a16="http://schemas.microsoft.com/office/drawing/2014/main" id="{0C1983C3-320B-2F09-FA3B-CDC9DA3D2A41}"/>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421E444-9328-2905-EE68-EA71D7C6410C}"/>
              </a:ext>
            </a:extLst>
          </p:cNvPr>
          <p:cNvSpPr txBox="1"/>
          <p:nvPr/>
        </p:nvSpPr>
        <p:spPr>
          <a:xfrm>
            <a:off x="1459469" y="1451808"/>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Since GDP is measured in a country's currency, we need to convert it to a common currency to compare different countries' GDPs.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One method uses the exchange rate, which is the price of one country's currency in terms of another country’s.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Once we express the GDPs in a common currency, we can compare each country's GDP per capita by dividing GDP by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Countries with large populations often have large GDPs, but GDP alone can be a misleading indicator of a nation's wealth.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A better measure is GDP per capita.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5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A50D226C-1680-642F-D06A-915067961934}"/>
              </a:ext>
            </a:extLst>
          </p:cNvPr>
          <p:cNvSpPr txBox="1">
            <a:spLocks noGrp="1"/>
          </p:cNvSpPr>
          <p:nvPr>
            <p:ph type="title" idx="4294967295"/>
          </p:nvPr>
        </p:nvSpPr>
        <p:spPr>
          <a:xfrm>
            <a:off x="1523999" y="31348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B12052B3-83BA-97B5-B079-10414BD16E4E}"/>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t is common to use gross domestic product (GDP) as a measure of a nation's economic welfare or standard of living.">
            <a:extLst>
              <a:ext uri="{FF2B5EF4-FFF2-40B4-BE49-F238E27FC236}">
                <a16:creationId xmlns:a16="http://schemas.microsoft.com/office/drawing/2014/main" id="{8635D500-BAAB-4D3F-AD1D-FA4FD25220DF}"/>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B56430F2-BCC3-43D3-867E-3A191C1258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2433CBB-357C-400B-B038-1BD610E8FA06}"/>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common to use gross domestic product (GDP) as a measure of a nation's economic welfare or standard of living.</a:t>
              </a:r>
            </a:p>
          </p:txBody>
        </p:sp>
      </p:grpSp>
      <p:grpSp>
        <p:nvGrpSpPr>
          <p:cNvPr id="13" name="Group 12" descr="However, when comparing the GDPs of different nations, two issues immediately arise.">
            <a:extLst>
              <a:ext uri="{FF2B5EF4-FFF2-40B4-BE49-F238E27FC236}">
                <a16:creationId xmlns:a16="http://schemas.microsoft.com/office/drawing/2014/main" id="{91B137D5-D600-4609-A6AD-6DBDB4755EA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35C545-3AD5-47C1-B1C8-1289E3D6715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D033CA4-5B0E-4D60-8AC7-1C95A629BBD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when comparing the GDPs of different nations, two issues immediately arise.</a:t>
              </a:r>
            </a:p>
          </p:txBody>
        </p:sp>
      </p:grpSp>
      <p:grpSp>
        <p:nvGrpSpPr>
          <p:cNvPr id="10" name="Group 9" descr="First, we measure a country's GDP in its own currency.">
            <a:extLst>
              <a:ext uri="{FF2B5EF4-FFF2-40B4-BE49-F238E27FC236}">
                <a16:creationId xmlns:a16="http://schemas.microsoft.com/office/drawing/2014/main" id="{F2448C9B-75FC-447B-9B87-595BC29E85D8}"/>
              </a:ext>
            </a:extLst>
          </p:cNvPr>
          <p:cNvGrpSpPr/>
          <p:nvPr/>
        </p:nvGrpSpPr>
        <p:grpSpPr>
          <a:xfrm>
            <a:off x="2066922" y="335107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1A96D3A-2312-45D8-B11B-F6A439189E4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F8D93D6-8D3F-4D24-9C33-5A67231FF816}"/>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First, we measure a country's GDP in its own currency.</a:t>
              </a:r>
            </a:p>
          </p:txBody>
        </p:sp>
      </p:grpSp>
      <p:grpSp>
        <p:nvGrpSpPr>
          <p:cNvPr id="16" name="Group 15" descr="A second issue is that countries have different populations.">
            <a:extLst>
              <a:ext uri="{FF2B5EF4-FFF2-40B4-BE49-F238E27FC236}">
                <a16:creationId xmlns:a16="http://schemas.microsoft.com/office/drawing/2014/main" id="{0D14242E-3DEF-48D3-B850-EFCAAD84F320}"/>
              </a:ext>
            </a:extLst>
          </p:cNvPr>
          <p:cNvGrpSpPr/>
          <p:nvPr/>
        </p:nvGrpSpPr>
        <p:grpSpPr>
          <a:xfrm>
            <a:off x="2066921" y="424809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462E8B14-2655-4761-866C-E867B633B74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BB4CA4D-0808-44D5-A24B-BB9F489BE485}"/>
                </a:ext>
              </a:extLst>
            </p:cNvPr>
            <p:cNvSpPr txBox="1"/>
            <p:nvPr/>
          </p:nvSpPr>
          <p:spPr>
            <a:xfrm>
              <a:off x="542921" y="1905626"/>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 second issue is that countries have different populations.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F5D580EB-5CE4-67B7-4D31-BC8140F68AF4}"/>
              </a:ext>
            </a:extLst>
          </p:cNvPr>
          <p:cNvSpPr txBox="1">
            <a:spLocks noGrp="1"/>
          </p:cNvSpPr>
          <p:nvPr>
            <p:ph type="title" idx="4294967295"/>
          </p:nvPr>
        </p:nvSpPr>
        <p:spPr>
          <a:xfrm>
            <a:off x="1523999" y="31348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Comparing Countries</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2FE8E49-F02B-CF7F-B49A-D071EA218A87}"/>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For instance, the U.S. has a much larger economy than Mexico or Canada, but it also has three times as many people as Mexico and nine times as many people as Canada.">
            <a:extLst>
              <a:ext uri="{FF2B5EF4-FFF2-40B4-BE49-F238E27FC236}">
                <a16:creationId xmlns:a16="http://schemas.microsoft.com/office/drawing/2014/main" id="{7F5DB1B9-9A7B-47F7-B4D0-7C4AE35390F3}"/>
              </a:ext>
            </a:extLst>
          </p:cNvPr>
          <p:cNvGrpSpPr/>
          <p:nvPr/>
        </p:nvGrpSpPr>
        <p:grpSpPr>
          <a:xfrm>
            <a:off x="2066922" y="1554586"/>
            <a:ext cx="8058156" cy="1109213"/>
            <a:chOff x="542921" y="1736761"/>
            <a:chExt cx="8058156" cy="1109213"/>
          </a:xfrm>
          <a:solidFill>
            <a:srgbClr val="627981"/>
          </a:solidFill>
        </p:grpSpPr>
        <p:sp>
          <p:nvSpPr>
            <p:cNvPr id="23" name="Rectangle 22">
              <a:extLst>
                <a:ext uri="{FF2B5EF4-FFF2-40B4-BE49-F238E27FC236}">
                  <a16:creationId xmlns:a16="http://schemas.microsoft.com/office/drawing/2014/main" id="{00A87639-36E3-4634-B9E9-AD6DF0206E9B}"/>
                </a:ext>
              </a:extLst>
            </p:cNvPr>
            <p:cNvSpPr/>
            <p:nvPr/>
          </p:nvSpPr>
          <p:spPr>
            <a:xfrm>
              <a:off x="542923" y="1736761"/>
              <a:ext cx="8058154" cy="1109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B9A9433-A0C8-4A57-879C-C5D74A87A762}"/>
                </a:ext>
              </a:extLst>
            </p:cNvPr>
            <p:cNvSpPr txBox="1"/>
            <p:nvPr/>
          </p:nvSpPr>
          <p:spPr>
            <a:xfrm>
              <a:off x="542921" y="1804145"/>
              <a:ext cx="780757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instance, the U.S. has a much larger economy than Mexico or Canada, but it also has three times as many people as Mexico and nine times as many people as Canada.</a:t>
              </a:r>
            </a:p>
          </p:txBody>
        </p:sp>
      </p:grpSp>
      <p:grpSp>
        <p:nvGrpSpPr>
          <p:cNvPr id="7" name="Group 6" descr="Comparing GDP requires converting to a common currency.">
            <a:extLst>
              <a:ext uri="{FF2B5EF4-FFF2-40B4-BE49-F238E27FC236}">
                <a16:creationId xmlns:a16="http://schemas.microsoft.com/office/drawing/2014/main" id="{8635D500-BAAB-4D3F-AD1D-FA4FD25220DF}"/>
              </a:ext>
            </a:extLst>
          </p:cNvPr>
          <p:cNvGrpSpPr/>
          <p:nvPr/>
        </p:nvGrpSpPr>
        <p:grpSpPr>
          <a:xfrm>
            <a:off x="2066922" y="274005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B56430F2-BCC3-43D3-867E-3A191C1258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2433CBB-357C-400B-B038-1BD610E8FA06}"/>
                </a:ext>
              </a:extLst>
            </p:cNvPr>
            <p:cNvSpPr txBox="1"/>
            <p:nvPr/>
          </p:nvSpPr>
          <p:spPr>
            <a:xfrm>
              <a:off x="542922" y="1898506"/>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Comparing GDP requires converting to a common currency.</a:t>
              </a:r>
            </a:p>
          </p:txBody>
        </p:sp>
      </p:grpSp>
      <p:grpSp>
        <p:nvGrpSpPr>
          <p:cNvPr id="13" name="Group 12" descr="Comparing standards of living requires dividing GDP by population.">
            <a:extLst>
              <a:ext uri="{FF2B5EF4-FFF2-40B4-BE49-F238E27FC236}">
                <a16:creationId xmlns:a16="http://schemas.microsoft.com/office/drawing/2014/main" id="{91B137D5-D600-4609-A6AD-6DBDB4755EA3}"/>
              </a:ext>
            </a:extLst>
          </p:cNvPr>
          <p:cNvGrpSpPr/>
          <p:nvPr/>
        </p:nvGrpSpPr>
        <p:grpSpPr>
          <a:xfrm>
            <a:off x="2066922" y="3625763"/>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35C545-3AD5-47C1-B1C8-1289E3D6715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D033CA4-5B0E-4D60-8AC7-1C95A629BBD3}"/>
                </a:ext>
              </a:extLst>
            </p:cNvPr>
            <p:cNvSpPr txBox="1"/>
            <p:nvPr/>
          </p:nvSpPr>
          <p:spPr>
            <a:xfrm>
              <a:off x="542922" y="1905588"/>
              <a:ext cx="780757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Comparing standards of living requires dividing GDP by population.</a:t>
              </a:r>
            </a:p>
          </p:txBody>
        </p:sp>
      </p:grpSp>
    </p:spTree>
    <p:extLst>
      <p:ext uri="{BB962C8B-B14F-4D97-AF65-F5344CB8AC3E}">
        <p14:creationId xmlns:p14="http://schemas.microsoft.com/office/powerpoint/2010/main" val="388258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25">
            <a:extLst>
              <a:ext uri="{FF2B5EF4-FFF2-40B4-BE49-F238E27FC236}">
                <a16:creationId xmlns:a16="http://schemas.microsoft.com/office/drawing/2014/main" id="{E69FE568-6830-3E35-FA6F-6F979DEE3D4A}"/>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Exchange Rates</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BE7F47FE-3CD5-1054-B228-497924280C2E}"/>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o compare the GDPs of countries with different currencies, it is necessary to convert to a &quot;common denominator&quot; using an exchange rate, which is the value of one currency in terms of another currency.">
            <a:extLst>
              <a:ext uri="{FF2B5EF4-FFF2-40B4-BE49-F238E27FC236}">
                <a16:creationId xmlns:a16="http://schemas.microsoft.com/office/drawing/2014/main" id="{3662064C-9C85-4F7F-8F6B-7500EFDFF3AC}"/>
              </a:ext>
            </a:extLst>
          </p:cNvPr>
          <p:cNvGrpSpPr/>
          <p:nvPr/>
        </p:nvGrpSpPr>
        <p:grpSpPr>
          <a:xfrm>
            <a:off x="1457322" y="1482569"/>
            <a:ext cx="4638678" cy="2037377"/>
            <a:chOff x="542922" y="1736761"/>
            <a:chExt cx="8058155" cy="1062231"/>
          </a:xfrm>
          <a:solidFill>
            <a:srgbClr val="627981"/>
          </a:solidFill>
        </p:grpSpPr>
        <p:sp>
          <p:nvSpPr>
            <p:cNvPr id="10" name="Rectangle 9">
              <a:extLst>
                <a:ext uri="{FF2B5EF4-FFF2-40B4-BE49-F238E27FC236}">
                  <a16:creationId xmlns:a16="http://schemas.microsoft.com/office/drawing/2014/main" id="{5C3DD54D-8AC0-4545-93BD-306EAFD54FAD}"/>
                </a:ext>
              </a:extLst>
            </p:cNvPr>
            <p:cNvSpPr/>
            <p:nvPr/>
          </p:nvSpPr>
          <p:spPr>
            <a:xfrm>
              <a:off x="542923" y="1736761"/>
              <a:ext cx="8058154" cy="10622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FB76EE1-83F9-407F-A1CD-DA3C2F30D6FB}"/>
                </a:ext>
              </a:extLst>
            </p:cNvPr>
            <p:cNvSpPr txBox="1"/>
            <p:nvPr/>
          </p:nvSpPr>
          <p:spPr>
            <a:xfrm>
              <a:off x="542922" y="1783329"/>
              <a:ext cx="7961980" cy="101093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compare the GDPs of countries with different currencies, it is necessary to convert to a "common denominator" using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exchange rate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is the value of one currency in terms of another currency.</a:t>
              </a:r>
            </a:p>
          </p:txBody>
        </p:sp>
      </p:grpSp>
      <p:grpSp>
        <p:nvGrpSpPr>
          <p:cNvPr id="15" name="Group 14" descr="Exchange rates are expressed either as the units of Country A's currency that need to be traded for a single unit of Country B's currency (for example, Japanese yen per British pound) or as the inverse (British pounds per Japanese yen).">
            <a:extLst>
              <a:ext uri="{FF2B5EF4-FFF2-40B4-BE49-F238E27FC236}">
                <a16:creationId xmlns:a16="http://schemas.microsoft.com/office/drawing/2014/main" id="{C7B204A2-A5E6-4990-B5A0-489B91B2CF1B}"/>
              </a:ext>
            </a:extLst>
          </p:cNvPr>
          <p:cNvGrpSpPr/>
          <p:nvPr/>
        </p:nvGrpSpPr>
        <p:grpSpPr>
          <a:xfrm>
            <a:off x="1457322" y="3627324"/>
            <a:ext cx="4638678" cy="2350688"/>
            <a:chOff x="542922" y="1736761"/>
            <a:chExt cx="8058155" cy="1370007"/>
          </a:xfrm>
          <a:solidFill>
            <a:srgbClr val="627981"/>
          </a:solidFill>
        </p:grpSpPr>
        <p:sp>
          <p:nvSpPr>
            <p:cNvPr id="16" name="Rectangle 15">
              <a:extLst>
                <a:ext uri="{FF2B5EF4-FFF2-40B4-BE49-F238E27FC236}">
                  <a16:creationId xmlns:a16="http://schemas.microsoft.com/office/drawing/2014/main" id="{953E9ACC-0DA2-4BE2-A772-2D741657DCE8}"/>
                </a:ext>
              </a:extLst>
            </p:cNvPr>
            <p:cNvSpPr/>
            <p:nvPr/>
          </p:nvSpPr>
          <p:spPr>
            <a:xfrm>
              <a:off x="542923" y="1736761"/>
              <a:ext cx="8058154" cy="1370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6D95C15-EA20-4FDF-A7ED-A029C2A0C1BF}"/>
                </a:ext>
              </a:extLst>
            </p:cNvPr>
            <p:cNvSpPr txBox="1"/>
            <p:nvPr/>
          </p:nvSpPr>
          <p:spPr>
            <a:xfrm>
              <a:off x="542922" y="1783329"/>
              <a:ext cx="7961981" cy="1323439"/>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Exchange rates are expressed either as the units of Country A's currency that need to be traded for a single unit of Country B's currency (for example, Japanese yen per British pound) or as the inverse (British pounds per Japanese yen).</a:t>
              </a:r>
            </a:p>
          </p:txBody>
        </p:sp>
      </p:grpSp>
      <p:pic>
        <p:nvPicPr>
          <p:cNvPr id="5" name="Picture 4" descr="An computer display of exchange rates between different currencies.">
            <a:extLst>
              <a:ext uri="{FF2B5EF4-FFF2-40B4-BE49-F238E27FC236}">
                <a16:creationId xmlns:a16="http://schemas.microsoft.com/office/drawing/2014/main" id="{BFB49852-3371-4914-AD48-171493208FAD}"/>
              </a:ext>
            </a:extLst>
          </p:cNvPr>
          <p:cNvPicPr>
            <a:picLocks noChangeAspect="1"/>
          </p:cNvPicPr>
          <p:nvPr/>
        </p:nvPicPr>
        <p:blipFill>
          <a:blip r:embed="rId3"/>
          <a:stretch>
            <a:fillRect/>
          </a:stretch>
        </p:blipFill>
        <p:spPr>
          <a:xfrm>
            <a:off x="6463126" y="2027055"/>
            <a:ext cx="4469975" cy="2985781"/>
          </a:xfrm>
          <a:prstGeom prst="rect">
            <a:avLst/>
          </a:prstGeom>
        </p:spPr>
      </p:pic>
    </p:spTree>
    <p:extLst>
      <p:ext uri="{BB962C8B-B14F-4D97-AF65-F5344CB8AC3E}">
        <p14:creationId xmlns:p14="http://schemas.microsoft.com/office/powerpoint/2010/main" val="40349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25">
            <a:extLst>
              <a:ext uri="{FF2B5EF4-FFF2-40B4-BE49-F238E27FC236}">
                <a16:creationId xmlns:a16="http://schemas.microsoft.com/office/drawing/2014/main" id="{524C7F2F-6CB7-5348-5849-CF3C56664354}"/>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Exchange Rates</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3CE06630-1411-D8F2-EF31-E0D50BDFCEA2}"/>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We can use two types of exchange rates for this purpose: market exchange rates and purchasing power parity equivalent exchange rates.">
            <a:extLst>
              <a:ext uri="{FF2B5EF4-FFF2-40B4-BE49-F238E27FC236}">
                <a16:creationId xmlns:a16="http://schemas.microsoft.com/office/drawing/2014/main" id="{3662064C-9C85-4F7F-8F6B-7500EFDFF3AC}"/>
              </a:ext>
            </a:extLst>
          </p:cNvPr>
          <p:cNvGrpSpPr/>
          <p:nvPr/>
        </p:nvGrpSpPr>
        <p:grpSpPr>
          <a:xfrm>
            <a:off x="2066922" y="1585567"/>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5C3DD54D-8AC0-4545-93BD-306EAFD54F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FB76EE1-83F9-407F-A1CD-DA3C2F30D6FB}"/>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use two types of exchange rates for this purpose: market exchange rates and purchasing power parity equivalent exchange rates.</a:t>
              </a:r>
            </a:p>
          </p:txBody>
        </p:sp>
      </p:grpSp>
      <p:grpSp>
        <p:nvGrpSpPr>
          <p:cNvPr id="15" name="Group 14" descr="PPP-equivalent exchange rates provide a longer-run measure of the exchange rate.">
            <a:extLst>
              <a:ext uri="{FF2B5EF4-FFF2-40B4-BE49-F238E27FC236}">
                <a16:creationId xmlns:a16="http://schemas.microsoft.com/office/drawing/2014/main" id="{C7B204A2-A5E6-4990-B5A0-489B91B2CF1B}"/>
              </a:ext>
            </a:extLst>
          </p:cNvPr>
          <p:cNvGrpSpPr/>
          <p:nvPr/>
        </p:nvGrpSpPr>
        <p:grpSpPr>
          <a:xfrm>
            <a:off x="2066922" y="2471278"/>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953E9ACC-0DA2-4BE2-A772-2D741657DCE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6D95C15-EA20-4FDF-A7ED-A029C2A0C1BF}"/>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PPP-equivalent exchange rates provide a longer-run measure of the exchange rate.</a:t>
              </a:r>
            </a:p>
          </p:txBody>
        </p:sp>
      </p:grpSp>
      <p:grpSp>
        <p:nvGrpSpPr>
          <p:cNvPr id="12" name="Group 11" descr="Economists typically use PPP-equivalent exchange rates for GDP comparisons across countries.">
            <a:extLst>
              <a:ext uri="{FF2B5EF4-FFF2-40B4-BE49-F238E27FC236}">
                <a16:creationId xmlns:a16="http://schemas.microsoft.com/office/drawing/2014/main" id="{4B4CFF0B-8C8A-4FE2-AC1E-BD2CC65E5505}"/>
              </a:ext>
            </a:extLst>
          </p:cNvPr>
          <p:cNvGrpSpPr/>
          <p:nvPr/>
        </p:nvGrpSpPr>
        <p:grpSpPr>
          <a:xfrm>
            <a:off x="2066921" y="3351076"/>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BBBBFB70-E467-4118-8EB4-CBF108D8C6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A1652AD-4F0E-407F-9510-CD8FB3ED10A0}"/>
                </a:ext>
              </a:extLst>
            </p:cNvPr>
            <p:cNvSpPr txBox="1"/>
            <p:nvPr/>
          </p:nvSpPr>
          <p:spPr>
            <a:xfrm>
              <a:off x="542922" y="1799417"/>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typically use PPP-equivalent exchange rates for GDP comparisons across countries.</a:t>
              </a:r>
            </a:p>
          </p:txBody>
        </p:sp>
      </p:grpSp>
    </p:spTree>
    <p:extLst>
      <p:ext uri="{BB962C8B-B14F-4D97-AF65-F5344CB8AC3E}">
        <p14:creationId xmlns:p14="http://schemas.microsoft.com/office/powerpoint/2010/main" val="203452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3" name="Title 25">
            <a:extLst>
              <a:ext uri="{FF2B5EF4-FFF2-40B4-BE49-F238E27FC236}">
                <a16:creationId xmlns:a16="http://schemas.microsoft.com/office/drawing/2014/main" id="{4F9DD1E8-1B4E-FE67-6D76-F0EC98F69A76}"/>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a:ea typeface="Century Gothic"/>
                <a:cs typeface="Century Gothic"/>
                <a:sym typeface="Century Gothic"/>
              </a:rPr>
              <a:t>GDP Per Capita</a:t>
            </a:r>
            <a:endPar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endParaRPr>
          </a:p>
        </p:txBody>
      </p:sp>
      <p:cxnSp>
        <p:nvCxnSpPr>
          <p:cNvPr id="5" name="Straight Connector 4">
            <a:extLst>
              <a:ext uri="{FF2B5EF4-FFF2-40B4-BE49-F238E27FC236}">
                <a16:creationId xmlns:a16="http://schemas.microsoft.com/office/drawing/2014/main" id="{2C670180-FDE7-A407-AAFB-E3BB29016E67}"/>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6" descr="GDP per capita equals GDP divided by population.">
            <a:extLst>
              <a:ext uri="{FF2B5EF4-FFF2-40B4-BE49-F238E27FC236}">
                <a16:creationId xmlns:a16="http://schemas.microsoft.com/office/drawing/2014/main" id="{E47D5B4A-BA55-A48A-74CF-5F240E76BBB9}"/>
              </a:ext>
            </a:extLst>
          </p:cNvPr>
          <p:cNvPicPr>
            <a:picLocks noChangeAspect="1"/>
          </p:cNvPicPr>
          <p:nvPr/>
        </p:nvPicPr>
        <p:blipFill>
          <a:blip r:embed="rId3"/>
          <a:stretch>
            <a:fillRect/>
          </a:stretch>
        </p:blipFill>
        <p:spPr>
          <a:xfrm>
            <a:off x="2066615" y="1576673"/>
            <a:ext cx="8058153" cy="815874"/>
          </a:xfrm>
          <a:prstGeom prst="rect">
            <a:avLst/>
          </a:prstGeom>
        </p:spPr>
      </p:pic>
      <p:grpSp>
        <p:nvGrpSpPr>
          <p:cNvPr id="16" name="Group 15" descr="GDP per capita is a better measure than GDP because it takes into account both total GDP and population size.">
            <a:extLst>
              <a:ext uri="{FF2B5EF4-FFF2-40B4-BE49-F238E27FC236}">
                <a16:creationId xmlns:a16="http://schemas.microsoft.com/office/drawing/2014/main" id="{4DB8A71A-030A-48D8-896C-23487F386F97}"/>
              </a:ext>
            </a:extLst>
          </p:cNvPr>
          <p:cNvGrpSpPr/>
          <p:nvPr/>
        </p:nvGrpSpPr>
        <p:grpSpPr>
          <a:xfrm>
            <a:off x="2066922" y="247127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B334EC14-5BF0-4487-93DC-ADF525C3ADD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7E0A0C1-C999-4273-82A7-E2B3CEB71C1F}"/>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per capita is a better measure than GDP because it takes into account both total GDP and population size.</a:t>
              </a:r>
            </a:p>
          </p:txBody>
        </p:sp>
      </p:grpSp>
      <p:pic>
        <p:nvPicPr>
          <p:cNvPr id="4" name="Picture 3" descr="Stack of Euro bills">
            <a:extLst>
              <a:ext uri="{FF2B5EF4-FFF2-40B4-BE49-F238E27FC236}">
                <a16:creationId xmlns:a16="http://schemas.microsoft.com/office/drawing/2014/main" id="{3D7CA286-989C-48DB-9F88-6531DDBF490F}"/>
              </a:ext>
            </a:extLst>
          </p:cNvPr>
          <p:cNvPicPr>
            <a:picLocks noChangeAspect="1"/>
          </p:cNvPicPr>
          <p:nvPr/>
        </p:nvPicPr>
        <p:blipFill>
          <a:blip r:embed="rId4"/>
          <a:stretch>
            <a:fillRect/>
          </a:stretch>
        </p:blipFill>
        <p:spPr>
          <a:xfrm>
            <a:off x="3698953" y="3539242"/>
            <a:ext cx="4793785" cy="3062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25">
            <a:extLst>
              <a:ext uri="{FF2B5EF4-FFF2-40B4-BE49-F238E27FC236}">
                <a16:creationId xmlns:a16="http://schemas.microsoft.com/office/drawing/2014/main" id="{AA435A26-BDA0-125B-4EB2-7D7A673D6120}"/>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tx1"/>
                </a:solidFill>
                <a:effectLst/>
                <a:uLnTx/>
                <a:uFillTx/>
                <a:latin typeface="Century Gothic"/>
                <a:ea typeface="Century Gothic"/>
                <a:cs typeface="Century Gothic"/>
                <a:sym typeface="Century Gothic"/>
              </a:rPr>
              <a:t>1</a:t>
            </a:r>
            <a:endPar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endParaRPr>
          </a:p>
        </p:txBody>
      </p:sp>
      <p:cxnSp>
        <p:nvCxnSpPr>
          <p:cNvPr id="3" name="Straight Connector 2">
            <a:extLst>
              <a:ext uri="{FF2B5EF4-FFF2-40B4-BE49-F238E27FC236}">
                <a16:creationId xmlns:a16="http://schemas.microsoft.com/office/drawing/2014/main" id="{07B63B8E-4BC6-7785-13C7-A54A214E1596}"/>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1B3E7C-9CC6-A3D6-67D8-F57EDDB7417D}"/>
              </a:ext>
            </a:extLst>
          </p:cNvPr>
          <p:cNvSpPr txBox="1"/>
          <p:nvPr/>
        </p:nvSpPr>
        <p:spPr>
          <a:xfrm>
            <a:off x="1459466" y="1613061"/>
            <a:ext cx="9273061" cy="3840480"/>
          </a:xfrm>
          <a:prstGeom prst="rect">
            <a:avLst/>
          </a:prstGeom>
          <a:solidFill>
            <a:srgbClr val="627981"/>
          </a:solidFill>
          <a:ln>
            <a:solidFill>
              <a:srgbClr val="627981"/>
            </a:solid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Countries with the largest populations always have the largest GDPs.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True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False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In order to make valid comparisons to measure the standard of living in different countries, GDP should be adjusted by the country’s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True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False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C7D519AC-B533-1626-0EA6-87C1811C6B8C}"/>
            </a:ext>
          </a:extLst>
        </p:cNvPr>
        <p:cNvGrpSpPr/>
        <p:nvPr/>
      </p:nvGrpSpPr>
      <p:grpSpPr>
        <a:xfrm>
          <a:off x="0" y="0"/>
          <a:ext cx="0" cy="0"/>
          <a:chOff x="0" y="0"/>
          <a:chExt cx="0" cy="0"/>
        </a:xfrm>
      </p:grpSpPr>
      <p:sp>
        <p:nvSpPr>
          <p:cNvPr id="2" name="Title 25">
            <a:extLst>
              <a:ext uri="{FF2B5EF4-FFF2-40B4-BE49-F238E27FC236}">
                <a16:creationId xmlns:a16="http://schemas.microsoft.com/office/drawing/2014/main" id="{18459DFA-B8AE-A051-3D28-5F4A982ECEC7}"/>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tx1"/>
                </a:solidFill>
                <a:effectLst/>
                <a:uLnTx/>
                <a:uFillTx/>
                <a:latin typeface="Century Gothic"/>
                <a:ea typeface="Century Gothic"/>
                <a:cs typeface="Century Gothic"/>
                <a:sym typeface="Century Gothic"/>
              </a:rPr>
              <a:t>2</a:t>
            </a:r>
            <a:endPar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endParaRPr>
          </a:p>
        </p:txBody>
      </p:sp>
      <p:cxnSp>
        <p:nvCxnSpPr>
          <p:cNvPr id="3" name="Straight Connector 2">
            <a:extLst>
              <a:ext uri="{FF2B5EF4-FFF2-40B4-BE49-F238E27FC236}">
                <a16:creationId xmlns:a16="http://schemas.microsoft.com/office/drawing/2014/main" id="{A509E30F-7F55-AE64-4CA5-E00352C8F284}"/>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3" name="Picture 12" descr="Countries with the largest populations always have the largest GDPs. The correct answer is false. In order to make valid comparisons to measure the standard of living in different countries, GDP should be adjusted by the country’s population. The correct answer is true.">
            <a:extLst>
              <a:ext uri="{FF2B5EF4-FFF2-40B4-BE49-F238E27FC236}">
                <a16:creationId xmlns:a16="http://schemas.microsoft.com/office/drawing/2014/main" id="{C5289ECC-A7FD-5EB9-8C57-0902B7300BF7}"/>
              </a:ext>
            </a:extLst>
          </p:cNvPr>
          <p:cNvPicPr>
            <a:picLocks noChangeAspect="1"/>
          </p:cNvPicPr>
          <p:nvPr/>
        </p:nvPicPr>
        <p:blipFill>
          <a:blip r:embed="rId3"/>
          <a:stretch>
            <a:fillRect/>
          </a:stretch>
        </p:blipFill>
        <p:spPr>
          <a:xfrm>
            <a:off x="1459465" y="1613061"/>
            <a:ext cx="9273061" cy="3847928"/>
          </a:xfrm>
          <a:prstGeom prst="rect">
            <a:avLst/>
          </a:prstGeom>
        </p:spPr>
      </p:pic>
    </p:spTree>
    <p:extLst>
      <p:ext uri="{BB962C8B-B14F-4D97-AF65-F5344CB8AC3E}">
        <p14:creationId xmlns:p14="http://schemas.microsoft.com/office/powerpoint/2010/main" val="18297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16DFF1-301F-8425-AA8E-2045410DE852}"/>
            </a:ext>
          </a:extLst>
        </p:cNvPr>
        <p:cNvGrpSpPr/>
        <p:nvPr/>
      </p:nvGrpSpPr>
      <p:grpSpPr>
        <a:xfrm>
          <a:off x="0" y="0"/>
          <a:ext cx="0" cy="0"/>
          <a:chOff x="0" y="0"/>
          <a:chExt cx="0" cy="0"/>
        </a:xfrm>
      </p:grpSpPr>
      <p:sp>
        <p:nvSpPr>
          <p:cNvPr id="2" name="Title 25">
            <a:extLst>
              <a:ext uri="{FF2B5EF4-FFF2-40B4-BE49-F238E27FC236}">
                <a16:creationId xmlns:a16="http://schemas.microsoft.com/office/drawing/2014/main" id="{C13F93F8-D3AE-4592-F2D9-93442C567323}"/>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defRPr/>
            </a:pPr>
            <a:r>
              <a:rPr lang="en-US" sz="3000" dirty="0">
                <a:solidFill>
                  <a:schemeClr val="dk1"/>
                </a:solidFill>
                <a:latin typeface="Century Gothic"/>
                <a:ea typeface="Century Gothic"/>
                <a:cs typeface="Century Gothic"/>
                <a:sym typeface="Century Gothic"/>
              </a:rPr>
              <a:t>Real World Example</a:t>
            </a:r>
            <a:endPar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endParaRPr>
          </a:p>
        </p:txBody>
      </p:sp>
      <p:cxnSp>
        <p:nvCxnSpPr>
          <p:cNvPr id="3" name="Straight Connector 2">
            <a:extLst>
              <a:ext uri="{FF2B5EF4-FFF2-40B4-BE49-F238E27FC236}">
                <a16:creationId xmlns:a16="http://schemas.microsoft.com/office/drawing/2014/main" id="{254855C2-678C-B834-EC48-05DA9D38FD7B}"/>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462E931-E14A-F961-80B4-101D2AC68479}"/>
              </a:ext>
            </a:extLst>
          </p:cNvPr>
          <p:cNvSpPr txBox="1"/>
          <p:nvPr/>
        </p:nvSpPr>
        <p:spPr>
          <a:xfrm>
            <a:off x="1459466" y="1433074"/>
            <a:ext cx="9273061" cy="1323439"/>
          </a:xfrm>
          <a:prstGeom prst="rect">
            <a:avLst/>
          </a:prstGeom>
          <a:solidFill>
            <a:srgbClr val="627981"/>
          </a:solidFill>
          <a:ln>
            <a:solidFill>
              <a:srgbClr val="627981"/>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Visit the BEA’s website (hawkes.biz/</a:t>
            </a:r>
            <a:r>
              <a:rPr kumimoji="0" lang="en-US" sz="2000" b="0" i="0" u="none" strike="noStrike" kern="1200" cap="none" spc="0" normalizeH="0" baseline="0" noProof="0" dirty="0" err="1">
                <a:ln>
                  <a:noFill/>
                </a:ln>
                <a:solidFill>
                  <a:prstClr val="white"/>
                </a:solidFill>
                <a:effectLst/>
                <a:uLnTx/>
                <a:uFillTx/>
                <a:latin typeface="Calibri" panose="020F0502020204030204"/>
                <a:ea typeface="Calibri"/>
                <a:cs typeface="Calibri"/>
                <a:sym typeface="Calibri"/>
              </a:rPr>
              <a:t>beagdp</a:t>
            </a: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 and choose GDP by state to find the GDP of your state in 2022. Use Google to find your state’s population; then, calculate the GDP per capita in your state. How does your state’s GDP per capita compare with the 2022 U.S. GDP per capita, which was $76,028?</a:t>
            </a:r>
          </a:p>
        </p:txBody>
      </p:sp>
      <p:pic>
        <p:nvPicPr>
          <p:cNvPr id="5" name="Picture 4" descr="Map of the United States">
            <a:extLst>
              <a:ext uri="{FF2B5EF4-FFF2-40B4-BE49-F238E27FC236}">
                <a16:creationId xmlns:a16="http://schemas.microsoft.com/office/drawing/2014/main" id="{54FEF2D9-26F2-40A6-900F-8DC9FDB6799D}"/>
              </a:ext>
            </a:extLst>
          </p:cNvPr>
          <p:cNvPicPr>
            <a:picLocks noChangeAspect="1"/>
          </p:cNvPicPr>
          <p:nvPr/>
        </p:nvPicPr>
        <p:blipFill>
          <a:blip r:embed="rId3"/>
          <a:stretch>
            <a:fillRect/>
          </a:stretch>
        </p:blipFill>
        <p:spPr>
          <a:xfrm>
            <a:off x="3419234" y="2975493"/>
            <a:ext cx="5353531" cy="3569020"/>
          </a:xfrm>
          <a:prstGeom prst="rect">
            <a:avLst/>
          </a:prstGeom>
        </p:spPr>
      </p:pic>
    </p:spTree>
    <p:extLst>
      <p:ext uri="{BB962C8B-B14F-4D97-AF65-F5344CB8AC3E}">
        <p14:creationId xmlns:p14="http://schemas.microsoft.com/office/powerpoint/2010/main" val="3505924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36D81-FD4D-4A4A-A3C0-CB4CF08288D6}">
  <ds:schemaRefs>
    <ds:schemaRef ds:uri="http://schemas.microsoft.com/office/2006/metadata/properties"/>
    <ds:schemaRef ds:uri="http://schemas.microsoft.com/office/infopath/2007/PartnerControls"/>
    <ds:schemaRef ds:uri="fdab59f7-c3a7-48e5-acd8-618ce834776e"/>
    <ds:schemaRef ds:uri="http://schemas.microsoft.com/office/2006/documentManagement/types"/>
    <ds:schemaRef ds:uri="http://schemas.openxmlformats.org/package/2006/metadata/core-properties"/>
    <ds:schemaRef ds:uri="http://www.w3.org/XML/1998/namespace"/>
    <ds:schemaRef ds:uri="06d9c582-05c2-476b-83d2-72ab8b1380b2"/>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FA404EED-872B-41EB-BE30-510EE5FCF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73E1B0-F653-4D8E-9C0C-BC8802022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TotalTime>
  <Words>861</Words>
  <Application>Microsoft Office PowerPoint</Application>
  <PresentationFormat>Widescreen</PresentationFormat>
  <Paragraphs>55</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Wingdings</vt:lpstr>
      <vt:lpstr>Calibri Light</vt:lpstr>
      <vt:lpstr>Century Gothic</vt:lpstr>
      <vt:lpstr>1_Office Theme</vt:lpstr>
      <vt:lpstr>Comparing GDP among Countries</vt:lpstr>
      <vt:lpstr>Introduction</vt:lpstr>
      <vt:lpstr>Comparing Countries</vt:lpstr>
      <vt:lpstr>Exchange Rates1</vt:lpstr>
      <vt:lpstr>Exchange Rates2</vt:lpstr>
      <vt:lpstr>GDP Per Capita</vt:lpstr>
      <vt:lpstr>On Your Own1</vt:lpstr>
      <vt:lpstr>On Your Own2</vt:lpstr>
      <vt:lpstr>Real World Example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17</cp:revision>
  <dcterms:modified xsi:type="dcterms:W3CDTF">2026-02-02T17:00:06Z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