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4" r:id="rId4"/>
  </p:sldMasterIdLst>
  <p:notesMasterIdLst>
    <p:notesMasterId r:id="rId18"/>
  </p:notesMasterIdLst>
  <p:sldIdLst>
    <p:sldId id="404" r:id="rId5"/>
    <p:sldId id="386" r:id="rId6"/>
    <p:sldId id="405" r:id="rId7"/>
    <p:sldId id="406" r:id="rId8"/>
    <p:sldId id="407" r:id="rId9"/>
    <p:sldId id="408" r:id="rId10"/>
    <p:sldId id="388" r:id="rId11"/>
    <p:sldId id="390" r:id="rId12"/>
    <p:sldId id="391" r:id="rId13"/>
    <p:sldId id="392" r:id="rId14"/>
    <p:sldId id="409" r:id="rId15"/>
    <p:sldId id="410" r:id="rId16"/>
    <p:sldId id="340" r:id="rId17"/>
  </p:sldIdLst>
  <p:sldSz cx="12192000" cy="6858000"/>
  <p:notesSz cx="6858000" cy="9144000"/>
  <p:embeddedFontLst>
    <p:embeddedFont>
      <p:font typeface="Century Gothic" panose="020B050202020202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9" roundtripDataSignature="AMtx7mhL+Z27j9r39csa1atuDoyq2eHwu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2" clrIdx="0">
    <p:extLst>
      <p:ext uri="{19B8F6BF-5375-455C-9EA6-DF929625EA0E}">
        <p15:presenceInfo xmlns:p15="http://schemas.microsoft.com/office/powerpoint/2012/main" userId="Nathan Mirmow" providerId="None"/>
      </p:ext>
    </p:extLst>
  </p:cmAuthor>
  <p:cmAuthor id="2" name="Caitlin Coleman" initials="CC" lastIdx="7"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CBC80E-21B8-4410-A208-4B64831EE287}" v="3" dt="2026-02-02T16:59:23.8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70" autoAdjust="0"/>
  </p:normalViewPr>
  <p:slideViewPr>
    <p:cSldViewPr snapToGrid="0">
      <p:cViewPr varScale="1">
        <p:scale>
          <a:sx n="93" d="100"/>
          <a:sy n="93" d="100"/>
        </p:scale>
        <p:origin x="1152"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9" Type="http://customschemas.google.com/relationships/presentationmetadata" Target="metadata"/><Relationship Id="rId3" Type="http://schemas.openxmlformats.org/officeDocument/2006/relationships/customXml" Target="../customXml/item3.xml"/><Relationship Id="rId21" Type="http://schemas.openxmlformats.org/officeDocument/2006/relationships/font" Target="fonts/font3.fntdata"/><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46"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40" Type="http://schemas.openxmlformats.org/officeDocument/2006/relationships/commentAuthors" Target="commentAuthors.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font" Target="fonts/font1.fntdata"/><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43"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delMainMaster">
      <pc:chgData name="Caitlin Coleman" userId="96f87ca1-0e64-4ae8-8d77-98757b85df0b" providerId="ADAL" clId="{DDA6BCD5-DC0D-434C-93A0-51E2BCD25B34}" dt="2026-01-15T20:42:58.491" v="5" actId="6549"/>
      <pc:docMkLst>
        <pc:docMk/>
      </pc:docMkLst>
      <pc:sldChg chg="add">
        <pc:chgData name="Caitlin Coleman" userId="96f87ca1-0e64-4ae8-8d77-98757b85df0b" providerId="ADAL" clId="{DDA6BCD5-DC0D-434C-93A0-51E2BCD25B34}" dt="2026-01-15T20:42:28.858" v="1"/>
        <pc:sldMkLst>
          <pc:docMk/>
          <pc:sldMk cId="1693029773" sldId="340"/>
        </pc:sldMkLst>
      </pc:sldChg>
      <pc:sldChg chg="modSp add mod">
        <pc:chgData name="Caitlin Coleman" userId="96f87ca1-0e64-4ae8-8d77-98757b85df0b" providerId="ADAL" clId="{DDA6BCD5-DC0D-434C-93A0-51E2BCD25B34}" dt="2026-01-15T20:42:40.415" v="3" actId="20577"/>
        <pc:sldMkLst>
          <pc:docMk/>
          <pc:sldMk cId="4127424321" sldId="386"/>
        </pc:sldMkLst>
        <pc:spChg chg="mod">
          <ac:chgData name="Caitlin Coleman" userId="96f87ca1-0e64-4ae8-8d77-98757b85df0b" providerId="ADAL" clId="{DDA6BCD5-DC0D-434C-93A0-51E2BCD25B34}" dt="2026-01-15T20:42:40.415" v="3" actId="20577"/>
          <ac:spMkLst>
            <pc:docMk/>
            <pc:sldMk cId="4127424321" sldId="386"/>
            <ac:spMk id="26" creationId="{00000000-0000-0000-0000-000000000000}"/>
          </ac:spMkLst>
        </pc:spChg>
      </pc:sldChg>
      <pc:sldChg chg="add">
        <pc:chgData name="Caitlin Coleman" userId="96f87ca1-0e64-4ae8-8d77-98757b85df0b" providerId="ADAL" clId="{DDA6BCD5-DC0D-434C-93A0-51E2BCD25B34}" dt="2026-01-15T20:42:15.916" v="0"/>
        <pc:sldMkLst>
          <pc:docMk/>
          <pc:sldMk cId="635800413" sldId="388"/>
        </pc:sldMkLst>
      </pc:sldChg>
      <pc:sldChg chg="add">
        <pc:chgData name="Caitlin Coleman" userId="96f87ca1-0e64-4ae8-8d77-98757b85df0b" providerId="ADAL" clId="{DDA6BCD5-DC0D-434C-93A0-51E2BCD25B34}" dt="2026-01-15T20:42:15.916" v="0"/>
        <pc:sldMkLst>
          <pc:docMk/>
          <pc:sldMk cId="99326654" sldId="390"/>
        </pc:sldMkLst>
      </pc:sldChg>
      <pc:sldChg chg="add">
        <pc:chgData name="Caitlin Coleman" userId="96f87ca1-0e64-4ae8-8d77-98757b85df0b" providerId="ADAL" clId="{DDA6BCD5-DC0D-434C-93A0-51E2BCD25B34}" dt="2026-01-15T20:42:15.916" v="0"/>
        <pc:sldMkLst>
          <pc:docMk/>
          <pc:sldMk cId="385099118" sldId="391"/>
        </pc:sldMkLst>
      </pc:sldChg>
      <pc:sldChg chg="add">
        <pc:chgData name="Caitlin Coleman" userId="96f87ca1-0e64-4ae8-8d77-98757b85df0b" providerId="ADAL" clId="{DDA6BCD5-DC0D-434C-93A0-51E2BCD25B34}" dt="2026-01-15T20:42:15.916" v="0"/>
        <pc:sldMkLst>
          <pc:docMk/>
          <pc:sldMk cId="1935889977" sldId="392"/>
        </pc:sldMkLst>
      </pc:sldChg>
      <pc:sldChg chg="add">
        <pc:chgData name="Caitlin Coleman" userId="96f87ca1-0e64-4ae8-8d77-98757b85df0b" providerId="ADAL" clId="{DDA6BCD5-DC0D-434C-93A0-51E2BCD25B34}" dt="2026-01-15T20:42:15.916" v="0"/>
        <pc:sldMkLst>
          <pc:docMk/>
          <pc:sldMk cId="20454738" sldId="404"/>
        </pc:sldMkLst>
      </pc:sldChg>
      <pc:sldChg chg="add">
        <pc:chgData name="Caitlin Coleman" userId="96f87ca1-0e64-4ae8-8d77-98757b85df0b" providerId="ADAL" clId="{DDA6BCD5-DC0D-434C-93A0-51E2BCD25B34}" dt="2026-01-15T20:42:15.916" v="0"/>
        <pc:sldMkLst>
          <pc:docMk/>
          <pc:sldMk cId="0" sldId="405"/>
        </pc:sldMkLst>
      </pc:sldChg>
      <pc:sldChg chg="add">
        <pc:chgData name="Caitlin Coleman" userId="96f87ca1-0e64-4ae8-8d77-98757b85df0b" providerId="ADAL" clId="{DDA6BCD5-DC0D-434C-93A0-51E2BCD25B34}" dt="2026-01-15T20:42:15.916" v="0"/>
        <pc:sldMkLst>
          <pc:docMk/>
          <pc:sldMk cId="2232668224" sldId="406"/>
        </pc:sldMkLst>
      </pc:sldChg>
      <pc:sldChg chg="add">
        <pc:chgData name="Caitlin Coleman" userId="96f87ca1-0e64-4ae8-8d77-98757b85df0b" providerId="ADAL" clId="{DDA6BCD5-DC0D-434C-93A0-51E2BCD25B34}" dt="2026-01-15T20:42:15.916" v="0"/>
        <pc:sldMkLst>
          <pc:docMk/>
          <pc:sldMk cId="869984221" sldId="407"/>
        </pc:sldMkLst>
      </pc:sldChg>
      <pc:sldChg chg="add">
        <pc:chgData name="Caitlin Coleman" userId="96f87ca1-0e64-4ae8-8d77-98757b85df0b" providerId="ADAL" clId="{DDA6BCD5-DC0D-434C-93A0-51E2BCD25B34}" dt="2026-01-15T20:42:15.916" v="0"/>
        <pc:sldMkLst>
          <pc:docMk/>
          <pc:sldMk cId="0" sldId="408"/>
        </pc:sldMkLst>
      </pc:sldChg>
      <pc:sldChg chg="modSp add mod">
        <pc:chgData name="Caitlin Coleman" userId="96f87ca1-0e64-4ae8-8d77-98757b85df0b" providerId="ADAL" clId="{DDA6BCD5-DC0D-434C-93A0-51E2BCD25B34}" dt="2026-01-15T20:42:53.114" v="4" actId="6549"/>
        <pc:sldMkLst>
          <pc:docMk/>
          <pc:sldMk cId="3087246757" sldId="409"/>
        </pc:sldMkLst>
        <pc:spChg chg="mod">
          <ac:chgData name="Caitlin Coleman" userId="96f87ca1-0e64-4ae8-8d77-98757b85df0b" providerId="ADAL" clId="{DDA6BCD5-DC0D-434C-93A0-51E2BCD25B34}" dt="2026-01-15T20:42:53.114" v="4" actId="6549"/>
          <ac:spMkLst>
            <pc:docMk/>
            <pc:sldMk cId="3087246757" sldId="409"/>
            <ac:spMk id="26" creationId="{D325EFBF-4A4B-3AFE-4307-05B5C91B0ACC}"/>
          </ac:spMkLst>
        </pc:spChg>
      </pc:sldChg>
      <pc:sldChg chg="modSp add mod">
        <pc:chgData name="Caitlin Coleman" userId="96f87ca1-0e64-4ae8-8d77-98757b85df0b" providerId="ADAL" clId="{DDA6BCD5-DC0D-434C-93A0-51E2BCD25B34}" dt="2026-01-15T20:42:58.491" v="5" actId="6549"/>
        <pc:sldMkLst>
          <pc:docMk/>
          <pc:sldMk cId="1967339445" sldId="410"/>
        </pc:sldMkLst>
        <pc:spChg chg="mod">
          <ac:chgData name="Caitlin Coleman" userId="96f87ca1-0e64-4ae8-8d77-98757b85df0b" providerId="ADAL" clId="{DDA6BCD5-DC0D-434C-93A0-51E2BCD25B34}" dt="2026-01-15T20:42:58.491" v="5" actId="6549"/>
          <ac:spMkLst>
            <pc:docMk/>
            <pc:sldMk cId="1967339445" sldId="410"/>
            <ac:spMk id="26" creationId="{3BFFBF54-B6D0-F93C-A520-DCBC29EA3D5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When examining economic statistics, it's crucial to know how the data was measured and if it's been distorted by inflation. It's difficult to determine if a rise in GDP is due mainly to a rise in the overall level of prices or to a rise in quantities of goods produced. The nominal value of any economic statistic means that we measure the statistic in terms of actual prices that exist at the time. The real value refers to the same statistic after it has been adjusted for inflation.</a:t>
            </a:r>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533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11FC9-9B78-1441-02D8-6965F7F999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E28BE1-7779-D47A-C787-3A33B096902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443BE54-C193-F40A-F089-86DD1E5FC076}"/>
              </a:ext>
            </a:extLst>
          </p:cNvPr>
          <p:cNvSpPr>
            <a:spLocks noGrp="1"/>
          </p:cNvSpPr>
          <p:nvPr>
            <p:ph type="body" idx="1"/>
          </p:nvPr>
        </p:nvSpPr>
        <p:spPr/>
        <p:txBody>
          <a:bodyPr/>
          <a:lstStyle/>
          <a:p>
            <a:pPr marL="0" lvl="0" indent="0" algn="l" rtl="0">
              <a:spcBef>
                <a:spcPts val="0"/>
              </a:spcBef>
              <a:spcAft>
                <a:spcPts val="0"/>
              </a:spcAft>
              <a:buNone/>
            </a:pPr>
            <a:r>
              <a:rPr lang="en-US" dirty="0"/>
              <a:t>As history tells us, recessions come and go, and with them come ebbs and flows in the job market. Do you know people who lost their jobs due to a decline in real GDP? How did that impact them? How do you think you would react if this happened to you?</a:t>
            </a:r>
          </a:p>
          <a:p>
            <a:endParaRPr lang="en-US" dirty="0"/>
          </a:p>
        </p:txBody>
      </p:sp>
      <p:sp>
        <p:nvSpPr>
          <p:cNvPr id="4" name="Slide Number Placeholder 3">
            <a:extLst>
              <a:ext uri="{FF2B5EF4-FFF2-40B4-BE49-F238E27FC236}">
                <a16:creationId xmlns:a16="http://schemas.microsoft.com/office/drawing/2014/main" id="{19674588-10F9-2B0F-EDC5-AE86DFF1BE4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0475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94591cd2a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Nominal GDP is equal to the quantity of every good or service produced, multiplied by the price at which it was sold, summed up for all goods and services. Real GDP is equal to nominal GDP divided by the price index, aka the GDP deflator.</a:t>
            </a:r>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17" name="Google Shape;117;g94591cd2a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a:extLst>
            <a:ext uri="{FF2B5EF4-FFF2-40B4-BE49-F238E27FC236}">
              <a16:creationId xmlns:a16="http://schemas.microsoft.com/office/drawing/2014/main" id="{35D58242-9C7D-CE44-42D9-296E057F435E}"/>
            </a:ext>
          </a:extLst>
        </p:cNvPr>
        <p:cNvGrpSpPr/>
        <p:nvPr/>
      </p:nvGrpSpPr>
      <p:grpSpPr>
        <a:xfrm>
          <a:off x="0" y="0"/>
          <a:ext cx="0" cy="0"/>
          <a:chOff x="0" y="0"/>
          <a:chExt cx="0" cy="0"/>
        </a:xfrm>
      </p:grpSpPr>
      <p:sp>
        <p:nvSpPr>
          <p:cNvPr id="116" name="Google Shape;116;g94591cd2a1_0_5:notes">
            <a:extLst>
              <a:ext uri="{FF2B5EF4-FFF2-40B4-BE49-F238E27FC236}">
                <a16:creationId xmlns:a16="http://schemas.microsoft.com/office/drawing/2014/main" id="{3B41626F-E3BF-D30F-7A02-7ECCD39ABF1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Price index measuring the average prices of all final goods and services included in the economy. "GDP Deflator = "("Nominal GDP" /"Real GDP" )×100. "Real GDP = "  "Nominal GDP" /("Price Index/" 100)</a:t>
            </a:r>
          </a:p>
        </p:txBody>
      </p:sp>
      <p:sp>
        <p:nvSpPr>
          <p:cNvPr id="117" name="Google Shape;117;g94591cd2a1_0_5:notes">
            <a:extLst>
              <a:ext uri="{FF2B5EF4-FFF2-40B4-BE49-F238E27FC236}">
                <a16:creationId xmlns:a16="http://schemas.microsoft.com/office/drawing/2014/main" id="{C7F0016E-1094-A344-3266-844E97DC45F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572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a:extLst>
            <a:ext uri="{FF2B5EF4-FFF2-40B4-BE49-F238E27FC236}">
              <a16:creationId xmlns:a16="http://schemas.microsoft.com/office/drawing/2014/main" id="{1F6B58C7-1DAF-42BA-C285-0D132C66D6CC}"/>
            </a:ext>
          </a:extLst>
        </p:cNvPr>
        <p:cNvGrpSpPr/>
        <p:nvPr/>
      </p:nvGrpSpPr>
      <p:grpSpPr>
        <a:xfrm>
          <a:off x="0" y="0"/>
          <a:ext cx="0" cy="0"/>
          <a:chOff x="0" y="0"/>
          <a:chExt cx="0" cy="0"/>
        </a:xfrm>
      </p:grpSpPr>
      <p:sp>
        <p:nvSpPr>
          <p:cNvPr id="116" name="Google Shape;116;g94591cd2a1_0_5:notes">
            <a:extLst>
              <a:ext uri="{FF2B5EF4-FFF2-40B4-BE49-F238E27FC236}">
                <a16:creationId xmlns:a16="http://schemas.microsoft.com/office/drawing/2014/main" id="{05410CFB-9602-2183-3D5C-E0DAAE0B6DB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7" name="Google Shape;117;g94591cd2a1_0_5:notes">
            <a:extLst>
              <a:ext uri="{FF2B5EF4-FFF2-40B4-BE49-F238E27FC236}">
                <a16:creationId xmlns:a16="http://schemas.microsoft.com/office/drawing/2014/main" id="{53425523-260C-D405-DA69-8AFE198B4DE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6222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Whenever you compute a statistic in real terms instead of nominal terms across a period of time, one year/period plays a special role. We use the prices in the base year to compute the real statistic. To calculate real GDP, we take the quantities of goods and services produced in each year and multiply them by their base year price.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In this example, real GDP is constructed using prices that existed in 2012. Any year can be used as the base year. In 2012, the nominal GDP (in billions of dollars) was $16,197.0, and the price index was 100.</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9369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As long as inflation is positive, real GDP should be less than nominal GDP in any year after the base year. The value of nominal GDP is amplified by inflation. As long as inflation is positive, real GDP should be greater than nominal GDP in any year before the base year. Nominal and real GDP will be equal in the base year.</a:t>
            </a:r>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8940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By converting nominal GDP to real GDP, we are better able to track GDP growth over time. Real GDP growth rate= "(current year real GDP-base year GDP)" /"base year real GDP"  "× 100“. Real GDP is important because it is highly correlated with other measures of economic activity, like employment and unemployment.</a:t>
            </a:r>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6589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dirty="0"/>
              <a:t>The business cycle runs from the height of the economy to the lowest point and back to the peak. A recession lasts from peak to trough. An economic upswing lasts from trough to peak. A longer and deeper decline is a depression.</a:t>
            </a:r>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0AA51B6-7015-4F17-AC00-F3B87BAE03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4113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79922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592621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25438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0019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111592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88505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0075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2274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0099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01008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215492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41105853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A52AF-DE76-FD45-B693-9BA98AFF44B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BA7F0FA5-1509-8398-0A62-FD4C250FF266}"/>
              </a:ex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FF2B5EF4-FFF2-40B4-BE49-F238E27FC236}">
                <a16:creationId xmlns:a16="http://schemas.microsoft.com/office/drawing/2014/main" id="{5545AD77-9B24-6F5C-38C2-6B03204E7485}"/>
              </a:ex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id="{4A7D381A-A0C3-E09D-D8C7-11E0E7751983}"/>
              </a:ext>
            </a:extLst>
          </p:cNvPr>
          <p:cNvSpPr txBox="1">
            <a:spLocks noGrp="1"/>
          </p:cNvSpPr>
          <p:nvPr>
            <p:ph type="title" idx="4294967295"/>
          </p:nvPr>
        </p:nvSpPr>
        <p:spPr>
          <a:xfrm>
            <a:off x="1524000" y="2294954"/>
            <a:ext cx="9144000" cy="15696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defTabSz="457200">
              <a:lnSpc>
                <a:spcPct val="100000"/>
              </a:lnSpc>
              <a:spcBef>
                <a:spcPts val="0"/>
              </a:spcBef>
              <a:defRPr/>
            </a:pPr>
            <a:r>
              <a:rPr lang="en-US" sz="4800" dirty="0">
                <a:solidFill>
                  <a:schemeClr val="dk1"/>
                </a:solidFill>
                <a:latin typeface="Century Gothic"/>
                <a:ea typeface="Century Gothic"/>
                <a:cs typeface="Century Gothic"/>
                <a:sym typeface="Century Gothic"/>
              </a:rPr>
              <a:t>Adjusting Nominal Values to Real Values</a:t>
            </a:r>
            <a:endParaRPr kumimoji="0" lang="en-US" sz="48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14" name="Straight Connector 13">
            <a:extLst>
              <a:ext uri="{FF2B5EF4-FFF2-40B4-BE49-F238E27FC236}">
                <a16:creationId xmlns:a16="http://schemas.microsoft.com/office/drawing/2014/main" id="{0EBB2FB7-CDAE-DBA9-D681-328CA438DAFA}"/>
              </a:ex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88E10893-3B82-595D-B34C-749429B48706}"/>
              </a:ext>
            </a:extLst>
          </p:cNvPr>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0454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Nominal and Real GDP</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4</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The business cycle runs from the height of the economy to the lowest point and back to the peak.">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783329"/>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business cycle runs from the height of the economy to the lowest point and back to the peak.</a:t>
              </a:r>
            </a:p>
          </p:txBody>
        </p:sp>
      </p:grpSp>
      <p:grpSp>
        <p:nvGrpSpPr>
          <p:cNvPr id="28" name="Group 27" descr="A recession lasts from peak to trough.">
            <a:extLst>
              <a:ext uri="{FF2B5EF4-FFF2-40B4-BE49-F238E27FC236}">
                <a16:creationId xmlns:a16="http://schemas.microsoft.com/office/drawing/2014/main" id="{7B6BD57F-493B-4195-95ED-E38A78721ABC}"/>
              </a:ext>
            </a:extLst>
          </p:cNvPr>
          <p:cNvGrpSpPr/>
          <p:nvPr/>
        </p:nvGrpSpPr>
        <p:grpSpPr>
          <a:xfrm>
            <a:off x="2066922" y="2471278"/>
            <a:ext cx="8058155" cy="806935"/>
            <a:chOff x="542922" y="1736761"/>
            <a:chExt cx="8058155"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2" y="1934260"/>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recession lasts from peak to trough.</a:t>
              </a:r>
            </a:p>
          </p:txBody>
        </p:sp>
      </p:grpSp>
      <p:grpSp>
        <p:nvGrpSpPr>
          <p:cNvPr id="18" name="Group 17" descr="An economic upswing lasts from trough to peak.">
            <a:extLst>
              <a:ext uri="{FF2B5EF4-FFF2-40B4-BE49-F238E27FC236}">
                <a16:creationId xmlns:a16="http://schemas.microsoft.com/office/drawing/2014/main" id="{91FB57CB-728A-4EDB-83B9-2EF1D662446F}"/>
              </a:ext>
            </a:extLst>
          </p:cNvPr>
          <p:cNvGrpSpPr/>
          <p:nvPr/>
        </p:nvGrpSpPr>
        <p:grpSpPr>
          <a:xfrm>
            <a:off x="2066921" y="3351076"/>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2" y="1940173"/>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economic upswing lasts from trough to peak. </a:t>
              </a:r>
            </a:p>
          </p:txBody>
        </p:sp>
      </p:grpSp>
      <p:grpSp>
        <p:nvGrpSpPr>
          <p:cNvPr id="20" name="Group 19" descr="A longer and deeper decline is a depression.">
            <a:extLst>
              <a:ext uri="{FF2B5EF4-FFF2-40B4-BE49-F238E27FC236}">
                <a16:creationId xmlns:a16="http://schemas.microsoft.com/office/drawing/2014/main" id="{95CC4E7A-BF05-4413-8BC1-729D613E469A}"/>
              </a:ext>
            </a:extLst>
          </p:cNvPr>
          <p:cNvGrpSpPr/>
          <p:nvPr/>
        </p:nvGrpSpPr>
        <p:grpSpPr>
          <a:xfrm>
            <a:off x="2066922" y="423087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4F51A39-81D2-4E4F-89A5-9AED480E59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97FAE91A-11F9-4002-BF8E-C3378FD0645C}"/>
                </a:ext>
              </a:extLst>
            </p:cNvPr>
            <p:cNvSpPr txBox="1"/>
            <p:nvPr/>
          </p:nvSpPr>
          <p:spPr>
            <a:xfrm>
              <a:off x="542923" y="1922848"/>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longer and deeper decline is a depression.</a:t>
              </a:r>
            </a:p>
          </p:txBody>
        </p:sp>
      </p:grpSp>
    </p:spTree>
    <p:extLst>
      <p:ext uri="{BB962C8B-B14F-4D97-AF65-F5344CB8AC3E}">
        <p14:creationId xmlns:p14="http://schemas.microsoft.com/office/powerpoint/2010/main" val="1935889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D301C-80CE-8D93-3E9A-AF85BB437E93}"/>
            </a:ext>
          </a:extLst>
        </p:cNvPr>
        <p:cNvGrpSpPr/>
        <p:nvPr/>
      </p:nvGrpSpPr>
      <p:grpSpPr>
        <a:xfrm>
          <a:off x="0" y="0"/>
          <a:ext cx="0" cy="0"/>
          <a:chOff x="0" y="0"/>
          <a:chExt cx="0" cy="0"/>
        </a:xfrm>
      </p:grpSpPr>
      <p:sp>
        <p:nvSpPr>
          <p:cNvPr id="26" name="Title 25">
            <a:extLst>
              <a:ext uri="{FF2B5EF4-FFF2-40B4-BE49-F238E27FC236}">
                <a16:creationId xmlns:a16="http://schemas.microsoft.com/office/drawing/2014/main" id="{D325EFBF-4A4B-3AFE-4307-05B5C91B0ACC}"/>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defTabSz="457200">
              <a:lnSpc>
                <a:spcPct val="100000"/>
              </a:lnSpc>
              <a:spcBef>
                <a:spcPts val="0"/>
              </a:spcBef>
              <a:defRPr/>
            </a:pPr>
            <a:r>
              <a:rPr lang="en-US" sz="3000" dirty="0">
                <a:solidFill>
                  <a:schemeClr val="dk1"/>
                </a:solidFill>
                <a:latin typeface="Century Gothic"/>
                <a:ea typeface="Century Gothic"/>
                <a:cs typeface="Century Gothic"/>
                <a:sym typeface="Century Gothic"/>
              </a:rPr>
              <a:t>Real World Example</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FF2B5EF4-FFF2-40B4-BE49-F238E27FC236}">
                <a16:creationId xmlns:a16="http://schemas.microsoft.com/office/drawing/2014/main" id="{BF9C3359-10A8-B68B-383F-5150B9B051E2}"/>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As history tells us, recessions come and go, and with them come ebbs and flows in the job market. Do you know people who lost their jobs due to a decline in real GDP? How did that impact them? How do you think you would react if this happened to you?">
            <a:extLst>
              <a:ext uri="{FF2B5EF4-FFF2-40B4-BE49-F238E27FC236}">
                <a16:creationId xmlns:a16="http://schemas.microsoft.com/office/drawing/2014/main" id="{1210CBB4-433C-BF8F-4133-7A5AEAA9A251}"/>
              </a:ext>
            </a:extLst>
          </p:cNvPr>
          <p:cNvGrpSpPr/>
          <p:nvPr/>
        </p:nvGrpSpPr>
        <p:grpSpPr>
          <a:xfrm>
            <a:off x="2066922" y="1585568"/>
            <a:ext cx="8058155" cy="1547926"/>
            <a:chOff x="542922" y="1736762"/>
            <a:chExt cx="8058155" cy="1547926"/>
          </a:xfrm>
          <a:solidFill>
            <a:srgbClr val="627981"/>
          </a:solidFill>
        </p:grpSpPr>
        <p:sp>
          <p:nvSpPr>
            <p:cNvPr id="16" name="Rectangle 15">
              <a:extLst>
                <a:ext uri="{FF2B5EF4-FFF2-40B4-BE49-F238E27FC236}">
                  <a16:creationId xmlns:a16="http://schemas.microsoft.com/office/drawing/2014/main" id="{F9876F14-F226-5326-0626-0847F8ADD4A2}"/>
                </a:ext>
              </a:extLst>
            </p:cNvPr>
            <p:cNvSpPr/>
            <p:nvPr/>
          </p:nvSpPr>
          <p:spPr>
            <a:xfrm>
              <a:off x="542923" y="1736762"/>
              <a:ext cx="8058154" cy="154792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C21D607B-A379-8A24-742C-19026EBBA0D7}"/>
                </a:ext>
              </a:extLst>
            </p:cNvPr>
            <p:cNvSpPr txBox="1"/>
            <p:nvPr/>
          </p:nvSpPr>
          <p:spPr>
            <a:xfrm>
              <a:off x="542922" y="1783329"/>
              <a:ext cx="7961981" cy="1323439"/>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As history tells us, recessions come and go, and with them come ebbs and flows in the job market. Do you know people who lost their jobs due to a decline in real GDP? How did that impact them? How do you think you would react if this happened to you?</a:t>
              </a:r>
            </a:p>
          </p:txBody>
        </p:sp>
      </p:grpSp>
      <p:pic>
        <p:nvPicPr>
          <p:cNvPr id="3" name="Picture 2" descr="Downward sloping curve with money in the background">
            <a:extLst>
              <a:ext uri="{FF2B5EF4-FFF2-40B4-BE49-F238E27FC236}">
                <a16:creationId xmlns:a16="http://schemas.microsoft.com/office/drawing/2014/main" id="{0614BC2A-D3F4-4901-B0E6-7FB381FA7993}"/>
              </a:ext>
            </a:extLst>
          </p:cNvPr>
          <p:cNvPicPr>
            <a:picLocks noChangeAspect="1"/>
          </p:cNvPicPr>
          <p:nvPr/>
        </p:nvPicPr>
        <p:blipFill>
          <a:blip r:embed="rId3"/>
          <a:stretch>
            <a:fillRect/>
          </a:stretch>
        </p:blipFill>
        <p:spPr>
          <a:xfrm>
            <a:off x="3185815" y="3429000"/>
            <a:ext cx="5820369" cy="2883621"/>
          </a:xfrm>
          <a:prstGeom prst="rect">
            <a:avLst/>
          </a:prstGeom>
        </p:spPr>
      </p:pic>
    </p:spTree>
    <p:extLst>
      <p:ext uri="{BB962C8B-B14F-4D97-AF65-F5344CB8AC3E}">
        <p14:creationId xmlns:p14="http://schemas.microsoft.com/office/powerpoint/2010/main" val="3087246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A9118-1B4C-B24D-8A9A-E458237F3B5F}"/>
            </a:ext>
          </a:extLst>
        </p:cNvPr>
        <p:cNvGrpSpPr/>
        <p:nvPr/>
      </p:nvGrpSpPr>
      <p:grpSpPr>
        <a:xfrm>
          <a:off x="0" y="0"/>
          <a:ext cx="0" cy="0"/>
          <a:chOff x="0" y="0"/>
          <a:chExt cx="0" cy="0"/>
        </a:xfrm>
      </p:grpSpPr>
      <p:sp>
        <p:nvSpPr>
          <p:cNvPr id="26" name="Title 25">
            <a:extLst>
              <a:ext uri="{FF2B5EF4-FFF2-40B4-BE49-F238E27FC236}">
                <a16:creationId xmlns:a16="http://schemas.microsoft.com/office/drawing/2014/main" id="{3BFFBF54-B6D0-F93C-A520-DCBC29EA3D51}"/>
              </a:ext>
            </a:extLst>
          </p:cNvPr>
          <p:cNvSpPr txBox="1">
            <a:spLocks noGrp="1"/>
          </p:cNvSpPr>
          <p:nvPr>
            <p:ph type="title" idx="4294967295"/>
          </p:nvPr>
        </p:nvSpPr>
        <p:spPr>
          <a:xfrm>
            <a:off x="1523999" y="31348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16" name="Straight Connector 15">
            <a:extLst>
              <a:ext uri="{FF2B5EF4-FFF2-40B4-BE49-F238E27FC236}">
                <a16:creationId xmlns:a16="http://schemas.microsoft.com/office/drawing/2014/main" id="{9974979E-5747-5F39-632B-B664316A64D3}"/>
              </a:ext>
              <a:ext uri="{C183D7F6-B498-43B3-948B-1728B52AA6E4}">
                <adec:decorative xmlns:adec="http://schemas.microsoft.com/office/drawing/2017/decorative" val="1"/>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9CF2490-156E-8A97-2D11-5A80685DD14A}"/>
              </a:ext>
            </a:extLst>
          </p:cNvPr>
          <p:cNvSpPr txBox="1"/>
          <p:nvPr/>
        </p:nvSpPr>
        <p:spPr>
          <a:xfrm>
            <a:off x="1459469" y="1451808"/>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457200" marR="0" lvl="0" indent="-355600" algn="l" defTabSz="457200" rtl="0" eaLnBrk="1" fontAlgn="auto" latinLnBrk="0" hangingPunct="1">
              <a:lnSpc>
                <a:spcPct val="100000"/>
              </a:lnSpc>
              <a:spcBef>
                <a:spcPts val="0"/>
              </a:spcBef>
              <a:spcAft>
                <a:spcPts val="0"/>
              </a:spcAft>
              <a:buClr>
                <a:prstClr val="white"/>
              </a:buClr>
              <a:buSzPts val="20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nominal value </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of an economic statistic is the commonly announced value.</a:t>
            </a:r>
          </a:p>
          <a:p>
            <a:pPr marL="101600" marR="0" lvl="0" indent="0" algn="l" defTabSz="457200" rtl="0" eaLnBrk="1" fontAlgn="auto" latinLnBrk="0" hangingPunct="1">
              <a:lnSpc>
                <a:spcPct val="100000"/>
              </a:lnSpc>
              <a:spcBef>
                <a:spcPts val="0"/>
              </a:spcBef>
              <a:spcAft>
                <a:spcPts val="0"/>
              </a:spcAft>
              <a:buClr>
                <a:prstClr val="white"/>
              </a:buClr>
              <a:buSzPts val="20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55600" algn="l" defTabSz="457200" rtl="0" eaLnBrk="1" fontAlgn="auto" latinLnBrk="0" hangingPunct="1">
              <a:lnSpc>
                <a:spcPct val="100000"/>
              </a:lnSpc>
              <a:spcBef>
                <a:spcPts val="0"/>
              </a:spcBef>
              <a:spcAft>
                <a:spcPts val="0"/>
              </a:spcAft>
              <a:buClr>
                <a:prstClr val="white"/>
              </a:buClr>
              <a:buSzPts val="20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real value </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is the value after adjusting for changes in inflation. </a:t>
            </a:r>
          </a:p>
          <a:p>
            <a:pPr marL="101600" marR="0" lvl="0" indent="0" algn="l" defTabSz="457200" rtl="0" eaLnBrk="1" fontAlgn="auto" latinLnBrk="0" hangingPunct="1">
              <a:lnSpc>
                <a:spcPct val="100000"/>
              </a:lnSpc>
              <a:spcBef>
                <a:spcPts val="0"/>
              </a:spcBef>
              <a:spcAft>
                <a:spcPts val="0"/>
              </a:spcAft>
              <a:buClr>
                <a:prstClr val="white"/>
              </a:buClr>
              <a:buSzPts val="20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55600" algn="l" defTabSz="457200" rtl="0" eaLnBrk="1" fontAlgn="auto" latinLnBrk="0" hangingPunct="1">
              <a:lnSpc>
                <a:spcPct val="100000"/>
              </a:lnSpc>
              <a:spcBef>
                <a:spcPts val="0"/>
              </a:spcBef>
              <a:spcAft>
                <a:spcPts val="0"/>
              </a:spcAft>
              <a:buClr>
                <a:prstClr val="white"/>
              </a:buClr>
              <a:buSzPts val="20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To convert nominal economic data from several different years into real, inflation-adjusted data, the starting point is to choose a base year arbitrarily and then use a price index to convert the measurements.</a:t>
            </a:r>
          </a:p>
          <a:p>
            <a:pPr marL="101600" marR="0" lvl="0" indent="0" algn="l" defTabSz="457200" rtl="0" eaLnBrk="1" fontAlgn="auto" latinLnBrk="0" hangingPunct="1">
              <a:lnSpc>
                <a:spcPct val="100000"/>
              </a:lnSpc>
              <a:spcBef>
                <a:spcPts val="0"/>
              </a:spcBef>
              <a:spcAft>
                <a:spcPts val="0"/>
              </a:spcAft>
              <a:buClr>
                <a:prstClr val="white"/>
              </a:buClr>
              <a:buSzPts val="20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55600" algn="l" defTabSz="457200" rtl="0" eaLnBrk="1" fontAlgn="auto" latinLnBrk="0" hangingPunct="1">
              <a:lnSpc>
                <a:spcPct val="100000"/>
              </a:lnSpc>
              <a:spcBef>
                <a:spcPts val="0"/>
              </a:spcBef>
              <a:spcAft>
                <a:spcPts val="0"/>
              </a:spcAft>
              <a:buClr>
                <a:prstClr val="white"/>
              </a:buClr>
              <a:buSzPts val="20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In the long term, U.S. real GDP has increased dramatically, but GDP has not increased by the same amount each year. </a:t>
            </a:r>
          </a:p>
          <a:p>
            <a:pPr marL="101600" marR="0" lvl="0" indent="0" algn="l" defTabSz="457200" rtl="0" eaLnBrk="1" fontAlgn="auto" latinLnBrk="0" hangingPunct="1">
              <a:lnSpc>
                <a:spcPct val="100000"/>
              </a:lnSpc>
              <a:spcBef>
                <a:spcPts val="0"/>
              </a:spcBef>
              <a:spcAft>
                <a:spcPts val="0"/>
              </a:spcAft>
              <a:buClr>
                <a:prstClr val="white"/>
              </a:buClr>
              <a:buSzPts val="20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55600" algn="l" defTabSz="457200" rtl="0" eaLnBrk="1" fontAlgn="auto" latinLnBrk="0" hangingPunct="1">
              <a:lnSpc>
                <a:spcPct val="100000"/>
              </a:lnSpc>
              <a:spcBef>
                <a:spcPts val="0"/>
              </a:spcBef>
              <a:spcAft>
                <a:spcPts val="0"/>
              </a:spcAft>
              <a:buClr>
                <a:prstClr val="white"/>
              </a:buClr>
              <a:buSzPts val="20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speeding up and slowing down of GDP growth represents the business cycle with periods of economic highs and lows.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7339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When examining economic statistics, it's crucial to know how the data was measured and if it's been distorted by inflation.">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783329"/>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examining economic statistics, it's crucial to know how the data was measured and if it's been distorted by inflation.</a:t>
              </a:r>
            </a:p>
          </p:txBody>
        </p:sp>
      </p:grpSp>
      <p:grpSp>
        <p:nvGrpSpPr>
          <p:cNvPr id="28" name="Group 27" descr="It's difficult to determine if a rise in GDP is due mainly to a rise in the overall level of prices or to a rise in quantities of goods produced.">
            <a:extLst>
              <a:ext uri="{FF2B5EF4-FFF2-40B4-BE49-F238E27FC236}">
                <a16:creationId xmlns:a16="http://schemas.microsoft.com/office/drawing/2014/main" id="{7B6BD57F-493B-4195-95ED-E38A78721ABC}"/>
              </a:ext>
            </a:extLst>
          </p:cNvPr>
          <p:cNvGrpSpPr/>
          <p:nvPr/>
        </p:nvGrpSpPr>
        <p:grpSpPr>
          <a:xfrm>
            <a:off x="2066922" y="2471278"/>
            <a:ext cx="8058155" cy="806935"/>
            <a:chOff x="542922" y="1736761"/>
            <a:chExt cx="8058155"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It's difficult to determine if a rise in GDP is due mainly to a rise in the overall level of prices or to a rise in quantities of goods produced.</a:t>
              </a:r>
            </a:p>
          </p:txBody>
        </p:sp>
      </p:grpSp>
      <p:grpSp>
        <p:nvGrpSpPr>
          <p:cNvPr id="18" name="Group 17" descr="The nominal value of any economic statistic means that we measure the statistic in terms of actual prices that exist at the time.">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nominal value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of any economic statistic means that we measure the statistic in terms of actual prices that exist at the time.</a:t>
              </a:r>
            </a:p>
          </p:txBody>
        </p:sp>
      </p:grpSp>
      <p:grpSp>
        <p:nvGrpSpPr>
          <p:cNvPr id="20" name="Group 19" descr="The real value refers to the same statistic after it has been adjusted for inflation.">
            <a:extLst>
              <a:ext uri="{FF2B5EF4-FFF2-40B4-BE49-F238E27FC236}">
                <a16:creationId xmlns:a16="http://schemas.microsoft.com/office/drawing/2014/main" id="{95CC4E7A-BF05-4413-8BC1-729D613E469A}"/>
              </a:ext>
            </a:extLst>
          </p:cNvPr>
          <p:cNvGrpSpPr/>
          <p:nvPr/>
        </p:nvGrpSpPr>
        <p:grpSpPr>
          <a:xfrm>
            <a:off x="2066922" y="423087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4F51A39-81D2-4E4F-89A5-9AED480E59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97FAE91A-11F9-4002-BF8E-C3378FD0645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real value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same statistic after it has been adjusted for inflation.</a:t>
              </a:r>
            </a:p>
          </p:txBody>
        </p:sp>
      </p:grpSp>
    </p:spTree>
    <p:extLst>
      <p:ext uri="{BB962C8B-B14F-4D97-AF65-F5344CB8AC3E}">
        <p14:creationId xmlns:p14="http://schemas.microsoft.com/office/powerpoint/2010/main" val="4127424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2" name="Title 25">
            <a:extLst>
              <a:ext uri="{FF2B5EF4-FFF2-40B4-BE49-F238E27FC236}">
                <a16:creationId xmlns:a16="http://schemas.microsoft.com/office/drawing/2014/main" id="{D6CBA0F1-28EA-EE7A-1CCC-936ABA5CD71A}"/>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Nominal and Real GDP</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A526A56C-97E1-8BA1-5EAB-CDDA176E5C51}"/>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Nominal GDP is equal to the quantity of every good or service produced, multiplied by the price at which it was sold, summed up for all goods and services.">
            <a:extLst>
              <a:ext uri="{FF2B5EF4-FFF2-40B4-BE49-F238E27FC236}">
                <a16:creationId xmlns:a16="http://schemas.microsoft.com/office/drawing/2014/main" id="{21A5CADD-5558-477B-D389-0CF7BEFF5336}"/>
              </a:ext>
            </a:extLst>
          </p:cNvPr>
          <p:cNvGrpSpPr/>
          <p:nvPr/>
        </p:nvGrpSpPr>
        <p:grpSpPr>
          <a:xfrm>
            <a:off x="2067068" y="1667704"/>
            <a:ext cx="8058154" cy="1113698"/>
            <a:chOff x="542923" y="1736761"/>
            <a:chExt cx="8058154" cy="1113698"/>
          </a:xfrm>
          <a:solidFill>
            <a:srgbClr val="627981"/>
          </a:solidFill>
        </p:grpSpPr>
        <p:sp>
          <p:nvSpPr>
            <p:cNvPr id="7" name="Rectangle 6">
              <a:extLst>
                <a:ext uri="{FF2B5EF4-FFF2-40B4-BE49-F238E27FC236}">
                  <a16:creationId xmlns:a16="http://schemas.microsoft.com/office/drawing/2014/main" id="{119FA2A6-DE28-6E55-CFF1-74206C876EE0}"/>
                </a:ext>
              </a:extLst>
            </p:cNvPr>
            <p:cNvSpPr/>
            <p:nvPr/>
          </p:nvSpPr>
          <p:spPr>
            <a:xfrm>
              <a:off x="542923" y="1736761"/>
              <a:ext cx="8058154" cy="111369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434D41E-5B45-50A0-298A-CEA4C89D7992}"/>
                </a:ext>
              </a:extLst>
            </p:cNvPr>
            <p:cNvSpPr txBox="1"/>
            <p:nvPr/>
          </p:nvSpPr>
          <p:spPr>
            <a:xfrm>
              <a:off x="542923" y="1782589"/>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Nominal GDP is equal to the quantity of every good or service produced, multiplied by the price at which it was sold, summed up for all goods and services.</a:t>
              </a:r>
            </a:p>
          </p:txBody>
        </p:sp>
      </p:grpSp>
      <p:grpSp>
        <p:nvGrpSpPr>
          <p:cNvPr id="12" name="Group 11" descr="Real GDP is equal to nominal GDP divided by the price index, also known as the GDP deflator.">
            <a:extLst>
              <a:ext uri="{FF2B5EF4-FFF2-40B4-BE49-F238E27FC236}">
                <a16:creationId xmlns:a16="http://schemas.microsoft.com/office/drawing/2014/main" id="{C69AC92D-BE94-4CDF-ABEA-273DDDA1F89E}"/>
              </a:ext>
            </a:extLst>
          </p:cNvPr>
          <p:cNvGrpSpPr/>
          <p:nvPr/>
        </p:nvGrpSpPr>
        <p:grpSpPr>
          <a:xfrm>
            <a:off x="2067068" y="2942442"/>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9D1C836-32E7-45D5-B700-585A4FA3C1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7FE32702-CC52-4073-9FC7-0C590A1255C0}"/>
                </a:ext>
              </a:extLst>
            </p:cNvPr>
            <p:cNvSpPr txBox="1"/>
            <p:nvPr/>
          </p:nvSpPr>
          <p:spPr>
            <a:xfrm>
              <a:off x="698549"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Real GDP is equal to nominal GDP divided by the price index, also known as the GDP deflator.</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a:extLst>
            <a:ext uri="{FF2B5EF4-FFF2-40B4-BE49-F238E27FC236}">
              <a16:creationId xmlns:a16="http://schemas.microsoft.com/office/drawing/2014/main" id="{194499A0-D469-5242-6E75-18E1FB48F92F}"/>
            </a:ext>
          </a:extLst>
        </p:cNvPr>
        <p:cNvGrpSpPr/>
        <p:nvPr/>
      </p:nvGrpSpPr>
      <p:grpSpPr>
        <a:xfrm>
          <a:off x="0" y="0"/>
          <a:ext cx="0" cy="0"/>
          <a:chOff x="0" y="0"/>
          <a:chExt cx="0" cy="0"/>
        </a:xfrm>
      </p:grpSpPr>
      <p:sp>
        <p:nvSpPr>
          <p:cNvPr id="2" name="Title 25">
            <a:extLst>
              <a:ext uri="{FF2B5EF4-FFF2-40B4-BE49-F238E27FC236}">
                <a16:creationId xmlns:a16="http://schemas.microsoft.com/office/drawing/2014/main" id="{8D1C1060-3A1A-DD16-9BB2-5E674706FCED}"/>
              </a:ext>
            </a:extLst>
          </p:cNvPr>
          <p:cNvSpPr txBox="1">
            <a:spLocks noGrp="1"/>
          </p:cNvSpPr>
          <p:nvPr>
            <p:ph type="title" idx="4294967295"/>
          </p:nvPr>
        </p:nvSpPr>
        <p:spPr>
          <a:xfrm>
            <a:off x="1524001" y="338445"/>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spcBef>
                <a:spcPts val="0"/>
              </a:spcBef>
            </a:pPr>
            <a:r>
              <a:rPr lang="en-US" sz="3000" dirty="0">
                <a:solidFill>
                  <a:schemeClr val="dk1"/>
                </a:solidFill>
                <a:latin typeface="Century Gothic"/>
                <a:ea typeface="Century Gothic"/>
                <a:cs typeface="Century Gothic"/>
                <a:sym typeface="Century Gothic"/>
              </a:rPr>
              <a:t>GDP Deflator</a:t>
            </a:r>
            <a:r>
              <a:rPr lang="en-US" sz="3000" baseline="-25000" dirty="0">
                <a:solidFill>
                  <a:schemeClr val="dk1"/>
                </a:solidFill>
                <a:latin typeface="Century Gothic"/>
                <a:ea typeface="Century Gothic"/>
                <a:cs typeface="Century Gothic"/>
                <a:sym typeface="Century Gothic"/>
              </a:rPr>
              <a:t>1</a:t>
            </a:r>
            <a:endParaRPr lang="en-US" sz="3000" baseline="-25000" dirty="0"/>
          </a:p>
        </p:txBody>
      </p:sp>
      <p:cxnSp>
        <p:nvCxnSpPr>
          <p:cNvPr id="3" name="Straight Connector 2">
            <a:extLst>
              <a:ext uri="{FF2B5EF4-FFF2-40B4-BE49-F238E27FC236}">
                <a16:creationId xmlns:a16="http://schemas.microsoft.com/office/drawing/2014/main" id="{AFFAEF35-44B1-E78B-B1A4-8EC71084A7EA}"/>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The GDP deflator is a price index measuring the average prices of all final goods and services included in the economy.">
            <a:extLst>
              <a:ext uri="{FF2B5EF4-FFF2-40B4-BE49-F238E27FC236}">
                <a16:creationId xmlns:a16="http://schemas.microsoft.com/office/drawing/2014/main" id="{F0342647-3BFC-20D5-9D48-92B9FC62747E}"/>
              </a:ext>
            </a:extLst>
          </p:cNvPr>
          <p:cNvGrpSpPr/>
          <p:nvPr/>
        </p:nvGrpSpPr>
        <p:grpSpPr>
          <a:xfrm>
            <a:off x="2067067" y="1795801"/>
            <a:ext cx="8058152" cy="806931"/>
            <a:chOff x="542923" y="1736761"/>
            <a:chExt cx="8058154" cy="806931"/>
          </a:xfrm>
          <a:solidFill>
            <a:srgbClr val="627981"/>
          </a:solidFill>
        </p:grpSpPr>
        <p:sp>
          <p:nvSpPr>
            <p:cNvPr id="7" name="Rectangle 6">
              <a:extLst>
                <a:ext uri="{FF2B5EF4-FFF2-40B4-BE49-F238E27FC236}">
                  <a16:creationId xmlns:a16="http://schemas.microsoft.com/office/drawing/2014/main" id="{2D572B62-3C9C-8655-64AF-6E27DB29E51E}"/>
                </a:ext>
              </a:extLst>
            </p:cNvPr>
            <p:cNvSpPr/>
            <p:nvPr/>
          </p:nvSpPr>
          <p:spPr>
            <a:xfrm>
              <a:off x="542923" y="1736761"/>
              <a:ext cx="8058154" cy="8069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1C58883-DF45-A2E9-4A02-4E2A6EB8381E}"/>
                </a:ext>
              </a:extLst>
            </p:cNvPr>
            <p:cNvSpPr txBox="1"/>
            <p:nvPr/>
          </p:nvSpPr>
          <p:spPr>
            <a:xfrm>
              <a:off x="542923" y="1782589"/>
              <a:ext cx="7807571" cy="707886"/>
            </a:xfrm>
            <a:prstGeom prst="rect">
              <a:avLst/>
            </a:prstGeom>
            <a:grpFill/>
          </p:spPr>
          <p:txBody>
            <a:bodyPr wrap="square" rtlCol="0">
              <a:spAutoFit/>
            </a:bodyPr>
            <a:lstStyle/>
            <a:p>
              <a:pPr marL="457200" marR="0" lvl="0" indent="-355600" algn="l" defTabSz="457200" rtl="0" eaLnBrk="1" fontAlgn="auto" latinLnBrk="0" hangingPunct="1">
                <a:lnSpc>
                  <a:spcPct val="100000"/>
                </a:lnSpc>
                <a:spcBef>
                  <a:spcPts val="0"/>
                </a:spcBef>
                <a:spcAft>
                  <a:spcPts val="0"/>
                </a:spcAft>
                <a:buClr>
                  <a:prstClr val="white"/>
                </a:buClr>
                <a:buSzPts val="20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GDP deflator </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is a price index measuring the average prices of all final goods and services included in the economy.</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5" name="Picture 4" descr="GDP deflator equals nominal GDP divided by real GDP all multiplied by 100.">
            <a:extLst>
              <a:ext uri="{FF2B5EF4-FFF2-40B4-BE49-F238E27FC236}">
                <a16:creationId xmlns:a16="http://schemas.microsoft.com/office/drawing/2014/main" id="{03A18AB8-1E27-6C55-8C08-9CBF442E31CD}"/>
              </a:ext>
            </a:extLst>
          </p:cNvPr>
          <p:cNvPicPr>
            <a:picLocks noChangeAspect="1"/>
          </p:cNvPicPr>
          <p:nvPr/>
        </p:nvPicPr>
        <p:blipFill>
          <a:blip r:embed="rId3"/>
          <a:srcRect l="1334" r="1105"/>
          <a:stretch>
            <a:fillRect/>
          </a:stretch>
        </p:blipFill>
        <p:spPr>
          <a:xfrm>
            <a:off x="2067067" y="3055706"/>
            <a:ext cx="8058152" cy="1097328"/>
          </a:xfrm>
          <a:prstGeom prst="rect">
            <a:avLst/>
          </a:prstGeom>
        </p:spPr>
      </p:pic>
      <p:pic>
        <p:nvPicPr>
          <p:cNvPr id="10" name="Picture 9" descr="real GDP equals nominal GDP divided by price index divided by 100.">
            <a:extLst>
              <a:ext uri="{FF2B5EF4-FFF2-40B4-BE49-F238E27FC236}">
                <a16:creationId xmlns:a16="http://schemas.microsoft.com/office/drawing/2014/main" id="{01F8302B-7466-5BAE-F0CF-CEC8F5B22365}"/>
              </a:ext>
            </a:extLst>
          </p:cNvPr>
          <p:cNvPicPr>
            <a:picLocks noChangeAspect="1"/>
          </p:cNvPicPr>
          <p:nvPr/>
        </p:nvPicPr>
        <p:blipFill>
          <a:blip r:embed="rId4"/>
          <a:srcRect l="1057" r="1106"/>
          <a:stretch>
            <a:fillRect/>
          </a:stretch>
        </p:blipFill>
        <p:spPr>
          <a:xfrm>
            <a:off x="2067067" y="4252051"/>
            <a:ext cx="8058152" cy="1130580"/>
          </a:xfrm>
          <a:prstGeom prst="rect">
            <a:avLst/>
          </a:prstGeom>
        </p:spPr>
      </p:pic>
    </p:spTree>
    <p:extLst>
      <p:ext uri="{BB962C8B-B14F-4D97-AF65-F5344CB8AC3E}">
        <p14:creationId xmlns:p14="http://schemas.microsoft.com/office/powerpoint/2010/main" val="2232668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a:extLst>
            <a:ext uri="{FF2B5EF4-FFF2-40B4-BE49-F238E27FC236}">
              <a16:creationId xmlns:a16="http://schemas.microsoft.com/office/drawing/2014/main" id="{384BA06A-BA4D-5D49-8BA1-41E4E2312CB4}"/>
            </a:ext>
          </a:extLst>
        </p:cNvPr>
        <p:cNvGrpSpPr/>
        <p:nvPr/>
      </p:nvGrpSpPr>
      <p:grpSpPr>
        <a:xfrm>
          <a:off x="0" y="0"/>
          <a:ext cx="0" cy="0"/>
          <a:chOff x="0" y="0"/>
          <a:chExt cx="0" cy="0"/>
        </a:xfrm>
      </p:grpSpPr>
      <p:sp>
        <p:nvSpPr>
          <p:cNvPr id="2" name="Title 25">
            <a:extLst>
              <a:ext uri="{FF2B5EF4-FFF2-40B4-BE49-F238E27FC236}">
                <a16:creationId xmlns:a16="http://schemas.microsoft.com/office/drawing/2014/main" id="{F48286C9-F9B5-C6C0-37F7-BEEEC05FF0D8}"/>
              </a:ext>
            </a:extLst>
          </p:cNvPr>
          <p:cNvSpPr txBox="1">
            <a:spLocks noGrp="1"/>
          </p:cNvSpPr>
          <p:nvPr>
            <p:ph type="title" idx="4294967295"/>
          </p:nvPr>
        </p:nvSpPr>
        <p:spPr>
          <a:xfrm>
            <a:off x="1524001" y="338445"/>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spcBef>
                <a:spcPts val="0"/>
              </a:spcBef>
            </a:pPr>
            <a:r>
              <a:rPr lang="en-US" sz="3000" dirty="0">
                <a:solidFill>
                  <a:schemeClr val="dk1"/>
                </a:solidFill>
                <a:latin typeface="Century Gothic"/>
                <a:ea typeface="Century Gothic"/>
                <a:cs typeface="Century Gothic"/>
                <a:sym typeface="Century Gothic"/>
              </a:rPr>
              <a:t>GDP Deflator</a:t>
            </a:r>
            <a:r>
              <a:rPr lang="en-US" sz="3000" baseline="-25000" dirty="0">
                <a:solidFill>
                  <a:schemeClr val="dk1"/>
                </a:solidFill>
                <a:latin typeface="Century Gothic"/>
                <a:ea typeface="Century Gothic"/>
                <a:cs typeface="Century Gothic"/>
                <a:sym typeface="Century Gothic"/>
              </a:rPr>
              <a:t>2</a:t>
            </a:r>
            <a:endParaRPr lang="en-US" sz="3000" baseline="-25000" dirty="0"/>
          </a:p>
        </p:txBody>
      </p:sp>
      <p:cxnSp>
        <p:nvCxnSpPr>
          <p:cNvPr id="3" name="Straight Connector 2">
            <a:extLst>
              <a:ext uri="{FF2B5EF4-FFF2-40B4-BE49-F238E27FC236}">
                <a16:creationId xmlns:a16="http://schemas.microsoft.com/office/drawing/2014/main" id="{59379CCF-D85E-F471-C70C-5AD1BA505F4C}"/>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line graph of the GDP deflator over time.">
            <a:extLst>
              <a:ext uri="{FF2B5EF4-FFF2-40B4-BE49-F238E27FC236}">
                <a16:creationId xmlns:a16="http://schemas.microsoft.com/office/drawing/2014/main" id="{0F1ED8ED-DCE6-73C2-C966-C1F7373FB2B4}"/>
              </a:ext>
            </a:extLst>
          </p:cNvPr>
          <p:cNvPicPr>
            <a:picLocks noChangeAspect="1"/>
          </p:cNvPicPr>
          <p:nvPr/>
        </p:nvPicPr>
        <p:blipFill rotWithShape="1">
          <a:blip r:embed="rId3"/>
          <a:srcRect l="3460" t="6166" r="1245" b="1956"/>
          <a:stretch/>
        </p:blipFill>
        <p:spPr>
          <a:xfrm>
            <a:off x="2066924" y="1429541"/>
            <a:ext cx="8032956" cy="4399607"/>
          </a:xfrm>
          <a:prstGeom prst="rect">
            <a:avLst/>
          </a:prstGeom>
        </p:spPr>
      </p:pic>
      <p:grpSp>
        <p:nvGrpSpPr>
          <p:cNvPr id="6" name="Group 5" descr="The GDP deflator from 1960 to 2020.">
            <a:extLst>
              <a:ext uri="{FF2B5EF4-FFF2-40B4-BE49-F238E27FC236}">
                <a16:creationId xmlns:a16="http://schemas.microsoft.com/office/drawing/2014/main" id="{DB83E353-E027-029F-1634-3E2C62553F97}"/>
              </a:ext>
            </a:extLst>
          </p:cNvPr>
          <p:cNvGrpSpPr/>
          <p:nvPr/>
        </p:nvGrpSpPr>
        <p:grpSpPr>
          <a:xfrm>
            <a:off x="2066924" y="6051071"/>
            <a:ext cx="8058152" cy="550452"/>
            <a:chOff x="542923" y="1736761"/>
            <a:chExt cx="8058154" cy="806931"/>
          </a:xfrm>
          <a:solidFill>
            <a:srgbClr val="627981"/>
          </a:solidFill>
        </p:grpSpPr>
        <p:sp>
          <p:nvSpPr>
            <p:cNvPr id="7" name="Rectangle 6">
              <a:extLst>
                <a:ext uri="{FF2B5EF4-FFF2-40B4-BE49-F238E27FC236}">
                  <a16:creationId xmlns:a16="http://schemas.microsoft.com/office/drawing/2014/main" id="{62287D0B-7EF0-B8A7-E934-BA2AE2638BEC}"/>
                </a:ext>
              </a:extLst>
            </p:cNvPr>
            <p:cNvSpPr/>
            <p:nvPr/>
          </p:nvSpPr>
          <p:spPr>
            <a:xfrm>
              <a:off x="542923" y="1736761"/>
              <a:ext cx="8058154" cy="8069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A247FD1-0506-08E8-EFF4-2538C2FA0120}"/>
                </a:ext>
              </a:extLst>
            </p:cNvPr>
            <p:cNvSpPr txBox="1"/>
            <p:nvPr/>
          </p:nvSpPr>
          <p:spPr>
            <a:xfrm>
              <a:off x="668071" y="1926583"/>
              <a:ext cx="7807571" cy="400110"/>
            </a:xfrm>
            <a:prstGeom prst="rect">
              <a:avLst/>
            </a:prstGeom>
            <a:grpFill/>
          </p:spPr>
          <p:txBody>
            <a:bodyPr wrap="square" rtlCol="0" anchor="ctr">
              <a:spAutoFit/>
            </a:bodyPr>
            <a:lstStyle/>
            <a:p>
              <a:pPr marL="101600" marR="0" lvl="0" indent="0" algn="ctr" defTabSz="457200" rtl="0" eaLnBrk="1" fontAlgn="auto" latinLnBrk="0" hangingPunct="1">
                <a:lnSpc>
                  <a:spcPct val="100000"/>
                </a:lnSpc>
                <a:spcBef>
                  <a:spcPts val="0"/>
                </a:spcBef>
                <a:spcAft>
                  <a:spcPts val="0"/>
                </a:spcAft>
                <a:buClr>
                  <a:prstClr val="white"/>
                </a:buClr>
                <a:buSzPts val="2000"/>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GDP deflator from 1960 to 2020.</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869984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3" name="Title 25">
            <a:extLst>
              <a:ext uri="{FF2B5EF4-FFF2-40B4-BE49-F238E27FC236}">
                <a16:creationId xmlns:a16="http://schemas.microsoft.com/office/drawing/2014/main" id="{B432961A-4C92-51F3-2153-533C05A93B91}"/>
              </a:ext>
            </a:extLst>
          </p:cNvPr>
          <p:cNvSpPr txBox="1">
            <a:spLocks noGrp="1"/>
          </p:cNvSpPr>
          <p:nvPr>
            <p:ph type="title" idx="4294967295"/>
          </p:nvPr>
        </p:nvSpPr>
        <p:spPr>
          <a:xfrm>
            <a:off x="1524000" y="453220"/>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The Role of the Base Year</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schemeClr val="tx1"/>
              </a:solidFill>
              <a:effectLst/>
              <a:uLnTx/>
              <a:uFillTx/>
              <a:latin typeface="+mj-lt"/>
              <a:ea typeface="+mj-ea"/>
              <a:cs typeface="+mj-cs"/>
            </a:endParaRPr>
          </a:p>
        </p:txBody>
      </p:sp>
      <p:cxnSp>
        <p:nvCxnSpPr>
          <p:cNvPr id="4" name="Straight Connector 3">
            <a:extLst>
              <a:ext uri="{FF2B5EF4-FFF2-40B4-BE49-F238E27FC236}">
                <a16:creationId xmlns:a16="http://schemas.microsoft.com/office/drawing/2014/main" id="{AEF8748E-047B-D135-1724-5CA26FDE1DAA}"/>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Whenever you compute a statistic in real terms instead of nominal terms across a period of time, one year/period plays a special role.">
            <a:extLst>
              <a:ext uri="{FF2B5EF4-FFF2-40B4-BE49-F238E27FC236}">
                <a16:creationId xmlns:a16="http://schemas.microsoft.com/office/drawing/2014/main" id="{3062F619-D475-4953-9452-6BEB889FBCC1}"/>
              </a:ext>
            </a:extLst>
          </p:cNvPr>
          <p:cNvGrpSpPr/>
          <p:nvPr/>
        </p:nvGrpSpPr>
        <p:grpSpPr>
          <a:xfrm>
            <a:off x="2066922" y="1585567"/>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57BC5FFA-EF37-4F09-99DC-583DD59C136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B182B568-CE85-4AF6-AC0A-4029EFC86DA8}"/>
                </a:ext>
              </a:extLst>
            </p:cNvPr>
            <p:cNvSpPr txBox="1"/>
            <p:nvPr/>
          </p:nvSpPr>
          <p:spPr>
            <a:xfrm>
              <a:off x="542922" y="1783329"/>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Whenever you compute a statistic in real terms instead of nominal terms across a period of time, one year/period plays a special role.</a:t>
              </a:r>
            </a:p>
          </p:txBody>
        </p:sp>
      </p:grpSp>
      <p:grpSp>
        <p:nvGrpSpPr>
          <p:cNvPr id="15" name="Group 14" descr="We use the prices in the base year to compute the real statistic.">
            <a:extLst>
              <a:ext uri="{FF2B5EF4-FFF2-40B4-BE49-F238E27FC236}">
                <a16:creationId xmlns:a16="http://schemas.microsoft.com/office/drawing/2014/main" id="{33FFDE3B-4E54-40A9-856B-EBBD494BBD49}"/>
              </a:ext>
            </a:extLst>
          </p:cNvPr>
          <p:cNvGrpSpPr/>
          <p:nvPr/>
        </p:nvGrpSpPr>
        <p:grpSpPr>
          <a:xfrm>
            <a:off x="2066922" y="2471278"/>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CD6B3452-6178-4F00-A316-B966012DA2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32A6E56-530C-41F2-98ED-5390C033A33B}"/>
                </a:ext>
              </a:extLst>
            </p:cNvPr>
            <p:cNvSpPr txBox="1"/>
            <p:nvPr/>
          </p:nvSpPr>
          <p:spPr>
            <a:xfrm>
              <a:off x="542922" y="1909693"/>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use the prices in the base year to compute the real statistic.</a:t>
              </a:r>
            </a:p>
          </p:txBody>
        </p:sp>
      </p:grpSp>
      <p:grpSp>
        <p:nvGrpSpPr>
          <p:cNvPr id="21" name="Group 20" descr="To calculate real GDP, we take the quantities of goods and services produced in each year and multiply them by their base year price.">
            <a:extLst>
              <a:ext uri="{FF2B5EF4-FFF2-40B4-BE49-F238E27FC236}">
                <a16:creationId xmlns:a16="http://schemas.microsoft.com/office/drawing/2014/main" id="{A43A3AF5-CC76-4484-8E4E-A3573DF5EA6D}"/>
              </a:ext>
            </a:extLst>
          </p:cNvPr>
          <p:cNvGrpSpPr/>
          <p:nvPr/>
        </p:nvGrpSpPr>
        <p:grpSpPr>
          <a:xfrm>
            <a:off x="2066922" y="3348509"/>
            <a:ext cx="8058155" cy="806935"/>
            <a:chOff x="542922" y="1736761"/>
            <a:chExt cx="8058155" cy="806935"/>
          </a:xfrm>
          <a:solidFill>
            <a:srgbClr val="627981"/>
          </a:solidFill>
        </p:grpSpPr>
        <p:sp>
          <p:nvSpPr>
            <p:cNvPr id="22" name="Rectangle 21">
              <a:extLst>
                <a:ext uri="{FF2B5EF4-FFF2-40B4-BE49-F238E27FC236}">
                  <a16:creationId xmlns:a16="http://schemas.microsoft.com/office/drawing/2014/main" id="{56725553-E37D-44AD-B738-187CA078ACE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F4133B2B-0F53-4767-BFE8-A26562B5F122}"/>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calculate real GDP, we take the quantities of goods and services produced in each year and multiply them by their base year price.</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4" name="Title 25">
            <a:extLst>
              <a:ext uri="{FF2B5EF4-FFF2-40B4-BE49-F238E27FC236}">
                <a16:creationId xmlns:a16="http://schemas.microsoft.com/office/drawing/2014/main" id="{0539CB90-E360-96BF-6500-45A7F4478ACA}"/>
              </a:ext>
            </a:extLst>
          </p:cNvPr>
          <p:cNvSpPr txBox="1">
            <a:spLocks noGrp="1"/>
          </p:cNvSpPr>
          <p:nvPr>
            <p:ph type="title" idx="4294967295"/>
          </p:nvPr>
        </p:nvSpPr>
        <p:spPr>
          <a:xfrm>
            <a:off x="1524000" y="453220"/>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The Role of the Base Year</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2</a:t>
            </a:r>
            <a:endParaRPr kumimoji="0" lang="en-US" sz="3200" b="0" i="0" u="none" strike="noStrike" kern="1200" cap="none" spc="0" normalizeH="0" baseline="-25000" noProof="0" dirty="0">
              <a:ln>
                <a:noFill/>
              </a:ln>
              <a:solidFill>
                <a:schemeClr val="tx1"/>
              </a:solidFill>
              <a:effectLst/>
              <a:uLnTx/>
              <a:uFillTx/>
              <a:latin typeface="+mj-lt"/>
              <a:ea typeface="+mj-ea"/>
              <a:cs typeface="+mj-cs"/>
            </a:endParaRPr>
          </a:p>
        </p:txBody>
      </p:sp>
      <p:cxnSp>
        <p:nvCxnSpPr>
          <p:cNvPr id="5" name="Straight Connector 4">
            <a:extLst>
              <a:ext uri="{FF2B5EF4-FFF2-40B4-BE49-F238E27FC236}">
                <a16:creationId xmlns:a16="http://schemas.microsoft.com/office/drawing/2014/main" id="{D490A183-33D8-1F54-E95A-6C963A48F836}"/>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In this example, real GDP is constructed using prices that existed in 2012. Any year can be used as the base year. In 2012, the nominal GDP (in billions of dollars) was $16,197.0, and the price index was 100.">
            <a:extLst>
              <a:ext uri="{FF2B5EF4-FFF2-40B4-BE49-F238E27FC236}">
                <a16:creationId xmlns:a16="http://schemas.microsoft.com/office/drawing/2014/main" id="{3062F619-D475-4953-9452-6BEB889FBCC1}"/>
              </a:ext>
            </a:extLst>
          </p:cNvPr>
          <p:cNvGrpSpPr/>
          <p:nvPr/>
        </p:nvGrpSpPr>
        <p:grpSpPr>
          <a:xfrm>
            <a:off x="2066922" y="1405905"/>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57BC5FFA-EF37-4F09-99DC-583DD59C1369}"/>
                </a:ext>
              </a:extLst>
            </p:cNvPr>
            <p:cNvSpPr/>
            <p:nvPr/>
          </p:nvSpPr>
          <p:spPr>
            <a:xfrm>
              <a:off x="542923" y="1736761"/>
              <a:ext cx="8058154" cy="10622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B182B568-CE85-4AF6-AC0A-4029EFC86DA8}"/>
                </a:ext>
              </a:extLst>
            </p:cNvPr>
            <p:cNvSpPr txBox="1"/>
            <p:nvPr/>
          </p:nvSpPr>
          <p:spPr>
            <a:xfrm>
              <a:off x="542922" y="1783329"/>
              <a:ext cx="7961981" cy="1015663"/>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example, real GDP is constructed using prices that existed in 2012. Any year can be used as the base year. In 2012, the nominal GDP (in billions of dollars) was $16,197.0, and the price index was 100.</a:t>
              </a:r>
            </a:p>
          </p:txBody>
        </p:sp>
      </p:grpSp>
      <p:pic>
        <p:nvPicPr>
          <p:cNvPr id="7" name="Picture 6" descr="GDP deflator equals nominal GDP divided by real GDP multiplied by 100. Rearrange the formula and use the data from 2012: real GDP equals nominal GDP divided by GDP deflator divided by 100. real GDP equals $16,197.0 billion divided by 100 divided by 100. real GDP equals $16,197.0 billion. Since the price index in the base year always has a value of 100 (by definition), nominal and real GDP are always the same in the base year.">
            <a:extLst>
              <a:ext uri="{FF2B5EF4-FFF2-40B4-BE49-F238E27FC236}">
                <a16:creationId xmlns:a16="http://schemas.microsoft.com/office/drawing/2014/main" id="{BA062112-9EF1-9282-5DE6-28DC1C439563}"/>
              </a:ext>
            </a:extLst>
          </p:cNvPr>
          <p:cNvPicPr>
            <a:picLocks noChangeAspect="1"/>
          </p:cNvPicPr>
          <p:nvPr/>
        </p:nvPicPr>
        <p:blipFill>
          <a:blip r:embed="rId3"/>
          <a:stretch>
            <a:fillRect/>
          </a:stretch>
        </p:blipFill>
        <p:spPr>
          <a:xfrm>
            <a:off x="2066920" y="2514701"/>
            <a:ext cx="8058153" cy="4252295"/>
          </a:xfrm>
          <a:prstGeom prst="rect">
            <a:avLst/>
          </a:prstGeom>
        </p:spPr>
      </p:pic>
    </p:spTree>
    <p:extLst>
      <p:ext uri="{BB962C8B-B14F-4D97-AF65-F5344CB8AC3E}">
        <p14:creationId xmlns:p14="http://schemas.microsoft.com/office/powerpoint/2010/main" val="635800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Nominal and Real GDP</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As long as inflation is positive, real GDP should be less than nominal GDP in any year after the base year.">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783329"/>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long as inflation is positive, real GDP should be less than nominal GDP in any year after the base year.</a:t>
              </a:r>
            </a:p>
          </p:txBody>
        </p:sp>
      </p:grpSp>
      <p:grpSp>
        <p:nvGrpSpPr>
          <p:cNvPr id="28" name="Group 27" descr="The value of nominal GDP is amplified by inflation.">
            <a:extLst>
              <a:ext uri="{FF2B5EF4-FFF2-40B4-BE49-F238E27FC236}">
                <a16:creationId xmlns:a16="http://schemas.microsoft.com/office/drawing/2014/main" id="{7B6BD57F-493B-4195-95ED-E38A78721ABC}"/>
              </a:ext>
            </a:extLst>
          </p:cNvPr>
          <p:cNvGrpSpPr/>
          <p:nvPr/>
        </p:nvGrpSpPr>
        <p:grpSpPr>
          <a:xfrm>
            <a:off x="2066922" y="2471278"/>
            <a:ext cx="8058155" cy="806935"/>
            <a:chOff x="542922" y="1736761"/>
            <a:chExt cx="8058155"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2" y="1934260"/>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value of nominal GDP is amplified by inflation.</a:t>
              </a:r>
            </a:p>
          </p:txBody>
        </p:sp>
      </p:grpSp>
      <p:grpSp>
        <p:nvGrpSpPr>
          <p:cNvPr id="18" name="Group 17" descr="As long as inflation is positive, real GDP should be greater than nominal GDP in any year before the base year.">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long as inflation is positive, real GDP should be greater than nominal GDP in any year before the base year.</a:t>
              </a:r>
            </a:p>
          </p:txBody>
        </p:sp>
      </p:grpSp>
      <p:grpSp>
        <p:nvGrpSpPr>
          <p:cNvPr id="20" name="Group 19" descr="Nominal and real GDP will be equal in the base year.">
            <a:extLst>
              <a:ext uri="{FF2B5EF4-FFF2-40B4-BE49-F238E27FC236}">
                <a16:creationId xmlns:a16="http://schemas.microsoft.com/office/drawing/2014/main" id="{95CC4E7A-BF05-4413-8BC1-729D613E469A}"/>
              </a:ext>
            </a:extLst>
          </p:cNvPr>
          <p:cNvGrpSpPr/>
          <p:nvPr/>
        </p:nvGrpSpPr>
        <p:grpSpPr>
          <a:xfrm>
            <a:off x="2066922" y="423087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4F51A39-81D2-4E4F-89A5-9AED480E59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97FAE91A-11F9-4002-BF8E-C3378FD0645C}"/>
                </a:ext>
              </a:extLst>
            </p:cNvPr>
            <p:cNvSpPr txBox="1"/>
            <p:nvPr/>
          </p:nvSpPr>
          <p:spPr>
            <a:xfrm>
              <a:off x="542923" y="1922848"/>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Nominal and real GDP will be equal in the base year.</a:t>
              </a:r>
            </a:p>
          </p:txBody>
        </p:sp>
      </p:grpSp>
    </p:spTree>
    <p:extLst>
      <p:ext uri="{BB962C8B-B14F-4D97-AF65-F5344CB8AC3E}">
        <p14:creationId xmlns:p14="http://schemas.microsoft.com/office/powerpoint/2010/main" val="99326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Nominal and Real GDP</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By converting nominal GDP to real GDP, we are better able to track GDP growth over time.">
            <a:extLst>
              <a:ext uri="{FF2B5EF4-FFF2-40B4-BE49-F238E27FC236}">
                <a16:creationId xmlns:a16="http://schemas.microsoft.com/office/drawing/2014/main" id="{2DA71B46-6958-43B4-AAA4-197500337DA7}"/>
              </a:ext>
            </a:extLst>
          </p:cNvPr>
          <p:cNvGrpSpPr/>
          <p:nvPr/>
        </p:nvGrpSpPr>
        <p:grpSpPr>
          <a:xfrm>
            <a:off x="1974055" y="1585567"/>
            <a:ext cx="8243890"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783329"/>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By converting nominal GDP to real GDP, we are better able to track GDP growth over time.</a:t>
              </a:r>
            </a:p>
          </p:txBody>
        </p:sp>
      </p:grpSp>
      <p:pic>
        <p:nvPicPr>
          <p:cNvPr id="5" name="Picture 4" descr="real GDP growth rate equals current year real GDP minus base year real GDP divided by base year real GDP multiplied by 100.">
            <a:extLst>
              <a:ext uri="{FF2B5EF4-FFF2-40B4-BE49-F238E27FC236}">
                <a16:creationId xmlns:a16="http://schemas.microsoft.com/office/drawing/2014/main" id="{6865A126-6BBA-C766-0917-2DAF11C6EBAC}"/>
              </a:ext>
            </a:extLst>
          </p:cNvPr>
          <p:cNvPicPr>
            <a:picLocks noChangeAspect="1"/>
          </p:cNvPicPr>
          <p:nvPr/>
        </p:nvPicPr>
        <p:blipFill>
          <a:blip r:embed="rId3"/>
          <a:stretch>
            <a:fillRect/>
          </a:stretch>
        </p:blipFill>
        <p:spPr>
          <a:xfrm>
            <a:off x="1974056" y="2467831"/>
            <a:ext cx="8243889" cy="837794"/>
          </a:xfrm>
          <a:prstGeom prst="rect">
            <a:avLst/>
          </a:prstGeom>
        </p:spPr>
      </p:pic>
      <p:grpSp>
        <p:nvGrpSpPr>
          <p:cNvPr id="18" name="Group 17" descr="Real GDP is important because it is highly correlated with other measures of economic activity, like employment and unemployment.">
            <a:extLst>
              <a:ext uri="{FF2B5EF4-FFF2-40B4-BE49-F238E27FC236}">
                <a16:creationId xmlns:a16="http://schemas.microsoft.com/office/drawing/2014/main" id="{91FB57CB-728A-4EDB-83B9-2EF1D662446F}"/>
              </a:ext>
            </a:extLst>
          </p:cNvPr>
          <p:cNvGrpSpPr/>
          <p:nvPr/>
        </p:nvGrpSpPr>
        <p:grpSpPr>
          <a:xfrm>
            <a:off x="1974055" y="3380954"/>
            <a:ext cx="8243890"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961980"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Real GDP is important because it is highly correlated with other measures of economic activity, like employment and unemployment.</a:t>
              </a:r>
            </a:p>
          </p:txBody>
        </p:sp>
      </p:grpSp>
    </p:spTree>
    <p:extLst>
      <p:ext uri="{BB962C8B-B14F-4D97-AF65-F5344CB8AC3E}">
        <p14:creationId xmlns:p14="http://schemas.microsoft.com/office/powerpoint/2010/main" val="385099118"/>
      </p:ext>
    </p:extLst>
  </p:cSld>
  <p:clrMapOvr>
    <a:masterClrMapping/>
  </p:clrMapOvr>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1A85C1-4593-4562-81F0-1B69432CC981}">
  <ds:schemaRefs>
    <ds:schemaRef ds:uri="http://schemas.openxmlformats.org/package/2006/metadata/core-properties"/>
    <ds:schemaRef ds:uri="http://purl.org/dc/terms/"/>
    <ds:schemaRef ds:uri="fdab59f7-c3a7-48e5-acd8-618ce834776e"/>
    <ds:schemaRef ds:uri="http://schemas.microsoft.com/office/2006/documentManagement/types"/>
    <ds:schemaRef ds:uri="http://www.w3.org/XML/1998/namespace"/>
    <ds:schemaRef ds:uri="http://purl.org/dc/dcmitype/"/>
    <ds:schemaRef ds:uri="06d9c582-05c2-476b-83d2-72ab8b1380b2"/>
    <ds:schemaRef ds:uri="http://schemas.microsoft.com/office/infopath/2007/PartnerControl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1F5521DE-981E-4B32-9F22-A462D9AB24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FB6E6DE-1044-4DA4-A9D3-1F5CBC2BE7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221</TotalTime>
  <Words>1201</Words>
  <Application>Microsoft Office PowerPoint</Application>
  <PresentationFormat>Widescreen</PresentationFormat>
  <Paragraphs>95</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2_Office Theme</vt:lpstr>
      <vt:lpstr>Adjusting Nominal Values to Real Values</vt:lpstr>
      <vt:lpstr>Introduction</vt:lpstr>
      <vt:lpstr>Nominal and Real GDP1</vt:lpstr>
      <vt:lpstr>GDP Deflator1</vt:lpstr>
      <vt:lpstr>GDP Deflator2</vt:lpstr>
      <vt:lpstr>The Role of the Base Year1</vt:lpstr>
      <vt:lpstr>The Role of the Base Year2</vt:lpstr>
      <vt:lpstr>Nominal and Real GDP2</vt:lpstr>
      <vt:lpstr>Nominal and Real GDP3</vt:lpstr>
      <vt:lpstr>Nominal and Real GDP4</vt:lpstr>
      <vt:lpstr>Real World Example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29</cp:revision>
  <dcterms:created xsi:type="dcterms:W3CDTF">2014-11-06T15:36:04Z</dcterms:created>
  <dcterms:modified xsi:type="dcterms:W3CDTF">2026-02-02T16:59:32Z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