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6"/>
  </p:notesMasterIdLst>
  <p:sldIdLst>
    <p:sldId id="387" r:id="rId5"/>
    <p:sldId id="388" r:id="rId6"/>
    <p:sldId id="389" r:id="rId7"/>
    <p:sldId id="390" r:id="rId8"/>
    <p:sldId id="391" r:id="rId9"/>
    <p:sldId id="392" r:id="rId10"/>
    <p:sldId id="393"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38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36D0A7-025B-491A-9270-034ED67FD5D7}" v="3" dt="2026-02-02T16:58:39.2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56" autoAdjust="0"/>
    <p:restoredTop sz="87570" autoAdjust="0"/>
  </p:normalViewPr>
  <p:slideViewPr>
    <p:cSldViewPr snapToGrid="0">
      <p:cViewPr varScale="1">
        <p:scale>
          <a:sx n="93" d="100"/>
          <a:sy n="93" d="100"/>
        </p:scale>
        <p:origin x="99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5T20:41:34.891" v="4" actId="6549"/>
      <pc:docMkLst>
        <pc:docMk/>
      </pc:docMkLst>
      <pc:sldChg chg="add">
        <pc:chgData name="Caitlin Coleman" userId="96f87ca1-0e64-4ae8-8d77-98757b85df0b" providerId="ADAL" clId="{DDA6BCD5-DC0D-434C-93A0-51E2BCD25B34}" dt="2026-01-15T20:40:44.474" v="0"/>
        <pc:sldMkLst>
          <pc:docMk/>
          <pc:sldMk cId="2001714611" sldId="386"/>
        </pc:sldMkLst>
      </pc:sldChg>
      <pc:sldChg chg="add">
        <pc:chgData name="Caitlin Coleman" userId="96f87ca1-0e64-4ae8-8d77-98757b85df0b" providerId="ADAL" clId="{DDA6BCD5-DC0D-434C-93A0-51E2BCD25B34}" dt="2026-01-15T20:41:03.181" v="1"/>
        <pc:sldMkLst>
          <pc:docMk/>
          <pc:sldMk cId="3711303330" sldId="387"/>
        </pc:sldMkLst>
      </pc:sldChg>
      <pc:sldChg chg="modSp add mod">
        <pc:chgData name="Caitlin Coleman" userId="96f87ca1-0e64-4ae8-8d77-98757b85df0b" providerId="ADAL" clId="{DDA6BCD5-DC0D-434C-93A0-51E2BCD25B34}" dt="2026-01-15T20:41:17.938" v="3" actId="6549"/>
        <pc:sldMkLst>
          <pc:docMk/>
          <pc:sldMk cId="1498120935" sldId="388"/>
        </pc:sldMkLst>
        <pc:spChg chg="mod">
          <ac:chgData name="Caitlin Coleman" userId="96f87ca1-0e64-4ae8-8d77-98757b85df0b" providerId="ADAL" clId="{DDA6BCD5-DC0D-434C-93A0-51E2BCD25B34}" dt="2026-01-15T20:41:17.938" v="3" actId="6549"/>
          <ac:spMkLst>
            <pc:docMk/>
            <pc:sldMk cId="1498120935" sldId="388"/>
            <ac:spMk id="26" creationId="{00000000-0000-0000-0000-000000000000}"/>
          </ac:spMkLst>
        </pc:spChg>
      </pc:sldChg>
      <pc:sldChg chg="add">
        <pc:chgData name="Caitlin Coleman" userId="96f87ca1-0e64-4ae8-8d77-98757b85df0b" providerId="ADAL" clId="{DDA6BCD5-DC0D-434C-93A0-51E2BCD25B34}" dt="2026-01-15T20:41:03.181" v="1"/>
        <pc:sldMkLst>
          <pc:docMk/>
          <pc:sldMk cId="2790828303" sldId="389"/>
        </pc:sldMkLst>
      </pc:sldChg>
      <pc:sldChg chg="add">
        <pc:chgData name="Caitlin Coleman" userId="96f87ca1-0e64-4ae8-8d77-98757b85df0b" providerId="ADAL" clId="{DDA6BCD5-DC0D-434C-93A0-51E2BCD25B34}" dt="2026-01-15T20:41:03.181" v="1"/>
        <pc:sldMkLst>
          <pc:docMk/>
          <pc:sldMk cId="2630269950" sldId="390"/>
        </pc:sldMkLst>
      </pc:sldChg>
      <pc:sldChg chg="add">
        <pc:chgData name="Caitlin Coleman" userId="96f87ca1-0e64-4ae8-8d77-98757b85df0b" providerId="ADAL" clId="{DDA6BCD5-DC0D-434C-93A0-51E2BCD25B34}" dt="2026-01-15T20:41:03.181" v="1"/>
        <pc:sldMkLst>
          <pc:docMk/>
          <pc:sldMk cId="808480777" sldId="391"/>
        </pc:sldMkLst>
      </pc:sldChg>
      <pc:sldChg chg="add">
        <pc:chgData name="Caitlin Coleman" userId="96f87ca1-0e64-4ae8-8d77-98757b85df0b" providerId="ADAL" clId="{DDA6BCD5-DC0D-434C-93A0-51E2BCD25B34}" dt="2026-01-15T20:41:03.181" v="1"/>
        <pc:sldMkLst>
          <pc:docMk/>
          <pc:sldMk cId="4131649881" sldId="392"/>
        </pc:sldMkLst>
      </pc:sldChg>
      <pc:sldChg chg="add">
        <pc:chgData name="Caitlin Coleman" userId="96f87ca1-0e64-4ae8-8d77-98757b85df0b" providerId="ADAL" clId="{DDA6BCD5-DC0D-434C-93A0-51E2BCD25B34}" dt="2026-01-15T20:41:03.181" v="1"/>
        <pc:sldMkLst>
          <pc:docMk/>
          <pc:sldMk cId="3446848543" sldId="393"/>
        </pc:sldMkLst>
      </pc:sldChg>
      <pc:sldChg chg="add">
        <pc:chgData name="Caitlin Coleman" userId="96f87ca1-0e64-4ae8-8d77-98757b85df0b" providerId="ADAL" clId="{DDA6BCD5-DC0D-434C-93A0-51E2BCD25B34}" dt="2026-01-15T20:41:03.181" v="1"/>
        <pc:sldMkLst>
          <pc:docMk/>
          <pc:sldMk cId="430638382" sldId="394"/>
        </pc:sldMkLst>
      </pc:sldChg>
      <pc:sldChg chg="add">
        <pc:chgData name="Caitlin Coleman" userId="96f87ca1-0e64-4ae8-8d77-98757b85df0b" providerId="ADAL" clId="{DDA6BCD5-DC0D-434C-93A0-51E2BCD25B34}" dt="2026-01-15T20:41:03.181" v="1"/>
        <pc:sldMkLst>
          <pc:docMk/>
          <pc:sldMk cId="4211852978" sldId="395"/>
        </pc:sldMkLst>
      </pc:sldChg>
      <pc:sldChg chg="add">
        <pc:chgData name="Caitlin Coleman" userId="96f87ca1-0e64-4ae8-8d77-98757b85df0b" providerId="ADAL" clId="{DDA6BCD5-DC0D-434C-93A0-51E2BCD25B34}" dt="2026-01-15T20:41:03.181" v="1"/>
        <pc:sldMkLst>
          <pc:docMk/>
          <pc:sldMk cId="2360685342" sldId="396"/>
        </pc:sldMkLst>
      </pc:sldChg>
      <pc:sldChg chg="add">
        <pc:chgData name="Caitlin Coleman" userId="96f87ca1-0e64-4ae8-8d77-98757b85df0b" providerId="ADAL" clId="{DDA6BCD5-DC0D-434C-93A0-51E2BCD25B34}" dt="2026-01-15T20:41:03.181" v="1"/>
        <pc:sldMkLst>
          <pc:docMk/>
          <pc:sldMk cId="3013741528" sldId="397"/>
        </pc:sldMkLst>
      </pc:sldChg>
      <pc:sldChg chg="add">
        <pc:chgData name="Caitlin Coleman" userId="96f87ca1-0e64-4ae8-8d77-98757b85df0b" providerId="ADAL" clId="{DDA6BCD5-DC0D-434C-93A0-51E2BCD25B34}" dt="2026-01-15T20:41:03.181" v="1"/>
        <pc:sldMkLst>
          <pc:docMk/>
          <pc:sldMk cId="3756031169" sldId="398"/>
        </pc:sldMkLst>
      </pc:sldChg>
      <pc:sldChg chg="add">
        <pc:chgData name="Caitlin Coleman" userId="96f87ca1-0e64-4ae8-8d77-98757b85df0b" providerId="ADAL" clId="{DDA6BCD5-DC0D-434C-93A0-51E2BCD25B34}" dt="2026-01-15T20:41:03.181" v="1"/>
        <pc:sldMkLst>
          <pc:docMk/>
          <pc:sldMk cId="2282476158" sldId="399"/>
        </pc:sldMkLst>
      </pc:sldChg>
      <pc:sldChg chg="add">
        <pc:chgData name="Caitlin Coleman" userId="96f87ca1-0e64-4ae8-8d77-98757b85df0b" providerId="ADAL" clId="{DDA6BCD5-DC0D-434C-93A0-51E2BCD25B34}" dt="2026-01-15T20:41:03.181" v="1"/>
        <pc:sldMkLst>
          <pc:docMk/>
          <pc:sldMk cId="16908094" sldId="400"/>
        </pc:sldMkLst>
      </pc:sldChg>
      <pc:sldChg chg="add">
        <pc:chgData name="Caitlin Coleman" userId="96f87ca1-0e64-4ae8-8d77-98757b85df0b" providerId="ADAL" clId="{DDA6BCD5-DC0D-434C-93A0-51E2BCD25B34}" dt="2026-01-15T20:41:03.181" v="1"/>
        <pc:sldMkLst>
          <pc:docMk/>
          <pc:sldMk cId="3890903332" sldId="401"/>
        </pc:sldMkLst>
      </pc:sldChg>
      <pc:sldChg chg="add">
        <pc:chgData name="Caitlin Coleman" userId="96f87ca1-0e64-4ae8-8d77-98757b85df0b" providerId="ADAL" clId="{DDA6BCD5-DC0D-434C-93A0-51E2BCD25B34}" dt="2026-01-15T20:41:03.181" v="1"/>
        <pc:sldMkLst>
          <pc:docMk/>
          <pc:sldMk cId="2501960079" sldId="402"/>
        </pc:sldMkLst>
      </pc:sldChg>
      <pc:sldChg chg="add">
        <pc:chgData name="Caitlin Coleman" userId="96f87ca1-0e64-4ae8-8d77-98757b85df0b" providerId="ADAL" clId="{DDA6BCD5-DC0D-434C-93A0-51E2BCD25B34}" dt="2026-01-15T20:41:03.181" v="1"/>
        <pc:sldMkLst>
          <pc:docMk/>
          <pc:sldMk cId="601020862" sldId="403"/>
        </pc:sldMkLst>
      </pc:sldChg>
      <pc:sldChg chg="add">
        <pc:chgData name="Caitlin Coleman" userId="96f87ca1-0e64-4ae8-8d77-98757b85df0b" providerId="ADAL" clId="{DDA6BCD5-DC0D-434C-93A0-51E2BCD25B34}" dt="2026-01-15T20:41:03.181" v="1"/>
        <pc:sldMkLst>
          <pc:docMk/>
          <pc:sldMk cId="1984295236" sldId="404"/>
        </pc:sldMkLst>
      </pc:sldChg>
      <pc:sldChg chg="add">
        <pc:chgData name="Caitlin Coleman" userId="96f87ca1-0e64-4ae8-8d77-98757b85df0b" providerId="ADAL" clId="{DDA6BCD5-DC0D-434C-93A0-51E2BCD25B34}" dt="2026-01-15T20:41:03.181" v="1"/>
        <pc:sldMkLst>
          <pc:docMk/>
          <pc:sldMk cId="1691259198" sldId="405"/>
        </pc:sldMkLst>
      </pc:sldChg>
      <pc:sldChg chg="modSp add mod">
        <pc:chgData name="Caitlin Coleman" userId="96f87ca1-0e64-4ae8-8d77-98757b85df0b" providerId="ADAL" clId="{DDA6BCD5-DC0D-434C-93A0-51E2BCD25B34}" dt="2026-01-15T20:41:34.891" v="4" actId="6549"/>
        <pc:sldMkLst>
          <pc:docMk/>
          <pc:sldMk cId="1138158032" sldId="406"/>
        </pc:sldMkLst>
        <pc:spChg chg="mod">
          <ac:chgData name="Caitlin Coleman" userId="96f87ca1-0e64-4ae8-8d77-98757b85df0b" providerId="ADAL" clId="{DDA6BCD5-DC0D-434C-93A0-51E2BCD25B34}" dt="2026-01-15T20:41:34.891" v="4" actId="6549"/>
          <ac:spMkLst>
            <pc:docMk/>
            <pc:sldMk cId="1138158032" sldId="40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6370A-3B9F-4691-AB28-7C102A69CD6E}"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AA51B6-7015-4F17-AC00-F3B87BAE0309}" type="slidenum">
              <a:rPr lang="en-US" smtClean="0"/>
              <a:t>‹#›</a:t>
            </a:fld>
            <a:endParaRPr lang="en-US"/>
          </a:p>
        </p:txBody>
      </p:sp>
    </p:spTree>
    <p:extLst>
      <p:ext uri="{BB962C8B-B14F-4D97-AF65-F5344CB8AC3E}">
        <p14:creationId xmlns:p14="http://schemas.microsoft.com/office/powerpoint/2010/main" val="187305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waited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2762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Government expenditure in the United States is close to 20% of GDP. The only part of government spending counted in demand is government purchases of goods or services produced in the economy.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903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Exports are domestically produced goods that a country sells abroad. Imports are goods produced in other countries that residents of this country purchase. We call the gap between exports and imports the trade balance. When a country’s exports are greater than its imports, there is a trade surplus. When exports are less than imports, there is a trade deficit.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887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use revenue to pay their bills, including wages, rent, and profit to the entrepreneur. Adding up all the income produced in a year is another way to measure GDP. The total value of a nation’s output is equal to the total value of its income.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504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 is the value of all final goods and services, those that have reached the furthest stage of production, produced within a year. Double counting is counting output more than once as it travels through production. To avoid double counting, statisticians only count the value of final goods, not intermediate goods.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0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Gross National Product (GNP):</a:t>
            </a:r>
          </a:p>
          <a:p>
            <a:r>
              <a:rPr lang="en-US" dirty="0"/>
              <a:t>Measures what a country’s citizens and firms produce, regardless of whether it was produced domestically or internationally</a:t>
            </a:r>
          </a:p>
          <a:p>
            <a:r>
              <a:rPr lang="en-US" dirty="0"/>
              <a:t>Net National Product (NNP):</a:t>
            </a:r>
          </a:p>
          <a:p>
            <a:r>
              <a:rPr lang="en-US" dirty="0"/>
              <a:t>GNP minus how much physical capital depreciates due to aging over the course of a year</a:t>
            </a:r>
          </a:p>
          <a:p>
            <a:r>
              <a:rPr lang="en-US" dirty="0"/>
              <a:t>Can be divided into national income (all incomes to business &amp; people) and personal income (only income to people)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725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0579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a:p>
            <a:r>
              <a:rPr lang="en-US" dirty="0"/>
              <a:t>If China does not respond by imposing its own tariffs on U.S. goods, U.S. exports would not be affected, but U.S. imports from China would likely decrease. The decrease in imports with exports remaining constant would increase net exports and increase GDP.</a:t>
            </a:r>
          </a:p>
          <a:p>
            <a:endParaRPr lang="en-US" dirty="0"/>
          </a:p>
          <a:p>
            <a:r>
              <a:rPr lang="en-US" dirty="0"/>
              <a:t>However, China has already responded with tariffs on U.S. goods sold in China, which will decrease U.S. exports. If the decrease in U.S. exports is larger than the decrease in U.S. imports, net exports will decrease, causing GDP to decrease.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825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Macroeconomics focuses on the economy as a whole and how whole economies interact. The macroeconomy is a measure of how a country is performing and includes all production and consumption within every market. There are three macroeconomic goals for every country: economic growth, low unemployment, and low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53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growth: Economic growth determines the standard of living in a country, measured by the change in GDP adjusted for inflation. </a:t>
            </a:r>
          </a:p>
          <a:p>
            <a:r>
              <a:rPr lang="en-US" dirty="0"/>
              <a:t>3% or more is good. Low unemployment: Unemployment is the percentage of the labor force without a job. 5% or less is good.</a:t>
            </a:r>
          </a:p>
          <a:p>
            <a:r>
              <a:rPr lang="en-US" dirty="0"/>
              <a:t>Low inflation: Inflation is the overall increase in the level of prices in an economy. Inflation is measured by the Consumer Price Index (CPI).</a:t>
            </a:r>
          </a:p>
          <a:p>
            <a:r>
              <a:rPr lang="en-US" dirty="0"/>
              <a:t>The Federal Reserve maintains an inflation rate goal of around 2%.</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3566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principal tools that economists use are theories and models. In microeconomics, we use the theories of supply and demand. In macroeconomics, we use the theories of aggregate demand (AD) and aggregate supply (AS). We will review two perspectives on macroeconomics: neoclassical and Keynesian.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950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Macroeconomics requires measuring data and observing trends, patterns, and changes. The first step in macroeconomics is measuring the overall economy. </a:t>
            </a:r>
            <a:r>
              <a:rPr lang="en-US" sz="1200" dirty="0">
                <a:solidFill>
                  <a:schemeClr val="bg1"/>
                </a:solidFill>
              </a:rPr>
              <a:t>Economists typically measure the size of a nation’s overall economy by its </a:t>
            </a:r>
            <a:r>
              <a:rPr lang="en-US" sz="1200" b="0" dirty="0">
                <a:solidFill>
                  <a:schemeClr val="bg1"/>
                </a:solidFill>
              </a:rPr>
              <a:t>gross domestic product (GDP)</a:t>
            </a:r>
            <a:r>
              <a:rPr lang="en-US" sz="1200" dirty="0">
                <a:solidFill>
                  <a:schemeClr val="bg1"/>
                </a:solidFill>
              </a:rPr>
              <a:t>, which is</a:t>
            </a:r>
            <a:r>
              <a:rPr lang="en-US" sz="1200" b="1" dirty="0">
                <a:solidFill>
                  <a:schemeClr val="bg1"/>
                </a:solidFill>
              </a:rPr>
              <a:t> </a:t>
            </a:r>
            <a:r>
              <a:rPr lang="en-US" sz="1200" dirty="0">
                <a:solidFill>
                  <a:schemeClr val="bg1"/>
                </a:solidFill>
              </a:rPr>
              <a:t>the value of all final goods and services produced within a country in a given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361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ways to measure GDP: by demand, by supply, and the national income approach.</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285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buys (demands) all this production? We can divide demand into four main parts: Consumer spending (consumption), Business spending (investment), Government spending on goods and services, Spending on net exports (exports minus imports)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7846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Consumption expenditure by households is the largest component of GDP, accounting for about two-thirds in any year. This tells us that consumers' spending decisions are a major driver of the economy. Consumer spending does not fluctuate much and has only increased modestly over time.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224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expenditure refers to purchases of buildings and equipment, primarily by businesses. Investment demand is far smaller than consumption demand, typically accounting for only about 15% to 18% of GDP. Investment fluctuates more noticeably than consumption.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234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418064"/>
            <a:ext cx="9144000"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the Size of the Economy: Gross Domestic Product</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711303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57106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Consumption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nsumption expenditure by households is the largest component of GDP, accounting for about two-thirds in any year."/>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Consumption expenditure by households is the largest component of GDP, accounting for about two-thirds in any year.</a:t>
              </a:r>
            </a:p>
          </p:txBody>
        </p:sp>
      </p:grpSp>
      <p:grpSp>
        <p:nvGrpSpPr>
          <p:cNvPr id="20" name="Group 19" descr="This tells us that consumers' spending decisions are a major driver of the economy."/>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tells us that consumers' spending decisions are a major driver of the economy.</a:t>
              </a:r>
            </a:p>
          </p:txBody>
        </p:sp>
      </p:grpSp>
      <p:grpSp>
        <p:nvGrpSpPr>
          <p:cNvPr id="23" name="Group 22" descr="Consumer spending does not fluctuate much and has only increased modestly over time."/>
          <p:cNvGrpSpPr/>
          <p:nvPr/>
        </p:nvGrpSpPr>
        <p:grpSpPr>
          <a:xfrm>
            <a:off x="2066921" y="3597621"/>
            <a:ext cx="8058154" cy="97049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845935"/>
              <a:ext cx="7807571" cy="58858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spending does not fluctuate much and has only increased modestly over time.</a:t>
              </a:r>
            </a:p>
          </p:txBody>
        </p:sp>
      </p:grpSp>
    </p:spTree>
    <p:extLst>
      <p:ext uri="{BB962C8B-B14F-4D97-AF65-F5344CB8AC3E}">
        <p14:creationId xmlns:p14="http://schemas.microsoft.com/office/powerpoint/2010/main" val="2360685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57106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Investment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vestment expenditure refers to purchases of buildings and equipment, primarily by businesses."/>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Investment expenditure refers to purchases of buildings and equipment, primarily by businesses.</a:t>
              </a:r>
            </a:p>
          </p:txBody>
        </p:sp>
      </p:grpSp>
      <p:grpSp>
        <p:nvGrpSpPr>
          <p:cNvPr id="20" name="Group 19" descr="Investment demand is far smaller than consumption demand, typically accounting for only about 15%–18% of GDP."/>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Investment demand is far smaller than consumption demand, typically accounting for only about 15% to 18% of GDP.</a:t>
              </a:r>
            </a:p>
          </p:txBody>
        </p:sp>
      </p:grpSp>
      <p:grpSp>
        <p:nvGrpSpPr>
          <p:cNvPr id="23" name="Group 22" descr="Investment fluctuates more noticeably than consumption."/>
          <p:cNvGrpSpPr/>
          <p:nvPr/>
        </p:nvGrpSpPr>
        <p:grpSpPr>
          <a:xfrm>
            <a:off x="2066921" y="3597621"/>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Investment fluctuates more noticeably than consumption.</a:t>
              </a:r>
            </a:p>
          </p:txBody>
        </p:sp>
      </p:grpSp>
    </p:spTree>
    <p:extLst>
      <p:ext uri="{BB962C8B-B14F-4D97-AF65-F5344CB8AC3E}">
        <p14:creationId xmlns:p14="http://schemas.microsoft.com/office/powerpoint/2010/main" val="3013741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57106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Government Spending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expenditure in the United States is close to 20% of GDP."/>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expenditure in the United States is close to 20% of GDP.</a:t>
              </a:r>
            </a:p>
          </p:txBody>
        </p:sp>
      </p:grpSp>
      <p:grpSp>
        <p:nvGrpSpPr>
          <p:cNvPr id="20" name="Group 19" descr="The only part of government spending counted in demand is government purchases of goods or services produced in the economy."/>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only part of government spending counted in demand is government purchases of goods or services produced in the economy.</a:t>
              </a:r>
            </a:p>
          </p:txBody>
        </p:sp>
      </p:grpSp>
      <p:pic>
        <p:nvPicPr>
          <p:cNvPr id="6" name="Picture 5" descr="A two-column table showing types of government spending and examples. The first column is labeled Type of Spending and the second column is labeled Example. An example of federal government spending is buying a new fighter jet for the air force. An example of state government spending is building a new highway. An example of local government spending is building a new school.">
            <a:extLst>
              <a:ext uri="{FF2B5EF4-FFF2-40B4-BE49-F238E27FC236}">
                <a16:creationId xmlns:a16="http://schemas.microsoft.com/office/drawing/2014/main" id="{A60F65C3-455E-0150-45ED-F07DFD153A13}"/>
              </a:ext>
            </a:extLst>
          </p:cNvPr>
          <p:cNvPicPr>
            <a:picLocks noChangeAspect="1"/>
          </p:cNvPicPr>
          <p:nvPr/>
        </p:nvPicPr>
        <p:blipFill>
          <a:blip r:embed="rId3"/>
          <a:stretch>
            <a:fillRect/>
          </a:stretch>
        </p:blipFill>
        <p:spPr>
          <a:xfrm>
            <a:off x="1630976" y="3757161"/>
            <a:ext cx="8930047" cy="1710783"/>
          </a:xfrm>
          <a:prstGeom prst="rect">
            <a:avLst/>
          </a:prstGeom>
        </p:spPr>
      </p:pic>
    </p:spTree>
    <p:extLst>
      <p:ext uri="{BB962C8B-B14F-4D97-AF65-F5344CB8AC3E}">
        <p14:creationId xmlns:p14="http://schemas.microsoft.com/office/powerpoint/2010/main" val="3756031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57106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Exports and Imports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ports are domestically produced goods that a country sells abroad."/>
          <p:cNvGrpSpPr/>
          <p:nvPr/>
        </p:nvGrpSpPr>
        <p:grpSpPr>
          <a:xfrm>
            <a:off x="2066922" y="161047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Exports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domestically produced goods that a country sells abroad.</a:t>
              </a:r>
            </a:p>
          </p:txBody>
        </p:sp>
      </p:grpSp>
      <p:grpSp>
        <p:nvGrpSpPr>
          <p:cNvPr id="20" name="Group 19" descr="Imports are goods produced in other countries that residents of this country purchase."/>
          <p:cNvGrpSpPr/>
          <p:nvPr/>
        </p:nvGrpSpPr>
        <p:grpSpPr>
          <a:xfrm>
            <a:off x="2066921" y="2522459"/>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Imports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goods produced in other countries that residents of this country purchase.</a:t>
              </a:r>
            </a:p>
          </p:txBody>
        </p:sp>
      </p:grpSp>
      <p:grpSp>
        <p:nvGrpSpPr>
          <p:cNvPr id="23" name="Group 22" descr="We call the gap between exports and imports the trade balance."/>
          <p:cNvGrpSpPr/>
          <p:nvPr/>
        </p:nvGrpSpPr>
        <p:grpSpPr>
          <a:xfrm>
            <a:off x="2066921" y="3434442"/>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the gap between exports and imports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trade balance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5" name="Picture 4" descr="When exports are greater than imports, there is a trade surplus. When imports are greater than exports, there is a trade deficit.">
            <a:extLst>
              <a:ext uri="{FF2B5EF4-FFF2-40B4-BE49-F238E27FC236}">
                <a16:creationId xmlns:a16="http://schemas.microsoft.com/office/drawing/2014/main" id="{ED73B2DF-812F-245B-9201-8653D531FB28}"/>
              </a:ext>
            </a:extLst>
          </p:cNvPr>
          <p:cNvPicPr>
            <a:picLocks noChangeAspect="1"/>
          </p:cNvPicPr>
          <p:nvPr/>
        </p:nvPicPr>
        <p:blipFill>
          <a:blip r:embed="rId3"/>
          <a:stretch>
            <a:fillRect/>
          </a:stretch>
        </p:blipFill>
        <p:spPr>
          <a:xfrm>
            <a:off x="3305260" y="4439331"/>
            <a:ext cx="5581480" cy="2129121"/>
          </a:xfrm>
          <a:prstGeom prst="rect">
            <a:avLst/>
          </a:prstGeom>
        </p:spPr>
      </p:pic>
    </p:spTree>
    <p:extLst>
      <p:ext uri="{BB962C8B-B14F-4D97-AF65-F5344CB8AC3E}">
        <p14:creationId xmlns:p14="http://schemas.microsoft.com/office/powerpoint/2010/main" val="2282476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GDP by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Durable Goods"/>
          <p:cNvGrpSpPr/>
          <p:nvPr/>
        </p:nvGrpSpPr>
        <p:grpSpPr>
          <a:xfrm>
            <a:off x="3151416" y="1936652"/>
            <a:ext cx="2432958" cy="1617913"/>
            <a:chOff x="1149289" y="1753237"/>
            <a:chExt cx="2080342"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1149289" y="2187539"/>
              <a:ext cx="2080339" cy="547714"/>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Durable Goods</a:t>
              </a:r>
            </a:p>
          </p:txBody>
        </p:sp>
      </p:grpSp>
      <p:grpSp>
        <p:nvGrpSpPr>
          <p:cNvPr id="23" name="Group 22" descr="Nondurable Goods"/>
          <p:cNvGrpSpPr/>
          <p:nvPr/>
        </p:nvGrpSpPr>
        <p:grpSpPr>
          <a:xfrm>
            <a:off x="6607625" y="1972710"/>
            <a:ext cx="2432958" cy="1617913"/>
            <a:chOff x="3531823" y="1747690"/>
            <a:chExt cx="2080344"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3531823" y="2157267"/>
              <a:ext cx="2080340" cy="547714"/>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Nondurable Goods</a:t>
              </a:r>
            </a:p>
          </p:txBody>
        </p:sp>
      </p:grpSp>
      <p:grpSp>
        <p:nvGrpSpPr>
          <p:cNvPr id="17" name="Group 16" descr="Services"/>
          <p:cNvGrpSpPr/>
          <p:nvPr/>
        </p:nvGrpSpPr>
        <p:grpSpPr>
          <a:xfrm>
            <a:off x="1698586" y="4137109"/>
            <a:ext cx="2432955" cy="1617913"/>
            <a:chOff x="2189461" y="3614220"/>
            <a:chExt cx="2080340"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2189461" y="4022468"/>
              <a:ext cx="2080340" cy="547714"/>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Services</a:t>
              </a:r>
            </a:p>
          </p:txBody>
        </p:sp>
      </p:grpSp>
      <p:grpSp>
        <p:nvGrpSpPr>
          <p:cNvPr id="27" name="Group 26" descr="Structures">
            <a:extLst>
              <a:ext uri="{FF2B5EF4-FFF2-40B4-BE49-F238E27FC236}">
                <a16:creationId xmlns:a16="http://schemas.microsoft.com/office/drawing/2014/main" id="{7F7FD7C7-9431-E24E-93F5-87CA8C11C8D8}"/>
              </a:ext>
            </a:extLst>
          </p:cNvPr>
          <p:cNvGrpSpPr/>
          <p:nvPr/>
        </p:nvGrpSpPr>
        <p:grpSpPr>
          <a:xfrm>
            <a:off x="4879521" y="4144198"/>
            <a:ext cx="2432956" cy="1617913"/>
            <a:chOff x="2189457" y="3614220"/>
            <a:chExt cx="2080344" cy="1617913"/>
          </a:xfrm>
          <a:solidFill>
            <a:srgbClr val="627981"/>
          </a:solidFill>
        </p:grpSpPr>
        <p:sp>
          <p:nvSpPr>
            <p:cNvPr id="28" name="Rectangle 27">
              <a:extLst>
                <a:ext uri="{FF2B5EF4-FFF2-40B4-BE49-F238E27FC236}">
                  <a16:creationId xmlns:a16="http://schemas.microsoft.com/office/drawing/2014/main" id="{B6C20A7C-843D-2343-83C1-5311B3CB060C}"/>
                </a:ext>
              </a:extLst>
            </p:cNvPr>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3FD67BDC-927A-AA4B-80D9-784F1281D07F}"/>
                </a:ext>
              </a:extLst>
            </p:cNvPr>
            <p:cNvSpPr txBox="1"/>
            <p:nvPr/>
          </p:nvSpPr>
          <p:spPr>
            <a:xfrm>
              <a:off x="2189457" y="4015379"/>
              <a:ext cx="2080340" cy="547714"/>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Structures</a:t>
              </a:r>
            </a:p>
          </p:txBody>
        </p:sp>
      </p:grpSp>
      <p:grpSp>
        <p:nvGrpSpPr>
          <p:cNvPr id="11" name="Group 10" descr="Inventories"/>
          <p:cNvGrpSpPr/>
          <p:nvPr/>
        </p:nvGrpSpPr>
        <p:grpSpPr>
          <a:xfrm>
            <a:off x="8060453" y="4152989"/>
            <a:ext cx="2432963" cy="1617909"/>
            <a:chOff x="5914350" y="1747690"/>
            <a:chExt cx="2080353"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p:cNvSpPr txBox="1"/>
            <p:nvPr/>
          </p:nvSpPr>
          <p:spPr>
            <a:xfrm>
              <a:off x="5914350" y="2057729"/>
              <a:ext cx="2080340" cy="701169"/>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Inventories</a:t>
              </a:r>
            </a:p>
          </p:txBody>
        </p:sp>
      </p:grpSp>
    </p:spTree>
    <p:extLst>
      <p:ext uri="{BB962C8B-B14F-4D97-AF65-F5344CB8AC3E}">
        <p14:creationId xmlns:p14="http://schemas.microsoft.com/office/powerpoint/2010/main" val="16908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1348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GDP by the National Income Approach</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Businesses use revenue to pay their bills, including wages, rent, and profit to the entrepreneur.">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Businesses use revenue to pay their bills, including wages, rent, and profit to the entrepreneur.</a:t>
              </a:r>
            </a:p>
          </p:txBody>
        </p:sp>
      </p:grpSp>
      <p:grpSp>
        <p:nvGrpSpPr>
          <p:cNvPr id="18" name="Group 17" descr="Adding up all the income produced in a year is another way to measure GDP.">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Adding up all the income produced in a year is another way to measure GDP.</a:t>
              </a:r>
            </a:p>
          </p:txBody>
        </p:sp>
      </p:grpSp>
      <p:grpSp>
        <p:nvGrpSpPr>
          <p:cNvPr id="28" name="Group 27" descr="The total value of a nation’s output is equal to the total value of its income.">
            <a:extLst>
              <a:ext uri="{FF2B5EF4-FFF2-40B4-BE49-F238E27FC236}">
                <a16:creationId xmlns:a16="http://schemas.microsoft.com/office/drawing/2014/main" id="{4E027941-4213-4906-8AC4-344359A090AC}"/>
              </a:ext>
            </a:extLst>
          </p:cNvPr>
          <p:cNvGrpSpPr/>
          <p:nvPr/>
        </p:nvGrpSpPr>
        <p:grpSpPr>
          <a:xfrm>
            <a:off x="2066921" y="3597621"/>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58858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total value of a nation’s output is equal to the total value of its income.</a:t>
              </a:r>
            </a:p>
          </p:txBody>
        </p:sp>
      </p:grpSp>
    </p:spTree>
    <p:extLst>
      <p:ext uri="{BB962C8B-B14F-4D97-AF65-F5344CB8AC3E}">
        <p14:creationId xmlns:p14="http://schemas.microsoft.com/office/powerpoint/2010/main" val="3890903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4705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Problem of Double Counting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GDP is the value of all final goods and services, those that have reached the furthest stage of production, produced within a year.">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GDP is the value of all final goods and services, those that have reached the furthest stage of production, produced within a year.</a:t>
              </a:r>
            </a:p>
          </p:txBody>
        </p:sp>
      </p:grpSp>
      <p:grpSp>
        <p:nvGrpSpPr>
          <p:cNvPr id="18" name="Group 17" descr="Double counting is counting output more than once as it travels through production.">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Double counting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counting output more than once as it travels through production.</a:t>
              </a:r>
            </a:p>
          </p:txBody>
        </p:sp>
      </p:grpSp>
      <p:grpSp>
        <p:nvGrpSpPr>
          <p:cNvPr id="28" name="Group 27" descr="To avoid double counting, statisticians only count the value of final goods and services, not intermediate goods (goods that go into producing other goods).">
            <a:extLst>
              <a:ext uri="{FF2B5EF4-FFF2-40B4-BE49-F238E27FC236}">
                <a16:creationId xmlns:a16="http://schemas.microsoft.com/office/drawing/2014/main" id="{4E027941-4213-4906-8AC4-344359A090AC}"/>
              </a:ext>
            </a:extLst>
          </p:cNvPr>
          <p:cNvGrpSpPr/>
          <p:nvPr/>
        </p:nvGrpSpPr>
        <p:grpSpPr>
          <a:xfrm>
            <a:off x="2066921" y="3597621"/>
            <a:ext cx="8058154" cy="1126779"/>
            <a:chOff x="542923" y="1736761"/>
            <a:chExt cx="8058154" cy="105957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1059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avoid double counting, statisticians only count the value of final goods and services, not intermediate goods (goods that go into producing other goods).</a:t>
              </a:r>
            </a:p>
          </p:txBody>
        </p:sp>
      </p:grpSp>
    </p:spTree>
    <p:extLst>
      <p:ext uri="{BB962C8B-B14F-4D97-AF65-F5344CB8AC3E}">
        <p14:creationId xmlns:p14="http://schemas.microsoft.com/office/powerpoint/2010/main" val="2501960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134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Other Ways to Measure the Economy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ross National Product (GNP): Measures what a country’s citizens and firms produce, regardless of whether it was produced domestically or internationally"/>
          <p:cNvGrpSpPr/>
          <p:nvPr/>
        </p:nvGrpSpPr>
        <p:grpSpPr>
          <a:xfrm>
            <a:off x="1881184" y="1342788"/>
            <a:ext cx="8429625" cy="1519544"/>
            <a:chOff x="542923" y="1524384"/>
            <a:chExt cx="8058154" cy="1389139"/>
          </a:xfrm>
          <a:solidFill>
            <a:srgbClr val="627981"/>
          </a:solidFill>
        </p:grpSpPr>
        <p:sp>
          <p:nvSpPr>
            <p:cNvPr id="9" name="Rectangle 8"/>
            <p:cNvSpPr/>
            <p:nvPr/>
          </p:nvSpPr>
          <p:spPr>
            <a:xfrm>
              <a:off x="542923" y="1524384"/>
              <a:ext cx="8058154" cy="138913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4" y="1526417"/>
              <a:ext cx="8058153" cy="1306934"/>
            </a:xfrm>
            <a:prstGeom prst="rect">
              <a:avLst/>
            </a:prstGeom>
            <a:grpFill/>
          </p:spPr>
          <p:txBody>
            <a:bodyPr wrap="squar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Gross National Product (GNP):</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Measures what a country’s citizens and firms produce, regardless of whether it was produced domestically or internationally</a:t>
              </a:r>
            </a:p>
          </p:txBody>
        </p:sp>
      </p:grpSp>
      <p:grpSp>
        <p:nvGrpSpPr>
          <p:cNvPr id="20" name="Group 19" descr="Net National Product (NNP): GNP minus how much physical capital depreciates due to aging over the course of a year&#10;Can be divided into national income (all incomes to business &amp; people) and personal income (only income to people)"/>
          <p:cNvGrpSpPr/>
          <p:nvPr/>
        </p:nvGrpSpPr>
        <p:grpSpPr>
          <a:xfrm>
            <a:off x="1881186" y="3236467"/>
            <a:ext cx="8429623" cy="2561339"/>
            <a:chOff x="542921" y="1719777"/>
            <a:chExt cx="8058154" cy="2331534"/>
          </a:xfrm>
          <a:solidFill>
            <a:srgbClr val="627981"/>
          </a:solidFill>
        </p:grpSpPr>
        <p:sp>
          <p:nvSpPr>
            <p:cNvPr id="21" name="Rectangle 20"/>
            <p:cNvSpPr/>
            <p:nvPr/>
          </p:nvSpPr>
          <p:spPr>
            <a:xfrm>
              <a:off x="542921" y="1719777"/>
              <a:ext cx="8058154" cy="23315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68211" y="1844909"/>
              <a:ext cx="7807571" cy="2141844"/>
            </a:xfrm>
            <a:prstGeom prst="rect">
              <a:avLst/>
            </a:prstGeom>
            <a:grpFill/>
          </p:spPr>
          <p:txBody>
            <a:bodyPr wrap="squar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Net National Product (NNP):</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GNP minus how much physical capital depreciates due to aging over the course of a year</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Can be divided into national income (all incomes to business &amp; people) and personal income (only income to people)</a:t>
              </a:r>
            </a:p>
          </p:txBody>
        </p:sp>
      </p:grpSp>
    </p:spTree>
    <p:extLst>
      <p:ext uri="{BB962C8B-B14F-4D97-AF65-F5344CB8AC3E}">
        <p14:creationId xmlns:p14="http://schemas.microsoft.com/office/powerpoint/2010/main" val="601020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134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16" name="Straight Connector 15">
            <a:extLst>
              <a:ext uri="{FF2B5EF4-FFF2-40B4-BE49-F238E27FC236}">
                <a16:creationId xmlns:a16="http://schemas.microsoft.com/office/drawing/2014/main" id="{3D584B09-E72B-471C-B217-E2E00A022637}"/>
              </a:ext>
              <a:ext uri="{C183D7F6-B498-43B3-948B-1728B52AA6E4}">
                <adec:decorative xmlns:adec="http://schemas.microsoft.com/office/drawing/2017/decorative" val="1"/>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4" y="1444454"/>
            <a:ext cx="9273061" cy="1938992"/>
          </a:xfrm>
          <a:prstGeom prst="rect">
            <a:avLst/>
          </a:prstGeom>
          <a:solidFill>
            <a:srgbClr val="627981"/>
          </a:solidFill>
          <a:ln>
            <a:solidFill>
              <a:srgbClr val="62798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descr="A ship sailing with cargo">
            <a:extLst>
              <a:ext uri="{FF2B5EF4-FFF2-40B4-BE49-F238E27FC236}">
                <a16:creationId xmlns:a16="http://schemas.microsoft.com/office/drawing/2014/main" id="{56F21D1E-B06C-468A-B450-E597D9636C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018" y="3646928"/>
            <a:ext cx="4345951" cy="2897585"/>
          </a:xfrm>
          <a:prstGeom prst="rect">
            <a:avLst/>
          </a:prstGeom>
        </p:spPr>
      </p:pic>
    </p:spTree>
    <p:extLst>
      <p:ext uri="{BB962C8B-B14F-4D97-AF65-F5344CB8AC3E}">
        <p14:creationId xmlns:p14="http://schemas.microsoft.com/office/powerpoint/2010/main" val="1984295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134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16" name="Straight Connector 15">
            <a:extLst>
              <a:ext uri="{FF2B5EF4-FFF2-40B4-BE49-F238E27FC236}">
                <a16:creationId xmlns:a16="http://schemas.microsoft.com/office/drawing/2014/main" id="{3D584B09-E72B-471C-B217-E2E00A022637}"/>
              </a:ext>
              <a:ext uri="{C183D7F6-B498-43B3-948B-1728B52AA6E4}">
                <adec:decorative xmlns:adec="http://schemas.microsoft.com/office/drawing/2017/decorative" val="1"/>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451809"/>
            <a:ext cx="9273061" cy="4708981"/>
          </a:xfrm>
          <a:prstGeom prst="rect">
            <a:avLst/>
          </a:prstGeom>
          <a:solidFill>
            <a:srgbClr val="627981"/>
          </a:solidFill>
          <a:ln>
            <a:solidFill>
              <a:srgbClr val="62798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(1) If China does not respond by imposing its own tariffs on U.S. goods, U.S. exports would not be affected, but U.S. imports from China would likely decrease. The decrease in imports with exports remaining constant would increase net exports and increase GDP.</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(2) However, China has already responded with tariffs on U.S. goods sold in China, which will decrease U.S. exports. If the decrease in U.S. exports is larger than the decrease in U.S. imports, net exports will decrease, causing GDP to decrease.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1259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 of people waiting in line during the Great Depression.">
            <a:extLst>
              <a:ext uri="{FF2B5EF4-FFF2-40B4-BE49-F238E27FC236}">
                <a16:creationId xmlns:a16="http://schemas.microsoft.com/office/drawing/2014/main" id="{B9F09A63-E1D8-41C5-B9C3-3375FB71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113" y="1383374"/>
            <a:ext cx="4583243" cy="31625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5F016A1-6289-4596-A8A7-92FFA271A289}"/>
              </a:ext>
            </a:extLst>
          </p:cNvPr>
          <p:cNvSpPr txBox="1"/>
          <p:nvPr/>
        </p:nvSpPr>
        <p:spPr>
          <a:xfrm>
            <a:off x="2192214" y="4861288"/>
            <a:ext cx="7807571" cy="163121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waited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Tree>
    <p:extLst>
      <p:ext uri="{BB962C8B-B14F-4D97-AF65-F5344CB8AC3E}">
        <p14:creationId xmlns:p14="http://schemas.microsoft.com/office/powerpoint/2010/main" val="1498120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134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16" name="Straight Connector 15">
            <a:extLst>
              <a:ext uri="{FF2B5EF4-FFF2-40B4-BE49-F238E27FC236}">
                <a16:creationId xmlns:a16="http://schemas.microsoft.com/office/drawing/2014/main" id="{3D584B09-E72B-471C-B217-E2E00A022637}"/>
              </a:ext>
              <a:ext uri="{C183D7F6-B498-43B3-948B-1728B52AA6E4}">
                <adec:decorative xmlns:adec="http://schemas.microsoft.com/office/drawing/2017/decorative" val="1"/>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605696"/>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generally express the size of a nation's economy as its gross domestic product (GDP), which measures the value of the output of all goods and services produced within the country in a year.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measure GDP by taking the quantities of all goods and services produced, multiplying them by their prices, and summing the total.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divide demand into the following categories: consumption, investment, government spending, exports and imports.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divide what is produced in the economy into the following categories: durable goods, nondurable goods, services, structures, and change in inventories.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8158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01714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What Is Macroeconomics?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Macroeconomics focuses on the economy as a whole and how whole economies interact.">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Macroeconomics focuses on the economy as a whole and how whole economies interact.</a:t>
              </a:r>
            </a:p>
          </p:txBody>
        </p:sp>
      </p:grpSp>
      <p:grpSp>
        <p:nvGrpSpPr>
          <p:cNvPr id="28" name="Group 27" descr="The macroeconomy is a measure of how a country is performing and includes all production and consumption within every market.">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macroeconomy is a measure of how a country is performing and includes all production and consumption within every market.</a:t>
              </a:r>
            </a:p>
          </p:txBody>
        </p:sp>
      </p:grpSp>
      <p:grpSp>
        <p:nvGrpSpPr>
          <p:cNvPr id="18" name="Group 17" descr="There are three macroeconomic goals for every country: economic growth, low unemployment, and low inflation.">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three macroeconomic goals for every country: economic growth, low unemployment, and low inflation.</a:t>
              </a:r>
            </a:p>
          </p:txBody>
        </p:sp>
      </p:grpSp>
    </p:spTree>
    <p:extLst>
      <p:ext uri="{BB962C8B-B14F-4D97-AF65-F5344CB8AC3E}">
        <p14:creationId xmlns:p14="http://schemas.microsoft.com/office/powerpoint/2010/main" val="279082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Three Macroeconomic Goals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c growth: Economic growth determines the standard of living in a country, measured by the change in GDP adjusted for inflation. &#10;3% or more is good."/>
          <p:cNvGrpSpPr/>
          <p:nvPr/>
        </p:nvGrpSpPr>
        <p:grpSpPr>
          <a:xfrm>
            <a:off x="2066922" y="1507964"/>
            <a:ext cx="8058154" cy="1209357"/>
            <a:chOff x="542923" y="1663813"/>
            <a:chExt cx="8058154" cy="1209357"/>
          </a:xfrm>
          <a:solidFill>
            <a:srgbClr val="627981"/>
          </a:solidFill>
        </p:grpSpPr>
        <p:sp>
          <p:nvSpPr>
            <p:cNvPr id="9" name="Rectangle 8"/>
            <p:cNvSpPr/>
            <p:nvPr/>
          </p:nvSpPr>
          <p:spPr>
            <a:xfrm>
              <a:off x="542923" y="1663813"/>
              <a:ext cx="8058154" cy="12093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11345"/>
              <a:ext cx="7807571" cy="1015663"/>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Economic growth: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growth determines the standard of living in a country, measured by the change in GDP adjusted for inflation.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or more is good.</a:t>
              </a:r>
            </a:p>
          </p:txBody>
        </p:sp>
      </p:grpSp>
      <p:grpSp>
        <p:nvGrpSpPr>
          <p:cNvPr id="20" name="Group 19" descr="Low unemployment: Unemployment is the percentage of the labor force without a job. &#10;5% or less is good."/>
          <p:cNvGrpSpPr/>
          <p:nvPr/>
        </p:nvGrpSpPr>
        <p:grpSpPr>
          <a:xfrm>
            <a:off x="2066923" y="2899244"/>
            <a:ext cx="8058154" cy="1209354"/>
            <a:chOff x="542923" y="1736761"/>
            <a:chExt cx="8058154" cy="1209354"/>
          </a:xfrm>
          <a:solidFill>
            <a:srgbClr val="627981"/>
          </a:solidFill>
        </p:grpSpPr>
        <p:sp>
          <p:nvSpPr>
            <p:cNvPr id="21" name="Rectangle 20"/>
            <p:cNvSpPr/>
            <p:nvPr/>
          </p:nvSpPr>
          <p:spPr>
            <a:xfrm>
              <a:off x="542923" y="1736761"/>
              <a:ext cx="8058154" cy="1209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7017"/>
              <a:ext cx="7807571" cy="1015663"/>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Low unemployment: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Unemployment is the percentage of the labor force without a job.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5% or less is good.</a:t>
              </a:r>
            </a:p>
          </p:txBody>
        </p:sp>
      </p:grpSp>
      <p:grpSp>
        <p:nvGrpSpPr>
          <p:cNvPr id="23" name="Group 22" descr="Low inflation: Inflation is the overall increase in the level of prices in an economy. Inflation is measured by the Consumer Price Index (CPI).&#10;The Federal Reserve maintains an inflation rate goal of around 2%."/>
          <p:cNvGrpSpPr/>
          <p:nvPr/>
        </p:nvGrpSpPr>
        <p:grpSpPr>
          <a:xfrm>
            <a:off x="2066922" y="4290521"/>
            <a:ext cx="8058154" cy="1209354"/>
            <a:chOff x="542923" y="1736761"/>
            <a:chExt cx="8058154" cy="1039177"/>
          </a:xfrm>
          <a:solidFill>
            <a:srgbClr val="627981"/>
          </a:solidFill>
        </p:grpSpPr>
        <p:sp>
          <p:nvSpPr>
            <p:cNvPr id="24" name="Rectangle 23"/>
            <p:cNvSpPr/>
            <p:nvPr/>
          </p:nvSpPr>
          <p:spPr>
            <a:xfrm>
              <a:off x="542923" y="1736761"/>
              <a:ext cx="8058154" cy="10391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760275"/>
              <a:ext cx="7807571" cy="872742"/>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Low inflation: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is the overall increase in the level of prices in an economy. Inflation is measured by the Consumer Price Index (CPI).</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maintains an inflation rate goal of around 2%.</a:t>
              </a:r>
            </a:p>
          </p:txBody>
        </p:sp>
      </p:grpSp>
    </p:spTree>
    <p:extLst>
      <p:ext uri="{BB962C8B-B14F-4D97-AF65-F5344CB8AC3E}">
        <p14:creationId xmlns:p14="http://schemas.microsoft.com/office/powerpoint/2010/main" val="2630269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Frameworks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principal tools that economists use are theories and models.">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950165"/>
              <a:ext cx="796198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principal tools that economists use are theories and models.</a:t>
              </a:r>
            </a:p>
          </p:txBody>
        </p:sp>
      </p:grpSp>
      <p:grpSp>
        <p:nvGrpSpPr>
          <p:cNvPr id="28" name="Group 27" descr="In microeconomics, we use the theories of supply and demand.">
            <a:extLst>
              <a:ext uri="{FF2B5EF4-FFF2-40B4-BE49-F238E27FC236}">
                <a16:creationId xmlns:a16="http://schemas.microsoft.com/office/drawing/2014/main" id="{7B6BD57F-493B-4195-95ED-E38A78721ABC}"/>
              </a:ext>
            </a:extLst>
          </p:cNvPr>
          <p:cNvGrpSpPr/>
          <p:nvPr/>
        </p:nvGrpSpPr>
        <p:grpSpPr>
          <a:xfrm>
            <a:off x="2066921" y="2471278"/>
            <a:ext cx="8058156" cy="806935"/>
            <a:chOff x="542921" y="1736761"/>
            <a:chExt cx="8058156"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1" y="1918937"/>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microeconomics, we use the theories of supply and demand.</a:t>
              </a:r>
            </a:p>
          </p:txBody>
        </p:sp>
      </p:grpSp>
      <p:grpSp>
        <p:nvGrpSpPr>
          <p:cNvPr id="18" name="Group 17" descr="In macroeconomics, we use the theories of aggregate demand (AD) and aggregate supply (AS).">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macroeconomics, we use the theories of aggregate demand (AD) and aggregate supply (AS).</a:t>
              </a:r>
            </a:p>
          </p:txBody>
        </p:sp>
      </p:grpSp>
      <p:grpSp>
        <p:nvGrpSpPr>
          <p:cNvPr id="20" name="Group 19" descr="We will review two perspectives on macroeconomics: neoclassical and Keynesian.">
            <a:extLst>
              <a:ext uri="{FF2B5EF4-FFF2-40B4-BE49-F238E27FC236}">
                <a16:creationId xmlns:a16="http://schemas.microsoft.com/office/drawing/2014/main" id="{BFA79B50-2B49-4B48-873A-A14A1FEA0EC7}"/>
              </a:ext>
            </a:extLst>
          </p:cNvPr>
          <p:cNvGrpSpPr/>
          <p:nvPr/>
        </p:nvGrpSpPr>
        <p:grpSpPr>
          <a:xfrm>
            <a:off x="2066922" y="424402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CA01C77-9769-411D-A53D-A150A6DB33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D8A9AE12-3FC9-491E-AA14-B7EF2F1737A0}"/>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will review two perspectives on macroeconomics: neoclassical and Keynesian.</a:t>
              </a:r>
            </a:p>
          </p:txBody>
        </p:sp>
      </p:grpSp>
    </p:spTree>
    <p:extLst>
      <p:ext uri="{BB962C8B-B14F-4D97-AF65-F5344CB8AC3E}">
        <p14:creationId xmlns:p14="http://schemas.microsoft.com/office/powerpoint/2010/main" val="808480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48277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Policy Tools</a:t>
            </a:r>
          </a:p>
        </p:txBody>
      </p:sp>
      <p:cxnSp>
        <p:nvCxnSpPr>
          <p:cNvPr id="14" name="Straight Connector 13">
            <a:extLst>
              <a:ext uri="{FF2B5EF4-FFF2-40B4-BE49-F238E27FC236}">
                <a16:creationId xmlns:a16="http://schemas.microsoft.com/office/drawing/2014/main" id="{2F51107B-062A-4131-B70D-1EDBEDCE3EF0}"/>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BD049B5-CAB5-4A89-AF6F-FA1BFE0EEAE8}"/>
              </a:ext>
            </a:extLst>
          </p:cNvPr>
          <p:cNvSpPr txBox="1"/>
          <p:nvPr/>
        </p:nvSpPr>
        <p:spPr>
          <a:xfrm>
            <a:off x="1350916" y="1482657"/>
            <a:ext cx="9572625" cy="67710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National governments have two tools for influencing the macroeconomy: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Picture 5" descr="Monetary policy involves managing the money supply and interest rates. Fiscal policy involves changes in government spending or purchases and taxes.">
            <a:extLst>
              <a:ext uri="{FF2B5EF4-FFF2-40B4-BE49-F238E27FC236}">
                <a16:creationId xmlns:a16="http://schemas.microsoft.com/office/drawing/2014/main" id="{6A543367-52D5-93AA-19AA-8508379D0608}"/>
              </a:ext>
            </a:extLst>
          </p:cNvPr>
          <p:cNvPicPr>
            <a:picLocks noChangeAspect="1"/>
          </p:cNvPicPr>
          <p:nvPr/>
        </p:nvPicPr>
        <p:blipFill>
          <a:blip r:embed="rId2"/>
          <a:stretch>
            <a:fillRect/>
          </a:stretch>
        </p:blipFill>
        <p:spPr>
          <a:xfrm>
            <a:off x="2446914" y="2159765"/>
            <a:ext cx="7215713" cy="3135899"/>
          </a:xfrm>
          <a:prstGeom prst="rect">
            <a:avLst/>
          </a:prstGeom>
        </p:spPr>
      </p:pic>
    </p:spTree>
    <p:extLst>
      <p:ext uri="{BB962C8B-B14F-4D97-AF65-F5344CB8AC3E}">
        <p14:creationId xmlns:p14="http://schemas.microsoft.com/office/powerpoint/2010/main" val="4131649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the Economy with Gross Domestic Product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Macroeconomics requires measuring data and observing trends, patterns, and changes."/>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Macroeconomics requires measuring data and observing trends, patterns, and changes.</a:t>
              </a:r>
            </a:p>
          </p:txBody>
        </p:sp>
      </p:grpSp>
      <p:grpSp>
        <p:nvGrpSpPr>
          <p:cNvPr id="20" name="Group 19" descr="The first step in macroeconomics is measuring the overall economy."/>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900317"/>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first step in macroeconomics is measuring the overall economy.</a:t>
              </a:r>
            </a:p>
          </p:txBody>
        </p:sp>
      </p:grpSp>
      <p:grpSp>
        <p:nvGrpSpPr>
          <p:cNvPr id="23" name="Group 22" descr="Economists typically measure the size of a nation’s overall economy by its gross domestic product (GDP), which is the value of all final goods and services produced within a country in a given year."/>
          <p:cNvGrpSpPr/>
          <p:nvPr/>
        </p:nvGrpSpPr>
        <p:grpSpPr>
          <a:xfrm>
            <a:off x="2066921" y="3597619"/>
            <a:ext cx="8058154" cy="1146965"/>
            <a:chOff x="542923" y="1736760"/>
            <a:chExt cx="8058154" cy="953669"/>
          </a:xfrm>
          <a:solidFill>
            <a:srgbClr val="627981"/>
          </a:solidFill>
        </p:grpSpPr>
        <p:sp>
          <p:nvSpPr>
            <p:cNvPr id="24" name="Rectangle 23"/>
            <p:cNvSpPr/>
            <p:nvPr/>
          </p:nvSpPr>
          <p:spPr>
            <a:xfrm>
              <a:off x="542923" y="1736760"/>
              <a:ext cx="8058154" cy="9536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97763"/>
              <a:ext cx="7807571" cy="84449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typically measure the size of a nation’s overall economy by its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gross domestic product (GDP)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value of all final goods and services produced within a country in a given year.</a:t>
              </a:r>
            </a:p>
          </p:txBody>
        </p:sp>
      </p:grpSp>
    </p:spTree>
    <p:extLst>
      <p:ext uri="{BB962C8B-B14F-4D97-AF65-F5344CB8AC3E}">
        <p14:creationId xmlns:p14="http://schemas.microsoft.com/office/powerpoint/2010/main" val="344684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Three Ways to Measure GDP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1. By demand (what consumers purchase)"/>
          <p:cNvGrpSpPr/>
          <p:nvPr/>
        </p:nvGrpSpPr>
        <p:grpSpPr>
          <a:xfrm>
            <a:off x="2066923" y="180647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2" y="1940173"/>
              <a:ext cx="7807571"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By demand (what consumers purchase)</a:t>
              </a:r>
            </a:p>
          </p:txBody>
        </p:sp>
      </p:grpSp>
      <p:grpSp>
        <p:nvGrpSpPr>
          <p:cNvPr id="20" name="Group 19" descr="2. By supply (what a country produces)"/>
          <p:cNvGrpSpPr/>
          <p:nvPr/>
        </p:nvGrpSpPr>
        <p:grpSpPr>
          <a:xfrm>
            <a:off x="2066923" y="2697823"/>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2" y="1917305"/>
              <a:ext cx="7807571"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By supply (what a country produces)</a:t>
              </a:r>
            </a:p>
          </p:txBody>
        </p:sp>
      </p:grpSp>
      <p:grpSp>
        <p:nvGrpSpPr>
          <p:cNvPr id="23" name="Group 22" descr="3. The national income approach"/>
          <p:cNvGrpSpPr/>
          <p:nvPr/>
        </p:nvGrpSpPr>
        <p:grpSpPr>
          <a:xfrm>
            <a:off x="2066923" y="358917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900318"/>
              <a:ext cx="7807571"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The national income approach</a:t>
              </a:r>
            </a:p>
          </p:txBody>
        </p:sp>
      </p:grpSp>
    </p:spTree>
    <p:extLst>
      <p:ext uri="{BB962C8B-B14F-4D97-AF65-F5344CB8AC3E}">
        <p14:creationId xmlns:p14="http://schemas.microsoft.com/office/powerpoint/2010/main" val="430638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GDP by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Consumption &#10;(consumer spending)">
            <a:extLst>
              <a:ext uri="{FF2B5EF4-FFF2-40B4-BE49-F238E27FC236}">
                <a16:creationId xmlns:a16="http://schemas.microsoft.com/office/drawing/2014/main" id="{DF83014A-52DD-5CF3-2845-FC8F947C1D53}"/>
              </a:ext>
            </a:extLst>
          </p:cNvPr>
          <p:cNvGrpSpPr/>
          <p:nvPr/>
        </p:nvGrpSpPr>
        <p:grpSpPr>
          <a:xfrm>
            <a:off x="2188029" y="1957368"/>
            <a:ext cx="3249794" cy="1617913"/>
            <a:chOff x="2188029" y="1957368"/>
            <a:chExt cx="3249794" cy="1617913"/>
          </a:xfrm>
        </p:grpSpPr>
        <p:sp>
          <p:nvSpPr>
            <p:cNvPr id="9" name="Rectangle 8"/>
            <p:cNvSpPr/>
            <p:nvPr/>
          </p:nvSpPr>
          <p:spPr>
            <a:xfrm>
              <a:off x="2188031" y="1957368"/>
              <a:ext cx="3249792"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2188029" y="2233005"/>
              <a:ext cx="3249791" cy="1055545"/>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Consumption </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(consumer spending)</a:t>
              </a:r>
            </a:p>
          </p:txBody>
        </p:sp>
      </p:grpSp>
      <p:grpSp>
        <p:nvGrpSpPr>
          <p:cNvPr id="7" name="Group 6" descr="Investment (business spending)">
            <a:extLst>
              <a:ext uri="{FF2B5EF4-FFF2-40B4-BE49-F238E27FC236}">
                <a16:creationId xmlns:a16="http://schemas.microsoft.com/office/drawing/2014/main" id="{4541208F-40EF-7CD4-365E-CDEDB86FAB24}"/>
              </a:ext>
            </a:extLst>
          </p:cNvPr>
          <p:cNvGrpSpPr/>
          <p:nvPr/>
        </p:nvGrpSpPr>
        <p:grpSpPr>
          <a:xfrm>
            <a:off x="6754176" y="1933794"/>
            <a:ext cx="3249791" cy="1617913"/>
            <a:chOff x="6754176" y="1933794"/>
            <a:chExt cx="3249791" cy="1617913"/>
          </a:xfrm>
        </p:grpSpPr>
        <p:sp>
          <p:nvSpPr>
            <p:cNvPr id="24" name="Rectangle 23"/>
            <p:cNvSpPr/>
            <p:nvPr/>
          </p:nvSpPr>
          <p:spPr>
            <a:xfrm>
              <a:off x="6754179" y="1933794"/>
              <a:ext cx="3249788"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754176" y="1955780"/>
              <a:ext cx="3249788" cy="1563377"/>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Investment</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(business spending)</a:t>
              </a:r>
            </a:p>
          </p:txBody>
        </p:sp>
      </p:grpSp>
      <p:grpSp>
        <p:nvGrpSpPr>
          <p:cNvPr id="5" name="Group 4" descr="Government spending on goods &amp; services">
            <a:extLst>
              <a:ext uri="{FF2B5EF4-FFF2-40B4-BE49-F238E27FC236}">
                <a16:creationId xmlns:a16="http://schemas.microsoft.com/office/drawing/2014/main" id="{FA92124C-56AF-8230-8581-D8867E2CD6D0}"/>
              </a:ext>
            </a:extLst>
          </p:cNvPr>
          <p:cNvGrpSpPr/>
          <p:nvPr/>
        </p:nvGrpSpPr>
        <p:grpSpPr>
          <a:xfrm>
            <a:off x="2183350" y="3985741"/>
            <a:ext cx="3249779" cy="1617913"/>
            <a:chOff x="2183350" y="3985741"/>
            <a:chExt cx="3249779" cy="1617913"/>
          </a:xfrm>
        </p:grpSpPr>
        <p:sp>
          <p:nvSpPr>
            <p:cNvPr id="12" name="Rectangle 11"/>
            <p:cNvSpPr/>
            <p:nvPr/>
          </p:nvSpPr>
          <p:spPr>
            <a:xfrm>
              <a:off x="2183350" y="4162784"/>
              <a:ext cx="3249779" cy="12638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p:cNvSpPr txBox="1"/>
            <p:nvPr/>
          </p:nvSpPr>
          <p:spPr>
            <a:xfrm>
              <a:off x="2183350" y="3985741"/>
              <a:ext cx="3249779" cy="1617913"/>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Government spending on goods &amp; services</a:t>
              </a:r>
            </a:p>
          </p:txBody>
        </p:sp>
      </p:grpSp>
      <p:grpSp>
        <p:nvGrpSpPr>
          <p:cNvPr id="6" name="Group 5" descr="Spending on net exports (exports-imports)">
            <a:extLst>
              <a:ext uri="{FF2B5EF4-FFF2-40B4-BE49-F238E27FC236}">
                <a16:creationId xmlns:a16="http://schemas.microsoft.com/office/drawing/2014/main" id="{247CA91B-2ABF-C628-8259-81E168229E91}"/>
              </a:ext>
            </a:extLst>
          </p:cNvPr>
          <p:cNvGrpSpPr/>
          <p:nvPr/>
        </p:nvGrpSpPr>
        <p:grpSpPr>
          <a:xfrm>
            <a:off x="6754179" y="3985741"/>
            <a:ext cx="3249785" cy="1617913"/>
            <a:chOff x="6754179" y="3985741"/>
            <a:chExt cx="3249785" cy="1617913"/>
          </a:xfrm>
        </p:grpSpPr>
        <p:sp>
          <p:nvSpPr>
            <p:cNvPr id="18" name="Rectangle 17"/>
            <p:cNvSpPr/>
            <p:nvPr/>
          </p:nvSpPr>
          <p:spPr>
            <a:xfrm>
              <a:off x="6754179" y="3985741"/>
              <a:ext cx="3249785"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6754179" y="4266923"/>
              <a:ext cx="3249785" cy="1055545"/>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Spending on net exports (exports</a:t>
              </a:r>
              <a:r>
                <a:rPr kumimoji="0" lang="en-US" sz="22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imports)</a:t>
              </a:r>
            </a:p>
          </p:txBody>
        </p:sp>
      </p:grpSp>
    </p:spTree>
    <p:extLst>
      <p:ext uri="{BB962C8B-B14F-4D97-AF65-F5344CB8AC3E}">
        <p14:creationId xmlns:p14="http://schemas.microsoft.com/office/powerpoint/2010/main" val="421185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B7E539-07CF-4C54-8508-B127A58A3EFD}">
  <ds:schemaRefs>
    <ds:schemaRef ds:uri="http://schemas.microsoft.com/sharepoint/v3/contenttype/forms"/>
  </ds:schemaRefs>
</ds:datastoreItem>
</file>

<file path=customXml/itemProps2.xml><?xml version="1.0" encoding="utf-8"?>
<ds:datastoreItem xmlns:ds="http://schemas.openxmlformats.org/officeDocument/2006/customXml" ds:itemID="{7D181EA6-D0B1-4B52-B67E-20E72B3400C3}">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fdab59f7-c3a7-48e5-acd8-618ce834776e"/>
    <ds:schemaRef ds:uri="http://www.w3.org/XML/1998/namespace"/>
    <ds:schemaRef ds:uri="06d9c582-05c2-476b-83d2-72ab8b1380b2"/>
    <ds:schemaRef ds:uri="http://purl.org/dc/dcmitype/"/>
    <ds:schemaRef ds:uri="http://purl.org/dc/terms/"/>
  </ds:schemaRefs>
</ds:datastoreItem>
</file>

<file path=customXml/itemProps3.xml><?xml version="1.0" encoding="utf-8"?>
<ds:datastoreItem xmlns:ds="http://schemas.openxmlformats.org/officeDocument/2006/customXml" ds:itemID="{A5C9B887-A83D-48D8-B2EB-D960E68E72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8976</TotalTime>
  <Words>2200</Words>
  <Application>Microsoft Office PowerPoint</Application>
  <PresentationFormat>Widescreen</PresentationFormat>
  <Paragraphs>166</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Lucida Sans Unicode</vt:lpstr>
      <vt:lpstr>Office Theme</vt:lpstr>
      <vt:lpstr>Measuring the Size of the Economy: Gross Domestic Product</vt:lpstr>
      <vt:lpstr>Introduction</vt:lpstr>
      <vt:lpstr>What Is Macroeconomics?</vt:lpstr>
      <vt:lpstr>Three Macroeconomic Goals</vt:lpstr>
      <vt:lpstr>Frameworks</vt:lpstr>
      <vt:lpstr>Policy Tools</vt:lpstr>
      <vt:lpstr>Measuring the Economy with Gross Domestic Product</vt:lpstr>
      <vt:lpstr>Three Ways to Measure GDP</vt:lpstr>
      <vt:lpstr>Measuring GDP by Demand</vt:lpstr>
      <vt:lpstr>Consumption</vt:lpstr>
      <vt:lpstr>Investment</vt:lpstr>
      <vt:lpstr>Government Spending</vt:lpstr>
      <vt:lpstr>Exports and Imports</vt:lpstr>
      <vt:lpstr>Measuring GDP by Supply</vt:lpstr>
      <vt:lpstr>Measuring GDP by the National Income Approach</vt:lpstr>
      <vt:lpstr>The Problem of Double Counting</vt:lpstr>
      <vt:lpstr>Other Ways to Measure the Economy</vt:lpstr>
      <vt:lpstr>Real World Example1</vt:lpstr>
      <vt:lpstr>Real World Example2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173</cp:revision>
  <dcterms:created xsi:type="dcterms:W3CDTF">2014-11-06T15:36:04Z</dcterms:created>
  <dcterms:modified xsi:type="dcterms:W3CDTF">2026-02-02T16:58:41Z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