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90" r:id="rId5"/>
    <p:sldId id="391" r:id="rId6"/>
    <p:sldId id="392" r:id="rId7"/>
    <p:sldId id="393" r:id="rId8"/>
    <p:sldId id="394" r:id="rId9"/>
    <p:sldId id="302" r:id="rId10"/>
    <p:sldId id="395" r:id="rId11"/>
    <p:sldId id="396" r:id="rId12"/>
    <p:sldId id="397" r:id="rId13"/>
    <p:sldId id="298" r:id="rId14"/>
    <p:sldId id="398" r:id="rId15"/>
    <p:sldId id="300" r:id="rId16"/>
    <p:sldId id="399" r:id="rId17"/>
    <p:sldId id="400" r:id="rId18"/>
    <p:sldId id="3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E2704-DD23-4C14-BF08-A2968E0FDF7B}" v="3" dt="2026-02-02T16:55:13.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Do individuals and societies always make decisions based on the most rational economic choices, or are there other motivating factors to decision making?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Self-interested behavior can actually lead to positive social results. For example, consumers who look for the best deals will (often unintentionally) encourage businesses to offer goods and services that meet their needs.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people are not completely self-interested all the time. For instance, you might be thinking mostly about yourself if you ask for a raise or negotiate the purchase of a car. However, you might shift your focus to others when you help a friend move or donate money to charity. Self-interest is a reasonable starting point for analyzing many economic decisions, but it doesn’t have to imply that people are 100% selfish all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55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There are several ways in which you apply the economic way of thinking without realizing it. For instance, when you go to the store, you try to maximize your utility while being mindful of staying within your budget. What is another way that you apply the economic way of thinking? </a:t>
            </a:r>
          </a:p>
          <a:p>
            <a:pPr algn="ctr"/>
            <a:endParaRPr lang="en-US" sz="18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The economic way of thinking provides a useful approach to understanding human behavior.</a:t>
            </a:r>
          </a:p>
          <a:p>
            <a:pPr marL="0" indent="0">
              <a:buFont typeface="Arial" panose="020B0604020202020204" pitchFamily="34" charset="0"/>
              <a:buNone/>
            </a:pPr>
            <a:r>
              <a:rPr lang="en-US" sz="1200" dirty="0">
                <a:solidFill>
                  <a:schemeClr val="bg1"/>
                </a:solidFill>
              </a:rPr>
              <a:t>Positive statements describe the world as it is, and normative statements describe how the world should be.</a:t>
            </a:r>
          </a:p>
          <a:p>
            <a:pPr marL="0" indent="0">
              <a:buFont typeface="Arial" panose="020B0604020202020204" pitchFamily="34" charset="0"/>
              <a:buNone/>
            </a:pPr>
            <a:r>
              <a:rPr lang="en-US" sz="1200" dirty="0">
                <a:solidFill>
                  <a:schemeClr val="bg1"/>
                </a:solidFill>
              </a:rPr>
              <a:t>People often act in their own self-interest, but this is not always an inherently bad thing for society.</a:t>
            </a:r>
          </a:p>
          <a:p>
            <a:pPr marL="0" indent="0">
              <a:buFont typeface="Arial" panose="020B0604020202020204" pitchFamily="34" charset="0"/>
              <a:buNone/>
            </a:pPr>
            <a:r>
              <a:rPr lang="en-US" sz="1200" dirty="0">
                <a:solidFill>
                  <a:schemeClr val="bg1"/>
                </a:solidFill>
              </a:rPr>
              <a:t>The analysis of economics is rooted in a positive analysis of how people, firms, and governments actually behave, not how they should behave.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28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lesson will consider two common objections to the economic approach. The first objection is, “People don’t actually act how the economic approach assumes.” The second objection is, “Even if people do act this way, they shouldn’t.”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first objection states that people, firms, and society don’t act consistently with the assumptions of the economic approach. The economic approach to decision-making seems to require more information than most individuals possess and more careful decision-making than most individuals display. </a:t>
            </a:r>
            <a:r>
              <a:rPr lang="en-US" sz="1200" kern="1200" dirty="0">
                <a:solidFill>
                  <a:schemeClr val="tx1"/>
                </a:solidFill>
                <a:effectLst/>
                <a:latin typeface="+mn-lt"/>
                <a:ea typeface="+mn-ea"/>
                <a:cs typeface="+mn-cs"/>
              </a:rPr>
              <a:t>For instance, it’s highly unlikely that you and your friends draw a budget constraint and talk about maximizing utility before going shopping. When governments make decisions, it is unlikely that they draw a budget constraint to find allocative efficiency. Despite this, people and societies generally attempt to maximize utility with their decisions.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People who go grocery shopping try to get what they want for the least amount of money possible. While they do not need to use a budget constraint to make their purchasing decisions, they still balance costs and utility. In other words, they’re making economic decisions. The economic approach makes it easier to analyze and understand decisions like these by using specific words, terms, and ideas.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74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second objection states that people should not act the way that they do. </a:t>
            </a:r>
            <a:r>
              <a:rPr lang="en-US" b="0" i="0" dirty="0">
                <a:solidFill>
                  <a:srgbClr val="4D4D4D"/>
                </a:solidFill>
                <a:effectLst/>
                <a:latin typeface="Times New Roman" panose="02020603050405020304" pitchFamily="18" charset="0"/>
              </a:rPr>
              <a:t>The economic approach portrays people as self-interested. For some critics of this approach, even if self-interest is an accurate description of how people behave, these behaviors are not moral. Instead, the critics argue that people should be taught to care more deeply about others. Economists' answers to the concern that acting in one's self-interest may not be moral is that economics seeks to describe economic behavior, not to provide moral instruction. Personal choice and freedom are forms of self-interested behavior, and self-interested behavior can lead to positive social results. People may set aside self-interest in the non-economic areas of their lives.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81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Positive statements are factual; they can be proven true or false. Here’s an example of a positive statement: “Eating excessive amounts of sugar will cause health problems.” In contrast, normative statements are subjective; they cannot be proven true or false. Here’s an example of a normative statement: ”North Carolina has the best barbeque in the United States.” Basically, positive statements describe how things are; normative statements describe how things should be. The economic approach attempts to use only positive, factual statements to describe how people, firms, and society make decisions.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80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Indicate whether the following statements are positive or normative:</a:t>
            </a:r>
          </a:p>
          <a:p>
            <a:pPr algn="l"/>
            <a:r>
              <a:rPr lang="en-US" sz="1200" dirty="0">
                <a:solidFill>
                  <a:schemeClr val="bg1"/>
                </a:solidFill>
              </a:rPr>
              <a:t>The unemployment rate is 4%. </a:t>
            </a:r>
          </a:p>
          <a:p>
            <a:pPr algn="l"/>
            <a:r>
              <a:rPr lang="en-US" sz="1200" dirty="0">
                <a:solidFill>
                  <a:schemeClr val="bg1"/>
                </a:solidFill>
              </a:rPr>
              <a:t>An unemployment rate of 4% is too high. </a:t>
            </a:r>
          </a:p>
          <a:p>
            <a:pPr algn="l"/>
            <a:r>
              <a:rPr lang="en-US" sz="1200" dirty="0">
                <a:solidFill>
                  <a:schemeClr val="bg1"/>
                </a:solidFill>
              </a:rPr>
              <a:t>The government should provide health care for all citizens.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52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positive statements are factual and normative statements are subjective. The statement, “</a:t>
            </a:r>
            <a:r>
              <a:rPr lang="en-US" sz="1200" dirty="0">
                <a:solidFill>
                  <a:schemeClr val="bg1"/>
                </a:solidFill>
              </a:rPr>
              <a:t>The unemployment rate is 4%,” is a positive statement. The statement, “An unemployment rate of 4% is too high,” is a normative statement. The statement, “The government should provide health care for all citizens,” is a normative statement.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37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“Self-interested behavior” and “profit-seeking” can also be called “personal choice” and “freedom.” Some people choose to spend most of their money on themselves; others may give most of their money to charity or spend it on their friends and family. Some people prefer to work for a large company; others want to start their own business. People’s freedom to make their own economic choices is worth respecting.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18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88828" y="2214037"/>
            <a:ext cx="921434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Confronting Objections to the Economic Approach</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2702258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0357431-C3FE-4F4A-B52C-935A9FC1D3EB}"/>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Personal Choice and Freedom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0EE18A-1996-453C-836B-EA636E60EE2F}"/>
              </a:ext>
            </a:extLst>
          </p:cNvPr>
          <p:cNvSpPr txBox="1"/>
          <p:nvPr/>
        </p:nvSpPr>
        <p:spPr>
          <a:xfrm>
            <a:off x="2074606" y="1644597"/>
            <a:ext cx="326082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self-interested</a:t>
            </a:r>
          </a:p>
        </p:txBody>
      </p:sp>
      <p:cxnSp>
        <p:nvCxnSpPr>
          <p:cNvPr id="4" name="Straight Arrow Connector 3" descr="is also called">
            <a:extLst>
              <a:ext uri="{FF2B5EF4-FFF2-40B4-BE49-F238E27FC236}">
                <a16:creationId xmlns:a16="http://schemas.microsoft.com/office/drawing/2014/main" id="{E79A9B12-8A68-40BD-9652-6BBE5D83F7A2}"/>
              </a:ext>
            </a:extLst>
          </p:cNvPr>
          <p:cNvCxnSpPr>
            <a:cxnSpLocks/>
            <a:stCxn id="2" idx="2"/>
            <a:endCxn id="5" idx="0"/>
          </p:cNvCxnSpPr>
          <p:nvPr/>
        </p:nvCxnSpPr>
        <p:spPr>
          <a:xfrm flipH="1">
            <a:off x="3705020" y="2352483"/>
            <a:ext cx="1" cy="12313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5263F89-89B4-4ABA-933E-AD50770B6C4E}"/>
              </a:ext>
            </a:extLst>
          </p:cNvPr>
          <p:cNvSpPr txBox="1"/>
          <p:nvPr/>
        </p:nvSpPr>
        <p:spPr>
          <a:xfrm>
            <a:off x="1983619" y="3583857"/>
            <a:ext cx="344280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personal choice</a:t>
            </a:r>
          </a:p>
        </p:txBody>
      </p:sp>
      <p:sp>
        <p:nvSpPr>
          <p:cNvPr id="6" name="TextBox 5">
            <a:extLst>
              <a:ext uri="{FF2B5EF4-FFF2-40B4-BE49-F238E27FC236}">
                <a16:creationId xmlns:a16="http://schemas.microsoft.com/office/drawing/2014/main" id="{1359EA71-A045-4036-BCEA-3960B8FD19C3}"/>
              </a:ext>
            </a:extLst>
          </p:cNvPr>
          <p:cNvSpPr txBox="1"/>
          <p:nvPr/>
        </p:nvSpPr>
        <p:spPr>
          <a:xfrm>
            <a:off x="6734405" y="2444816"/>
            <a:ext cx="315035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profit-seeking</a:t>
            </a:r>
          </a:p>
        </p:txBody>
      </p:sp>
      <p:cxnSp>
        <p:nvCxnSpPr>
          <p:cNvPr id="12" name="Straight Arrow Connector 11" descr="is also called">
            <a:extLst>
              <a:ext uri="{FF2B5EF4-FFF2-40B4-BE49-F238E27FC236}">
                <a16:creationId xmlns:a16="http://schemas.microsoft.com/office/drawing/2014/main" id="{E4E17163-5CF5-41C7-8614-2D38D52E25FE}"/>
              </a:ext>
            </a:extLst>
          </p:cNvPr>
          <p:cNvCxnSpPr>
            <a:cxnSpLocks/>
            <a:stCxn id="6" idx="2"/>
            <a:endCxn id="7" idx="0"/>
          </p:cNvCxnSpPr>
          <p:nvPr/>
        </p:nvCxnSpPr>
        <p:spPr>
          <a:xfrm>
            <a:off x="8309580" y="3152702"/>
            <a:ext cx="0" cy="13069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BCC8C9-D858-410C-9347-2F50AE222898}"/>
              </a:ext>
            </a:extLst>
          </p:cNvPr>
          <p:cNvSpPr txBox="1"/>
          <p:nvPr/>
        </p:nvSpPr>
        <p:spPr>
          <a:xfrm>
            <a:off x="7322130" y="4459609"/>
            <a:ext cx="197490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freedom</a:t>
            </a:r>
          </a:p>
        </p:txBody>
      </p:sp>
    </p:spTree>
    <p:extLst>
      <p:ext uri="{BB962C8B-B14F-4D97-AF65-F5344CB8AC3E}">
        <p14:creationId xmlns:p14="http://schemas.microsoft.com/office/powerpoint/2010/main" val="57056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A4A492D-DCFD-4874-8456-01A51BBE8D68}"/>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Positive Social Results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A076AD-A390-4DA9-A641-4D0D90E0FB46}"/>
              </a:ext>
            </a:extLst>
          </p:cNvPr>
          <p:cNvSpPr txBox="1"/>
          <p:nvPr/>
        </p:nvSpPr>
        <p:spPr>
          <a:xfrm>
            <a:off x="1334939" y="1441748"/>
            <a:ext cx="40667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self-interested behavior</a:t>
            </a:r>
          </a:p>
        </p:txBody>
      </p:sp>
      <p:cxnSp>
        <p:nvCxnSpPr>
          <p:cNvPr id="6" name="Straight Arrow Connector 5" descr="leads to">
            <a:extLst>
              <a:ext uri="{FF2B5EF4-FFF2-40B4-BE49-F238E27FC236}">
                <a16:creationId xmlns:a16="http://schemas.microsoft.com/office/drawing/2014/main" id="{C8C7DD15-A5E7-441C-8A99-656A876323A9}"/>
              </a:ext>
            </a:extLst>
          </p:cNvPr>
          <p:cNvCxnSpPr>
            <a:cxnSpLocks/>
            <a:stCxn id="4" idx="3"/>
            <a:endCxn id="5" idx="1"/>
          </p:cNvCxnSpPr>
          <p:nvPr/>
        </p:nvCxnSpPr>
        <p:spPr>
          <a:xfrm flipV="1">
            <a:off x="5401657" y="1980356"/>
            <a:ext cx="1769808" cy="1"/>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511CD03-AC1C-4D0F-BE7D-7C1161B489C5}"/>
              </a:ext>
            </a:extLst>
          </p:cNvPr>
          <p:cNvSpPr txBox="1"/>
          <p:nvPr/>
        </p:nvSpPr>
        <p:spPr>
          <a:xfrm>
            <a:off x="7171465" y="1441747"/>
            <a:ext cx="332990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positive social results</a:t>
            </a:r>
          </a:p>
        </p:txBody>
      </p:sp>
      <p:pic>
        <p:nvPicPr>
          <p:cNvPr id="7" name="Picture 6" descr="A graphic depicting consumers who look for the best deals will (often unintentionally) encourage businesses to offer goods and services that meet their needs.">
            <a:extLst>
              <a:ext uri="{FF2B5EF4-FFF2-40B4-BE49-F238E27FC236}">
                <a16:creationId xmlns:a16="http://schemas.microsoft.com/office/drawing/2014/main" id="{DAE650FC-C5C7-7612-121B-992F2F233473}"/>
              </a:ext>
            </a:extLst>
          </p:cNvPr>
          <p:cNvPicPr>
            <a:picLocks noChangeAspect="1"/>
          </p:cNvPicPr>
          <p:nvPr/>
        </p:nvPicPr>
        <p:blipFill>
          <a:blip r:embed="rId3"/>
          <a:stretch>
            <a:fillRect/>
          </a:stretch>
        </p:blipFill>
        <p:spPr>
          <a:xfrm>
            <a:off x="1607313" y="2518965"/>
            <a:ext cx="8977374" cy="4084650"/>
          </a:xfrm>
          <a:prstGeom prst="rect">
            <a:avLst/>
          </a:prstGeom>
        </p:spPr>
      </p:pic>
    </p:spTree>
    <p:extLst>
      <p:ext uri="{BB962C8B-B14F-4D97-AF65-F5344CB8AC3E}">
        <p14:creationId xmlns:p14="http://schemas.microsoft.com/office/powerpoint/2010/main" val="108873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869AF97-48F7-4112-8A76-AD300F80BE82}"/>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Self-Interest vs. Selfishness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ic depicting that most people are not being selfish when they have self-interested thoughts because those are also balanced by thoughts about others">
            <a:extLst>
              <a:ext uri="{FF2B5EF4-FFF2-40B4-BE49-F238E27FC236}">
                <a16:creationId xmlns:a16="http://schemas.microsoft.com/office/drawing/2014/main" id="{98E5EBE9-804A-F039-4728-236B98671168}"/>
              </a:ext>
            </a:extLst>
          </p:cNvPr>
          <p:cNvPicPr>
            <a:picLocks noChangeAspect="1"/>
          </p:cNvPicPr>
          <p:nvPr/>
        </p:nvPicPr>
        <p:blipFill>
          <a:blip r:embed="rId3"/>
          <a:stretch>
            <a:fillRect/>
          </a:stretch>
        </p:blipFill>
        <p:spPr>
          <a:xfrm>
            <a:off x="714465" y="1487545"/>
            <a:ext cx="10763070" cy="4797493"/>
          </a:xfrm>
          <a:prstGeom prst="rect">
            <a:avLst/>
          </a:prstGeom>
        </p:spPr>
      </p:pic>
    </p:spTree>
    <p:extLst>
      <p:ext uri="{BB962C8B-B14F-4D97-AF65-F5344CB8AC3E}">
        <p14:creationId xmlns:p14="http://schemas.microsoft.com/office/powerpoint/2010/main" val="213052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n individual shopping in a store">
            <a:extLst>
              <a:ext uri="{FF2B5EF4-FFF2-40B4-BE49-F238E27FC236}">
                <a16:creationId xmlns:a16="http://schemas.microsoft.com/office/drawing/2014/main" id="{5DD3A5D5-0D9A-4A4D-8FBE-D34A932E5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593" y="1409032"/>
            <a:ext cx="5906814" cy="2991944"/>
          </a:xfrm>
          <a:prstGeom prst="rect">
            <a:avLst/>
          </a:prstGeom>
        </p:spPr>
      </p:pic>
      <p:sp>
        <p:nvSpPr>
          <p:cNvPr id="16" name="TextBox 15">
            <a:extLst>
              <a:ext uri="{FF2B5EF4-FFF2-40B4-BE49-F238E27FC236}">
                <a16:creationId xmlns:a16="http://schemas.microsoft.com/office/drawing/2014/main" id="{6B32A965-1C8D-4955-8CC6-E83CC7DBD770}"/>
              </a:ext>
            </a:extLst>
          </p:cNvPr>
          <p:cNvSpPr txBox="1"/>
          <p:nvPr/>
        </p:nvSpPr>
        <p:spPr>
          <a:xfrm>
            <a:off x="1670329" y="4672099"/>
            <a:ext cx="8851342" cy="1631216"/>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several ways in which you apply the economic way of thinking without realizing it. For instance, when you go to the store, you try to maximize your utility while being mindful of staying within your budget.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is another way that you apply the economic way of thinking? </a:t>
            </a:r>
          </a:p>
        </p:txBody>
      </p:sp>
    </p:spTree>
    <p:extLst>
      <p:ext uri="{BB962C8B-B14F-4D97-AF65-F5344CB8AC3E}">
        <p14:creationId xmlns:p14="http://schemas.microsoft.com/office/powerpoint/2010/main" val="363128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644390"/>
            <a:ext cx="9273061" cy="409342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economic way of thinking provides a useful approach to understanding human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Positive statements describe the world as it is, and normative statements describe how the world should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People often act in their own self-interest, but this is not always an inherently bad thing for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analysis of economics is rooted in a positive analysis of how people, firms, and governments actually behave, not how they should behave.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9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92662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Economic Approach</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9C078AD-5F22-ADAE-FFBE-9EE6503EBA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84439" y="1536508"/>
            <a:ext cx="4823121" cy="2524350"/>
          </a:xfrm>
          <a:prstGeom prst="rect">
            <a:avLst/>
          </a:prstGeom>
        </p:spPr>
      </p:pic>
      <p:grpSp>
        <p:nvGrpSpPr>
          <p:cNvPr id="17" name="Group 16" descr="Do individuals and societies always make decisions based on the most rational economic choices, or are there other motivating factors to decision making?">
            <a:extLst>
              <a:ext uri="{FF2B5EF4-FFF2-40B4-BE49-F238E27FC236}">
                <a16:creationId xmlns:a16="http://schemas.microsoft.com/office/drawing/2014/main" id="{635484E1-69B7-45C0-93D1-3E34A99FCB56}"/>
              </a:ext>
            </a:extLst>
          </p:cNvPr>
          <p:cNvGrpSpPr/>
          <p:nvPr/>
        </p:nvGrpSpPr>
        <p:grpSpPr>
          <a:xfrm>
            <a:off x="1881187" y="4603532"/>
            <a:ext cx="8429625" cy="1292772"/>
            <a:chOff x="542921" y="1664821"/>
            <a:chExt cx="8492547" cy="947095"/>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743598"/>
              <a:ext cx="8058152" cy="57624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Do individuals and societies always make decisions based on the most rational economic choices, or are there other motivating factors to decision making?</a:t>
              </a:r>
            </a:p>
          </p:txBody>
        </p:sp>
      </p:grpSp>
    </p:spTree>
    <p:extLst>
      <p:ext uri="{BB962C8B-B14F-4D97-AF65-F5344CB8AC3E}">
        <p14:creationId xmlns:p14="http://schemas.microsoft.com/office/powerpoint/2010/main" val="264756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Two Common Objections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People, firms, and society do not act like this. &#10;And &#10;People, firms, and society should not act this way.">
            <a:extLst>
              <a:ext uri="{FF2B5EF4-FFF2-40B4-BE49-F238E27FC236}">
                <a16:creationId xmlns:a16="http://schemas.microsoft.com/office/drawing/2014/main" id="{17A9D19A-F869-6ECB-F9B3-436D89A5DF1D}"/>
              </a:ext>
            </a:extLst>
          </p:cNvPr>
          <p:cNvPicPr>
            <a:picLocks noChangeAspect="1"/>
          </p:cNvPicPr>
          <p:nvPr/>
        </p:nvPicPr>
        <p:blipFill>
          <a:blip r:embed="rId3"/>
          <a:stretch>
            <a:fillRect/>
          </a:stretch>
        </p:blipFill>
        <p:spPr>
          <a:xfrm>
            <a:off x="2220246" y="1569738"/>
            <a:ext cx="7751507" cy="3427224"/>
          </a:xfrm>
          <a:prstGeom prst="rect">
            <a:avLst/>
          </a:prstGeom>
        </p:spPr>
      </p:pic>
    </p:spTree>
    <p:extLst>
      <p:ext uri="{BB962C8B-B14F-4D97-AF65-F5344CB8AC3E}">
        <p14:creationId xmlns:p14="http://schemas.microsoft.com/office/powerpoint/2010/main" val="362448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People Do Not Act This Way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descr="The ways in which people and societies operate do not look like neat budget constraints or smooth production possibilities frontiers.">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ways in which people and societies operate do not look like neat budget constraints or smooth production possibilities frontiers.</a:t>
              </a:r>
            </a:p>
          </p:txBody>
        </p:sp>
      </p:grpSp>
      <p:grpSp>
        <p:nvGrpSpPr>
          <p:cNvPr id="37" name="Group 36" descr="Despite this, people and societies generally attempt to maximize utility with their decisions.">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Despite this, people and societies generally attempt to maximize utility with their decisions.</a:t>
              </a:r>
            </a:p>
          </p:txBody>
        </p:sp>
      </p:grpSp>
      <p:pic>
        <p:nvPicPr>
          <p:cNvPr id="5" name="Picture 4">
            <a:extLst>
              <a:ext uri="{FF2B5EF4-FFF2-40B4-BE49-F238E27FC236}">
                <a16:creationId xmlns:a16="http://schemas.microsoft.com/office/drawing/2014/main" id="{F44BFAAA-F9C2-7D9F-2AD7-49698CAC60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04695" y="3546110"/>
            <a:ext cx="9182608" cy="2809075"/>
          </a:xfrm>
          <a:prstGeom prst="rect">
            <a:avLst/>
          </a:prstGeom>
        </p:spPr>
      </p:pic>
    </p:spTree>
    <p:extLst>
      <p:ext uri="{BB962C8B-B14F-4D97-AF65-F5344CB8AC3E}">
        <p14:creationId xmlns:p14="http://schemas.microsoft.com/office/powerpoint/2010/main" val="102145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People Do Not Act This Way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A graphic depicting how grocery shopping involves economic decisions">
            <a:extLst>
              <a:ext uri="{FF2B5EF4-FFF2-40B4-BE49-F238E27FC236}">
                <a16:creationId xmlns:a16="http://schemas.microsoft.com/office/drawing/2014/main" id="{1C131B78-3AF3-D7D9-E6A9-656D55E1B2CD}"/>
              </a:ext>
            </a:extLst>
          </p:cNvPr>
          <p:cNvPicPr>
            <a:picLocks noChangeAspect="1"/>
          </p:cNvPicPr>
          <p:nvPr/>
        </p:nvPicPr>
        <p:blipFill>
          <a:blip r:embed="rId3"/>
          <a:stretch>
            <a:fillRect/>
          </a:stretch>
        </p:blipFill>
        <p:spPr>
          <a:xfrm>
            <a:off x="2087785" y="1947654"/>
            <a:ext cx="8016429" cy="3341969"/>
          </a:xfrm>
          <a:prstGeom prst="rect">
            <a:avLst/>
          </a:prstGeom>
        </p:spPr>
      </p:pic>
    </p:spTree>
    <p:extLst>
      <p:ext uri="{BB962C8B-B14F-4D97-AF65-F5344CB8AC3E}">
        <p14:creationId xmlns:p14="http://schemas.microsoft.com/office/powerpoint/2010/main" val="163135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People Should Not Act This Way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descr="The economic approach portrays people as self-interested, and sometimes these self-interested behaviors are not moral.">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economic approach portrays people as self-interested, and sometimes these self-interested behaviors are not moral. </a:t>
              </a:r>
            </a:p>
          </p:txBody>
        </p:sp>
      </p:grpSp>
      <p:grpSp>
        <p:nvGrpSpPr>
          <p:cNvPr id="37" name="Group 36" descr="Economics seeks to describe economic behavior as it actually exists, not as a form of moral instruction.">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Economics seeks to describe economic behavior as it actually exists, not as a form of moral instruction.</a:t>
              </a:r>
            </a:p>
          </p:txBody>
        </p:sp>
      </p:grpSp>
      <p:grpSp>
        <p:nvGrpSpPr>
          <p:cNvPr id="31" name="Group 30" descr="Personal choice and freedom are forms of self-interested behavior, which can lead to positive social results.">
            <a:extLst>
              <a:ext uri="{FF2B5EF4-FFF2-40B4-BE49-F238E27FC236}">
                <a16:creationId xmlns:a16="http://schemas.microsoft.com/office/drawing/2014/main" id="{5B81529C-9D41-47BE-B87F-F7F8B0996D2B}"/>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AD9D2567-1465-42F2-B929-1C6CBA4906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ED086AB7-A682-4431-815E-A78B2A51C697}"/>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Personal choice and freedom are forms of self-interested behavior, which can lead to positive social results.</a:t>
              </a:r>
            </a:p>
          </p:txBody>
        </p:sp>
      </p:grpSp>
      <p:grpSp>
        <p:nvGrpSpPr>
          <p:cNvPr id="24" name="Group 23" descr="People may set aside self-interest in the non-economic areas of their lives.">
            <a:extLst>
              <a:ext uri="{FF2B5EF4-FFF2-40B4-BE49-F238E27FC236}">
                <a16:creationId xmlns:a16="http://schemas.microsoft.com/office/drawing/2014/main" id="{85068B9B-DA3C-411C-A74B-9EB41F1F9643}"/>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7C48A9F-4BA7-4529-9DDD-2F5CC57FAAE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9B6FB624-D616-4E67-8041-9D227920992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People may set aside self-interest in the non-economic areas of their lives.</a:t>
              </a:r>
            </a:p>
          </p:txBody>
        </p:sp>
      </p:grpSp>
    </p:spTree>
    <p:extLst>
      <p:ext uri="{BB962C8B-B14F-4D97-AF65-F5344CB8AC3E}">
        <p14:creationId xmlns:p14="http://schemas.microsoft.com/office/powerpoint/2010/main" val="382256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Positive and Normative Statements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3" name="Picture 12" descr="Positive statements are factual and can be proven true or false. They are how things are, like in the statement, &quot;Eating excessive amounts of sugar will cause health problems.&quot; &#10;Normative statements are subjective and cannot be proven true or false. They are how things should be, like in the statement, &quot;North Carolina has the best barbeque in the United States.&quot;">
            <a:extLst>
              <a:ext uri="{FF2B5EF4-FFF2-40B4-BE49-F238E27FC236}">
                <a16:creationId xmlns:a16="http://schemas.microsoft.com/office/drawing/2014/main" id="{D72A7109-DDC3-2817-D981-34DFF3A5A180}"/>
              </a:ext>
            </a:extLst>
          </p:cNvPr>
          <p:cNvPicPr>
            <a:picLocks noChangeAspect="1"/>
          </p:cNvPicPr>
          <p:nvPr/>
        </p:nvPicPr>
        <p:blipFill>
          <a:blip r:embed="rId3"/>
          <a:stretch>
            <a:fillRect/>
          </a:stretch>
        </p:blipFill>
        <p:spPr>
          <a:xfrm>
            <a:off x="1606569" y="1383374"/>
            <a:ext cx="8978861" cy="5167609"/>
          </a:xfrm>
          <a:prstGeom prst="rect">
            <a:avLst/>
          </a:prstGeom>
        </p:spPr>
      </p:pic>
    </p:spTree>
    <p:extLst>
      <p:ext uri="{BB962C8B-B14F-4D97-AF65-F5344CB8AC3E}">
        <p14:creationId xmlns:p14="http://schemas.microsoft.com/office/powerpoint/2010/main" val="196331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Indicate whether the following statements are positive or normative: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unemployment rate is 4%.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Positive/Normative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unemployment rate of 4% is too high.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Positive/Normative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government should provide health care for all citizens.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Positive/Normative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34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Indicate whether the following statements are positive or normative:&#10;&#10;The unemployment rate is 4%. &#10;&#10;is positive. &#10;&#10;An unemployment rate of 4% is too high. &#10;&#10;is normative. &#10;&#10;The government should provide health care for all citizens. &#10;&#10;is normative.">
            <a:extLst>
              <a:ext uri="{FF2B5EF4-FFF2-40B4-BE49-F238E27FC236}">
                <a16:creationId xmlns:a16="http://schemas.microsoft.com/office/drawing/2014/main" id="{9F469AA1-E52F-2450-C7BA-5EABABB45823}"/>
              </a:ext>
            </a:extLst>
          </p:cNvPr>
          <p:cNvPicPr>
            <a:picLocks noChangeAspect="1"/>
          </p:cNvPicPr>
          <p:nvPr/>
        </p:nvPicPr>
        <p:blipFill>
          <a:blip r:embed="rId3"/>
          <a:stretch>
            <a:fillRect/>
          </a:stretch>
        </p:blipFill>
        <p:spPr>
          <a:xfrm>
            <a:off x="1242065" y="1383374"/>
            <a:ext cx="9707870" cy="4736121"/>
          </a:xfrm>
          <a:prstGeom prst="rect">
            <a:avLst/>
          </a:prstGeom>
        </p:spPr>
      </p:pic>
    </p:spTree>
    <p:extLst>
      <p:ext uri="{BB962C8B-B14F-4D97-AF65-F5344CB8AC3E}">
        <p14:creationId xmlns:p14="http://schemas.microsoft.com/office/powerpoint/2010/main" val="352267301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AA86F-DAFA-46A8-9D51-815DE4EFA3D1}">
  <ds:schemaRefs>
    <ds:schemaRef ds:uri="http://schemas.microsoft.com/office/2006/documentManagement/types"/>
    <ds:schemaRef ds:uri="http://purl.org/dc/dcmitype/"/>
    <ds:schemaRef ds:uri="http://purl.org/dc/elements/1.1/"/>
    <ds:schemaRef ds:uri="http://schemas.microsoft.com/office/2006/metadata/properties"/>
    <ds:schemaRef ds:uri="06d9c582-05c2-476b-83d2-72ab8b1380b2"/>
    <ds:schemaRef ds:uri="http://www.w3.org/XML/1998/namespace"/>
    <ds:schemaRef ds:uri="http://schemas.microsoft.com/office/infopath/2007/PartnerControls"/>
    <ds:schemaRef ds:uri="http://schemas.openxmlformats.org/package/2006/metadata/core-properties"/>
    <ds:schemaRef ds:uri="fdab59f7-c3a7-48e5-acd8-618ce834776e"/>
    <ds:schemaRef ds:uri="http://purl.org/dc/terms/"/>
  </ds:schemaRefs>
</ds:datastoreItem>
</file>

<file path=customXml/itemProps2.xml><?xml version="1.0" encoding="utf-8"?>
<ds:datastoreItem xmlns:ds="http://schemas.openxmlformats.org/officeDocument/2006/customXml" ds:itemID="{A9E0B8D0-CE49-43FD-8A51-5EE56D019D6C}">
  <ds:schemaRefs>
    <ds:schemaRef ds:uri="http://schemas.microsoft.com/sharepoint/v3/contenttype/forms"/>
  </ds:schemaRefs>
</ds:datastoreItem>
</file>

<file path=customXml/itemProps3.xml><?xml version="1.0" encoding="utf-8"?>
<ds:datastoreItem xmlns:ds="http://schemas.openxmlformats.org/officeDocument/2006/customXml" ds:itemID="{A8B1562D-BCB5-49D0-917C-13E30815F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426</TotalTime>
  <Words>1307</Words>
  <Application>Microsoft Office PowerPoint</Application>
  <PresentationFormat>Widescreen</PresentationFormat>
  <Paragraphs>85</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Times New Roman</vt:lpstr>
      <vt:lpstr>1_Office Theme</vt:lpstr>
      <vt:lpstr>Confronting Objections to the Economic Approach</vt:lpstr>
      <vt:lpstr>Economic Approach</vt:lpstr>
      <vt:lpstr>Two Common Objections</vt:lpstr>
      <vt:lpstr>People Do Not Act This Way1</vt:lpstr>
      <vt:lpstr>People Do Not Act This Way2</vt:lpstr>
      <vt:lpstr>People Should Not Act This Way</vt:lpstr>
      <vt:lpstr>Positive and Normative Statements</vt:lpstr>
      <vt:lpstr>On Your Own1</vt:lpstr>
      <vt:lpstr>On Your Own2</vt:lpstr>
      <vt:lpstr>Personal Choice and Freedom</vt:lpstr>
      <vt:lpstr>Positive Social Results</vt:lpstr>
      <vt:lpstr>Self-Interest vs. Selfishness</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46</cp:revision>
  <dcterms:created xsi:type="dcterms:W3CDTF">2017-06-16T13:06:21Z</dcterms:created>
  <dcterms:modified xsi:type="dcterms:W3CDTF">2026-02-02T16:55:15Z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