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22"/>
  </p:notesMasterIdLst>
  <p:sldIdLst>
    <p:sldId id="401" r:id="rId6"/>
    <p:sldId id="402" r:id="rId7"/>
    <p:sldId id="403" r:id="rId8"/>
    <p:sldId id="258" r:id="rId9"/>
    <p:sldId id="287" r:id="rId10"/>
    <p:sldId id="259" r:id="rId11"/>
    <p:sldId id="280" r:id="rId12"/>
    <p:sldId id="281" r:id="rId13"/>
    <p:sldId id="260" r:id="rId14"/>
    <p:sldId id="404" r:id="rId15"/>
    <p:sldId id="283" r:id="rId16"/>
    <p:sldId id="405" r:id="rId17"/>
    <p:sldId id="406" r:id="rId18"/>
    <p:sldId id="369" r:id="rId19"/>
    <p:sldId id="286"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2F90F6F-CF19-4D58-AD7A-3BB137732869}" v="3" dt="2026-02-02T16:54:17.7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416" autoAdjust="0"/>
  </p:normalViewPr>
  <p:slideViewPr>
    <p:cSldViewPr snapToGrid="0">
      <p:cViewPr varScale="1">
        <p:scale>
          <a:sx n="90" d="100"/>
          <a:sy n="90" d="100"/>
        </p:scale>
        <p:origin x="130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a society decide to allocate its resources? Consider a scenario where society is forced to decide how many resources it will put toward health care (a) and education (b).</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do not need to produce every single good they consume. Often, how much of a good a country decides to produce depends on how expensive it is to produce rather than buying it from a different country. Countries have different opportunity costs of producing a specific good, either because of climate, geography, technology, or skills, which allows them to produce certain goods for less than another country. When a country can produce a good at a lower opportunity cost than another country, it has comparative advantage in that good.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191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PPF curve shows the opportunity cost of choosing one good over another. Consider the PPFs showing wheat and sugar cane production in Brazil and the U.S. The U.S. PPF is flatter than the Brazil PPF, implying that the opportunity cost of wheat in terms of sugar cane is lower in the U.S. than in Brazil. Conversely, the opportunity cost of sugar cane is lower in Brazil. The U.S. has comparative advantage in wheat, and Brazil has comparative advantage in sugar cane.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3739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35758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3294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production possibilities frontier is a diagram that shows the combinations of two products that an economy can produce given the resources it has available. </a:t>
            </a:r>
          </a:p>
          <a:p>
            <a:pPr marL="0" indent="0">
              <a:buFont typeface="Arial" panose="020B0604020202020204" pitchFamily="34" charset="0"/>
              <a:buNone/>
            </a:pPr>
            <a:r>
              <a:rPr lang="en-US" sz="12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pPr marL="0" indent="0">
              <a:buFont typeface="Arial" panose="020B0604020202020204" pitchFamily="34" charset="0"/>
              <a:buNone/>
            </a:pPr>
            <a:r>
              <a:rPr lang="en-US" sz="1200" dirty="0">
                <a:solidFill>
                  <a:schemeClr val="bg1"/>
                </a:solidFill>
              </a:rPr>
              <a:t>Productive efficiency means it is impossible to produce more of one good without decreasing the output of another good.</a:t>
            </a:r>
          </a:p>
          <a:p>
            <a:pPr marL="0" indent="0">
              <a:buFont typeface="Arial" panose="020B0604020202020204" pitchFamily="34" charset="0"/>
              <a:buNone/>
            </a:pPr>
            <a:r>
              <a:rPr lang="en-US" sz="1200" dirty="0">
                <a:solidFill>
                  <a:schemeClr val="bg1"/>
                </a:solidFill>
              </a:rPr>
              <a:t>Allocative efficiency refers to a point on the PPF that represents the combination that society most desires.</a:t>
            </a:r>
          </a:p>
          <a:p>
            <a:pPr marL="0" indent="0">
              <a:buFont typeface="Arial" panose="020B0604020202020204" pitchFamily="34" charset="0"/>
              <a:buNone/>
            </a:pPr>
            <a:r>
              <a:rPr lang="en-US" sz="1200" dirty="0">
                <a:solidFill>
                  <a:schemeClr val="bg1"/>
                </a:solidFill>
              </a:rPr>
              <a:t>The curvature of the PPF differs by country, which results in different countries having a comparative advantage in different goods.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individual consumers, society is unable to fulfill its unlimited wants with the limited resources it has available. While the constraints that an individual and society face vary, there are more similarities than differences between the two. Depending on the availability of time and money, individuals are limited in the amount of goods and services they can consume. Depending on the availability of labor, land, capital, and raw materials, society is limited in the amount of goods and services it can produce.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production possibilities frontier is a diagram that shows the combinations of two products that an economy can produce given the resources it has available. In this case, a society can either choose health care or education. The PPF shows the tradeoff between devoting social resources to either Good A or Good B. It also represents all possible combinations of the two goods that society can produce.</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Point A shows the output of a society if all social resources were to be allocated towards health care. Notice that there would be no social resources spent towards education. In contrast, if the society were to put all resources toward education, the society would be producing at Point F. Both scenarios are unlikely, as society would not function well without any health care or any education.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876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 consumption budget constraint is based on the relative prices of two goods and, therefore, a straight line, the production possibilities frontier is a curved line. Moving from Point A to Point B produces more gains to education than losses to health care due to the law of diminishing returns.</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700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law of diminishing returns explains that if additional quantities of resources are added to a certain point, the marginal benefit of that resource will eventually decline. In this way, the law of diminishing returns produces the outward-bending shape of the production possibilities frontier. The PPF curve does not directly tell a society what the best mix of goods or resources is but instead points out some choices that are clearly better than others. Diverting some resources away from A to B causes relatively little reduction in health because the last few marginal dollars going into health care services are not producing much additional gain in health. However, putting those marginal dollars into education, which is completely without resources at Point A, can produce relatively large gains. For this reason, the shape of the PPF from A to B is relatively flat, representing a relatively small drop-off in health and a relatively large gain in education.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44599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Efficiency refers to lack of waste. When a society is efficient, every resource is optimally assigned to benefit society in the best way while ultimately eliminating waste. The production possibilities curve illustrates two kinds of efficiency: productive efficiency and allocative efficiency.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924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it is impossible to produce more of one good without decreasing the output of another good. All points along the PPF display productive efficiency, but points outside the PPF, like point R, do not.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85719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Allocative efficiency refers to a point on the PPF that represents the combination that society most desires. Only one point on the PPF can represent allocative efficiency, as there is only one point representing where producers supply the exact quantity of goods that consumers demand.</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196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12.xml"/><Relationship Id="rId5" Type="http://schemas.openxmlformats.org/officeDocument/2006/relationships/image" Target="../media/image21.png"/><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63488" y="2210541"/>
            <a:ext cx="9265024" cy="1754326"/>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Production Possibilities Frontier and Social Choices</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2490585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Allocative 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Allocative efficiency refers to a point on the PPF that represents the combination that society most desires.">
            <a:extLst>
              <a:ext uri="{FF2B5EF4-FFF2-40B4-BE49-F238E27FC236}">
                <a16:creationId xmlns:a16="http://schemas.microsoft.com/office/drawing/2014/main" id="{1641021C-69A8-4A0F-BBEF-9CBF30E7A937}"/>
              </a:ext>
            </a:extLst>
          </p:cNvPr>
          <p:cNvGrpSpPr/>
          <p:nvPr/>
        </p:nvGrpSpPr>
        <p:grpSpPr>
          <a:xfrm>
            <a:off x="1881189" y="1581536"/>
            <a:ext cx="4029078" cy="1729221"/>
            <a:chOff x="542924" y="1736761"/>
            <a:chExt cx="8058153" cy="1633530"/>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4" y="1736761"/>
              <a:ext cx="8058153" cy="163353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615654" y="1898459"/>
              <a:ext cx="7807571" cy="1250203"/>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 refers to a point on the PPF that represents the combination that society most desires.</a:t>
              </a:r>
            </a:p>
          </p:txBody>
        </p:sp>
      </p:grpSp>
      <p:grpSp>
        <p:nvGrpSpPr>
          <p:cNvPr id="13" name="Group 12" descr="Only one point on the PPF can represent a point where producers supply the exact quantity of goods that consumers demand.">
            <a:extLst>
              <a:ext uri="{FF2B5EF4-FFF2-40B4-BE49-F238E27FC236}">
                <a16:creationId xmlns:a16="http://schemas.microsoft.com/office/drawing/2014/main" id="{9D5DB298-353D-4BE2-86F0-5ED2FFBF7826}"/>
              </a:ext>
            </a:extLst>
          </p:cNvPr>
          <p:cNvGrpSpPr/>
          <p:nvPr/>
        </p:nvGrpSpPr>
        <p:grpSpPr>
          <a:xfrm>
            <a:off x="1881186" y="3432121"/>
            <a:ext cx="4029080" cy="1765006"/>
            <a:chOff x="542920" y="1736761"/>
            <a:chExt cx="8058157" cy="1146695"/>
          </a:xfrm>
          <a:solidFill>
            <a:srgbClr val="627981"/>
          </a:solidFill>
        </p:grpSpPr>
        <p:sp>
          <p:nvSpPr>
            <p:cNvPr id="20" name="Rectangle 19">
              <a:extLst>
                <a:ext uri="{FF2B5EF4-FFF2-40B4-BE49-F238E27FC236}">
                  <a16:creationId xmlns:a16="http://schemas.microsoft.com/office/drawing/2014/main" id="{A9B518C0-6596-4905-A8D0-C82C5EF9E980}"/>
                </a:ext>
              </a:extLst>
            </p:cNvPr>
            <p:cNvSpPr/>
            <p:nvPr/>
          </p:nvSpPr>
          <p:spPr>
            <a:xfrm>
              <a:off x="542924" y="1736761"/>
              <a:ext cx="8058153" cy="11466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extLst>
                <a:ext uri="{FF2B5EF4-FFF2-40B4-BE49-F238E27FC236}">
                  <a16:creationId xmlns:a16="http://schemas.microsoft.com/office/drawing/2014/main" id="{58C4FAEF-E4D6-46AA-AEF9-DE6FE80008C4}"/>
                </a:ext>
              </a:extLst>
            </p:cNvPr>
            <p:cNvSpPr txBox="1"/>
            <p:nvPr/>
          </p:nvSpPr>
          <p:spPr>
            <a:xfrm>
              <a:off x="542920" y="1780222"/>
              <a:ext cx="7807571" cy="1059774"/>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Only one point on the PPF can represent a point where producers supply the exact quantity of goods that consumers demand.</a:t>
              </a:r>
            </a:p>
          </p:txBody>
        </p:sp>
      </p:grpSp>
      <p:pic>
        <p:nvPicPr>
          <p:cNvPr id="8" name="Picture 7" descr="A new version of the production possibilities frontier for a tradeoff between health care and education. Only one point on the PPF displays allocative efficiency (indicates Point C).">
            <a:extLst>
              <a:ext uri="{FF2B5EF4-FFF2-40B4-BE49-F238E27FC236}">
                <a16:creationId xmlns:a16="http://schemas.microsoft.com/office/drawing/2014/main" id="{811EF8F0-92E6-E66C-3FFD-63AFFCCEE826}"/>
              </a:ext>
            </a:extLst>
          </p:cNvPr>
          <p:cNvPicPr>
            <a:picLocks noChangeAspect="1"/>
          </p:cNvPicPr>
          <p:nvPr/>
        </p:nvPicPr>
        <p:blipFill>
          <a:blip r:embed="rId3"/>
          <a:stretch>
            <a:fillRect/>
          </a:stretch>
        </p:blipFill>
        <p:spPr>
          <a:xfrm>
            <a:off x="6096000" y="1383373"/>
            <a:ext cx="5449824" cy="4982697"/>
          </a:xfrm>
          <a:prstGeom prst="rect">
            <a:avLst/>
          </a:prstGeom>
        </p:spPr>
      </p:pic>
    </p:spTree>
    <p:extLst>
      <p:ext uri="{BB962C8B-B14F-4D97-AF65-F5344CB8AC3E}">
        <p14:creationId xmlns:p14="http://schemas.microsoft.com/office/powerpoint/2010/main" val="137243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What Should a Country Produce?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descr="Countries do not need to produce every single good they consume.">
            <a:extLst>
              <a:ext uri="{FF2B5EF4-FFF2-40B4-BE49-F238E27FC236}">
                <a16:creationId xmlns:a16="http://schemas.microsoft.com/office/drawing/2014/main" id="{B8ADE048-7035-44B5-A284-22C195FE9D18}"/>
              </a:ext>
            </a:extLst>
          </p:cNvPr>
          <p:cNvGrpSpPr/>
          <p:nvPr/>
        </p:nvGrpSpPr>
        <p:grpSpPr>
          <a:xfrm>
            <a:off x="2066922" y="1580912"/>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3" y="1922021"/>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do not need to produce every single good they consume.</a:t>
              </a:r>
            </a:p>
          </p:txBody>
        </p:sp>
      </p:grpSp>
      <p:grpSp>
        <p:nvGrpSpPr>
          <p:cNvPr id="27" name="Group 26" descr="Often, how much of a good a country produces depends on how expensive it is to produce it versus buying it from a different country.">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Often, how much of a good a country produces depends on how expensive it is to produce it versus buying it from a different country. </a:t>
              </a:r>
            </a:p>
          </p:txBody>
        </p:sp>
      </p:grpSp>
      <p:grpSp>
        <p:nvGrpSpPr>
          <p:cNvPr id="30" name="Group 29" descr="Countries have different opportunity costs of producing a specific good, either because of climate, geography, technology, or skills.">
            <a:extLst>
              <a:ext uri="{FF2B5EF4-FFF2-40B4-BE49-F238E27FC236}">
                <a16:creationId xmlns:a16="http://schemas.microsoft.com/office/drawing/2014/main" id="{7C4CFA4E-37D2-495A-8D5D-2FC5EBD814E8}"/>
              </a:ext>
            </a:extLst>
          </p:cNvPr>
          <p:cNvGrpSpPr/>
          <p:nvPr/>
        </p:nvGrpSpPr>
        <p:grpSpPr>
          <a:xfrm>
            <a:off x="2066922" y="342900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Countries have different opportunity costs of producing a specific good, either because of climate, geography, technology, or skills.</a:t>
              </a:r>
            </a:p>
          </p:txBody>
        </p:sp>
      </p:grpSp>
      <p:grpSp>
        <p:nvGrpSpPr>
          <p:cNvPr id="33" name="Group 32" descr="When a country can produce a good at a lower opportunity cost than another country, it has a comparative advantage in that good.">
            <a:extLst>
              <a:ext uri="{FF2B5EF4-FFF2-40B4-BE49-F238E27FC236}">
                <a16:creationId xmlns:a16="http://schemas.microsoft.com/office/drawing/2014/main" id="{5A43D888-0428-436C-BC8C-E51B5591670D}"/>
              </a:ext>
            </a:extLst>
          </p:cNvPr>
          <p:cNvGrpSpPr/>
          <p:nvPr/>
        </p:nvGrpSpPr>
        <p:grpSpPr>
          <a:xfrm>
            <a:off x="2066922" y="435333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39B42A0E-227F-4963-B451-9103B72F37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E4064248-4372-449F-B820-429CDF243BE8}"/>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When a country can produce a good at a lower opportunity cost than another country, it has a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comparative advantage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 that good.</a:t>
              </a:r>
            </a:p>
          </p:txBody>
        </p:sp>
      </p:grpSp>
    </p:spTree>
    <p:extLst>
      <p:ext uri="{BB962C8B-B14F-4D97-AF65-F5344CB8AC3E}">
        <p14:creationId xmlns:p14="http://schemas.microsoft.com/office/powerpoint/2010/main" val="376072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The PPF and Comparative Advantage</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3EF1818-5FBC-4FEF-AD17-3973C0354AC5}"/>
              </a:ext>
            </a:extLst>
          </p:cNvPr>
          <p:cNvSpPr txBox="1"/>
          <p:nvPr/>
        </p:nvSpPr>
        <p:spPr>
          <a:xfrm>
            <a:off x="1962515" y="1500275"/>
            <a:ext cx="4133485" cy="523220"/>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Steep Slope: Opportunity cost of trading off the good on the y-axis is greater than the good on the x-axis.</a:t>
            </a:r>
          </a:p>
        </p:txBody>
      </p:sp>
      <p:sp>
        <p:nvSpPr>
          <p:cNvPr id="7" name="TextBox 6">
            <a:extLst>
              <a:ext uri="{FF2B5EF4-FFF2-40B4-BE49-F238E27FC236}">
                <a16:creationId xmlns:a16="http://schemas.microsoft.com/office/drawing/2014/main" id="{9308B466-51EC-488C-B6D4-DF313744DA3C}"/>
              </a:ext>
            </a:extLst>
          </p:cNvPr>
          <p:cNvSpPr txBox="1"/>
          <p:nvPr/>
        </p:nvSpPr>
        <p:spPr>
          <a:xfrm>
            <a:off x="6665894" y="1500275"/>
            <a:ext cx="4002107" cy="523220"/>
          </a:xfrm>
          <a:prstGeom prst="rect">
            <a:avLst/>
          </a:prstGeom>
          <a:solidFill>
            <a:srgbClr val="627981"/>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Flat Slope: Opportunity cost of trading off the good on the x-axis is greater than the good on the y-axis.</a:t>
            </a:r>
          </a:p>
        </p:txBody>
      </p:sp>
      <p:pic>
        <p:nvPicPr>
          <p:cNvPr id="5" name="Picture 4" descr="Two PPFs, one for Brazil and one for the U.S., that show the tradeoff between sugar cane and wheat. The PPF for Brazil shows a comparative advantage in sugar cane, and the PPF for the U.S. shows a comparative advantage in wheat.">
            <a:extLst>
              <a:ext uri="{FF2B5EF4-FFF2-40B4-BE49-F238E27FC236}">
                <a16:creationId xmlns:a16="http://schemas.microsoft.com/office/drawing/2014/main" id="{CC5FD442-523A-F2C8-9457-B91F23445631}"/>
              </a:ext>
            </a:extLst>
          </p:cNvPr>
          <p:cNvPicPr>
            <a:picLocks noChangeAspect="1"/>
          </p:cNvPicPr>
          <p:nvPr/>
        </p:nvPicPr>
        <p:blipFill>
          <a:blip r:embed="rId3"/>
          <a:stretch>
            <a:fillRect/>
          </a:stretch>
        </p:blipFill>
        <p:spPr>
          <a:xfrm>
            <a:off x="1881188" y="2385860"/>
            <a:ext cx="9144000" cy="4034117"/>
          </a:xfrm>
          <a:prstGeom prst="rect">
            <a:avLst/>
          </a:prstGeom>
        </p:spPr>
      </p:pic>
    </p:spTree>
    <p:extLst>
      <p:ext uri="{BB962C8B-B14F-4D97-AF65-F5344CB8AC3E}">
        <p14:creationId xmlns:p14="http://schemas.microsoft.com/office/powerpoint/2010/main" val="267413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923330"/>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In the </a:t>
            </a:r>
            <a:r>
              <a:rPr kumimoji="0" lang="en-US" sz="1800" b="0" i="0" u="none" strike="noStrike" kern="1200" cap="none" spc="0" normalizeH="0" baseline="0" noProof="0">
                <a:ln>
                  <a:noFill/>
                </a:ln>
                <a:solidFill>
                  <a:prstClr val="white"/>
                </a:solidFill>
                <a:effectLst/>
                <a:uLnTx/>
                <a:uFillTx/>
                <a:latin typeface="Calibri" panose="020F0502020204030204"/>
                <a:ea typeface="+mn-ea"/>
                <a:cs typeface="+mn-cs"/>
              </a:rPr>
              <a:t>following figure,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tradeoff of moving down the PPF from Point A to Point D is demonstrated. What is the opportunity cost of moving from Point A to Point B? What is the opportunity cost of moving from Point B to C? Explain why the opportunity cost is changing.</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pic>
        <p:nvPicPr>
          <p:cNvPr id="4" name="Picture 3" descr="A PPF that uses specific values to demonstrate the tradeoff between health care and education. Point A is 0,100. Point B is 10,90. Point C is 20,75.">
            <a:extLst>
              <a:ext uri="{FF2B5EF4-FFF2-40B4-BE49-F238E27FC236}">
                <a16:creationId xmlns:a16="http://schemas.microsoft.com/office/drawing/2014/main" id="{47462F0C-D12B-8528-0E4A-4CAFF0314186}"/>
              </a:ext>
            </a:extLst>
          </p:cNvPr>
          <p:cNvPicPr>
            <a:picLocks noChangeAspect="1"/>
          </p:cNvPicPr>
          <p:nvPr/>
        </p:nvPicPr>
        <p:blipFill>
          <a:blip r:embed="rId3"/>
          <a:stretch>
            <a:fillRect/>
          </a:stretch>
        </p:blipFill>
        <p:spPr>
          <a:xfrm>
            <a:off x="2919111" y="2473201"/>
            <a:ext cx="6353778" cy="4046354"/>
          </a:xfrm>
          <a:prstGeom prst="rect">
            <a:avLst/>
          </a:prstGeom>
        </p:spPr>
      </p:pic>
    </p:spTree>
    <p:extLst>
      <p:ext uri="{BB962C8B-B14F-4D97-AF65-F5344CB8AC3E}">
        <p14:creationId xmlns:p14="http://schemas.microsoft.com/office/powerpoint/2010/main" val="4030031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On Your Own</a:t>
            </a:r>
            <a:r>
              <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1200329"/>
          </a:xfrm>
          <a:prstGeom prst="rect">
            <a:avLst/>
          </a:prstGeom>
          <a:solidFill>
            <a:srgbClr val="627981"/>
          </a:solid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The opportunity cost of moving from Point A to Point B is 10 units of health care for the first 10 units of education. The opportunity cost of moving from Point B to C is 15 units of health care for the next 10 units of education. The opportunity cost increases as additional units of health care are given up for education, and vice versa, representing the law of diminishing returns.</a:t>
            </a:r>
            <a:endParaRPr kumimoji="0" lang="en-US" sz="1800" b="0" i="0" u="none" strike="noStrike" kern="1200" cap="none" spc="0" normalizeH="0" baseline="0" noProof="0" dirty="0">
              <a:ln>
                <a:noFill/>
              </a:ln>
              <a:solidFill>
                <a:srgbClr val="000000"/>
              </a:solidFill>
              <a:effectLst/>
              <a:uLnTx/>
              <a:uFillTx/>
              <a:latin typeface="Roboto Condensed" panose="02000000000000000000" pitchFamily="2" charset="0"/>
              <a:ea typeface="+mn-ea"/>
              <a:cs typeface="+mn-cs"/>
            </a:endParaRPr>
          </a:p>
        </p:txBody>
      </p:sp>
      <p:pic>
        <p:nvPicPr>
          <p:cNvPr id="4" name="Picture 3" descr="A PPF that uses specific values to demonstrate the tradeoff between health care and education.">
            <a:extLst>
              <a:ext uri="{FF2B5EF4-FFF2-40B4-BE49-F238E27FC236}">
                <a16:creationId xmlns:a16="http://schemas.microsoft.com/office/drawing/2014/main" id="{0805C5C8-D4EF-F9A6-C892-A4124D7F641B}"/>
              </a:ext>
            </a:extLst>
          </p:cNvPr>
          <p:cNvPicPr>
            <a:picLocks noChangeAspect="1"/>
          </p:cNvPicPr>
          <p:nvPr/>
        </p:nvPicPr>
        <p:blipFill>
          <a:blip r:embed="rId3"/>
          <a:stretch>
            <a:fillRect/>
          </a:stretch>
        </p:blipFill>
        <p:spPr>
          <a:xfrm>
            <a:off x="3161338" y="2639647"/>
            <a:ext cx="5869323" cy="3879908"/>
          </a:xfrm>
          <a:prstGeom prst="rect">
            <a:avLst/>
          </a:prstGeom>
        </p:spPr>
      </p:pic>
    </p:spTree>
    <p:extLst>
      <p:ext uri="{BB962C8B-B14F-4D97-AF65-F5344CB8AC3E}">
        <p14:creationId xmlns:p14="http://schemas.microsoft.com/office/powerpoint/2010/main" val="372373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rgbClr val="323542"/>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6"/>
            <a:ext cx="9273061" cy="5324535"/>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Calibri" panose="020F0502020204030204"/>
              <a:ea typeface="Cambria Math" panose="02040503050406030204" pitchFamily="18" charset="0"/>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production possibilities frontier is a diagram that shows the combinations of two products that an economy can produce given the resources it has available.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shape of the PPF is generally curved because of the law of diminishing returns, which states that as increments of additional resources are devoted to producing something, the marginal increase in the output will become increasingly smaller.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 means it is impossible to produce more of one good without decreasing the output of another good.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 refers to a point on the PPF that represents the combination that society most desires.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curvature of the PPF differs by country, which results in different countries having a comparative advantage in different goods.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638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Social Choice</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Photograph depicting health care (a) and education (b).">
            <a:extLst>
              <a:ext uri="{FF2B5EF4-FFF2-40B4-BE49-F238E27FC236}">
                <a16:creationId xmlns:a16="http://schemas.microsoft.com/office/drawing/2014/main" id="{39B1F7A8-6C8E-4F51-9D45-BABA2BD876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5333" y="1894701"/>
            <a:ext cx="7261334" cy="2601978"/>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How does a society decide to allocate its resources? Consider a scenario where society is forced to decide how many resources it will put toward health care (a) and education (b).">
            <a:extLst>
              <a:ext uri="{FF2B5EF4-FFF2-40B4-BE49-F238E27FC236}">
                <a16:creationId xmlns:a16="http://schemas.microsoft.com/office/drawing/2014/main" id="{635484E1-69B7-45C0-93D1-3E34A99FCB56}"/>
              </a:ext>
            </a:extLst>
          </p:cNvPr>
          <p:cNvGrpSpPr/>
          <p:nvPr/>
        </p:nvGrpSpPr>
        <p:grpSpPr>
          <a:xfrm>
            <a:off x="1881187" y="509146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How does a society decide to allocate its resources? Consider a scenario where society is forced to decide how many resources it will put toward health care (a) and education (b).</a:t>
              </a:r>
            </a:p>
          </p:txBody>
        </p:sp>
      </p:grpSp>
    </p:spTree>
    <p:extLst>
      <p:ext uri="{BB962C8B-B14F-4D97-AF65-F5344CB8AC3E}">
        <p14:creationId xmlns:p14="http://schemas.microsoft.com/office/powerpoint/2010/main" val="3805536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Social Choices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Like individuals, society is unable to fulfill its unlimited wants with the limited resources that are available.">
            <a:extLst>
              <a:ext uri="{FF2B5EF4-FFF2-40B4-BE49-F238E27FC236}">
                <a16:creationId xmlns:a16="http://schemas.microsoft.com/office/drawing/2014/main" id="{D9AB29D8-142B-45B1-A12A-1521A4E7D63E}"/>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39E986D4-938A-4261-84B0-1E4E6339A25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C6066EAD-D391-4EFB-8C5D-2154D3BB4999}"/>
                </a:ext>
              </a:extLst>
            </p:cNvPr>
            <p:cNvSpPr txBox="1"/>
            <p:nvPr/>
          </p:nvSpPr>
          <p:spPr>
            <a:xfrm>
              <a:off x="542923" y="1762862"/>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Like individuals, society is unable to fulfill its unlimited wants with the limited resources that are available.</a:t>
              </a:r>
            </a:p>
          </p:txBody>
        </p:sp>
      </p:grpSp>
      <p:grpSp>
        <p:nvGrpSpPr>
          <p:cNvPr id="14" name="Group 13" descr="There are more similarities than differences between the constraints that both individuals and society face.">
            <a:extLst>
              <a:ext uri="{FF2B5EF4-FFF2-40B4-BE49-F238E27FC236}">
                <a16:creationId xmlns:a16="http://schemas.microsoft.com/office/drawing/2014/main" id="{F0997C2A-544A-4AA5-BE61-78A3926A0665}"/>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EE303010-E57B-4931-B4A6-2F6F38513F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F4A93B58-0FAC-440F-9CE5-172D1FB60D63}"/>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There are more similarities than differences between the constraints that both individuals and society face.</a:t>
              </a:r>
            </a:p>
          </p:txBody>
        </p:sp>
      </p:grpSp>
      <p:grpSp>
        <p:nvGrpSpPr>
          <p:cNvPr id="18" name="Group 17" descr="Resources like labor, land, capital, and raw materials are not infinite, limiting the quantity of goods and services a society can produce.">
            <a:extLst>
              <a:ext uri="{FF2B5EF4-FFF2-40B4-BE49-F238E27FC236}">
                <a16:creationId xmlns:a16="http://schemas.microsoft.com/office/drawing/2014/main" id="{A60C74EE-5E04-4455-B650-CC443D735636}"/>
              </a:ext>
            </a:extLst>
          </p:cNvPr>
          <p:cNvGrpSpPr/>
          <p:nvPr/>
        </p:nvGrpSpPr>
        <p:grpSpPr>
          <a:xfrm>
            <a:off x="2066922" y="342900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8B5708C-3B99-4E0B-B9BA-FAC9CD5614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4963A694-491C-4717-8D19-D49FA53823AE}"/>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Resources like labor, land, capital, and raw materials are not infinite, limiting the quantity of goods and services a society can produce.</a:t>
              </a:r>
            </a:p>
          </p:txBody>
        </p:sp>
      </p:grpSp>
      <p:pic>
        <p:nvPicPr>
          <p:cNvPr id="11" name="Graphic 10">
            <a:extLst>
              <a:ext uri="{FF2B5EF4-FFF2-40B4-BE49-F238E27FC236}">
                <a16:creationId xmlns:a16="http://schemas.microsoft.com/office/drawing/2014/main" id="{919A5E49-D269-47D2-AA9F-AC4B2B1A42FC}"/>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7081" y="4370687"/>
            <a:ext cx="1828800" cy="1828800"/>
          </a:xfrm>
          <a:prstGeom prst="rect">
            <a:avLst/>
          </a:prstGeom>
        </p:spPr>
      </p:pic>
      <p:pic>
        <p:nvPicPr>
          <p:cNvPr id="13" name="Graphic 12">
            <a:extLst>
              <a:ext uri="{FF2B5EF4-FFF2-40B4-BE49-F238E27FC236}">
                <a16:creationId xmlns:a16="http://schemas.microsoft.com/office/drawing/2014/main" id="{64BE6478-C5AB-4E9F-A05B-E5E3E6F6CEE6}"/>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81600" y="4370687"/>
            <a:ext cx="1828800" cy="1828800"/>
          </a:xfrm>
          <a:prstGeom prst="rect">
            <a:avLst/>
          </a:prstGeom>
        </p:spPr>
      </p:pic>
      <p:pic>
        <p:nvPicPr>
          <p:cNvPr id="15" name="Graphic 14">
            <a:extLst>
              <a:ext uri="{FF2B5EF4-FFF2-40B4-BE49-F238E27FC236}">
                <a16:creationId xmlns:a16="http://schemas.microsoft.com/office/drawing/2014/main" id="{DE60B7EE-2D4D-4AA5-85B5-B098D756034A}"/>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06119" y="4370687"/>
            <a:ext cx="1828800" cy="1828800"/>
          </a:xfrm>
          <a:prstGeom prst="rect">
            <a:avLst/>
          </a:prstGeom>
        </p:spPr>
      </p:pic>
    </p:spTree>
    <p:extLst>
      <p:ext uri="{BB962C8B-B14F-4D97-AF65-F5344CB8AC3E}">
        <p14:creationId xmlns:p14="http://schemas.microsoft.com/office/powerpoint/2010/main" val="30826427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Production Possibilities Frontier</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The production possibilities frontier is a diagram that shows the combinations of two products that an economy can produce given the resources it has available.">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production possibilities frontier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is a diagram that shows the combinations of two products that an economy can produce given the resources it has available. </a:t>
              </a:r>
            </a:p>
          </p:txBody>
        </p:sp>
      </p:grpSp>
      <p:grpSp>
        <p:nvGrpSpPr>
          <p:cNvPr id="23" name="Group 22" descr="This production possibilities frontier shows a tradeoff between devoting social resources to either health care or education and all possible combinations of the two.">
            <a:extLst>
              <a:ext uri="{FF2B5EF4-FFF2-40B4-BE49-F238E27FC236}">
                <a16:creationId xmlns:a16="http://schemas.microsoft.com/office/drawing/2014/main" id="{21C1ED73-3D5A-4F63-B578-BE0EDD70E584}"/>
              </a:ext>
            </a:extLst>
          </p:cNvPr>
          <p:cNvGrpSpPr/>
          <p:nvPr/>
        </p:nvGrpSpPr>
        <p:grpSpPr>
          <a:xfrm>
            <a:off x="1881188" y="3761187"/>
            <a:ext cx="4029079" cy="2005113"/>
            <a:chOff x="542922" y="1736761"/>
            <a:chExt cx="8058155" cy="1041764"/>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production possibilities frontier shows a tradeoff between devoting social resources to either health care or education and all possible combinations of the two.</a:t>
              </a:r>
            </a:p>
          </p:txBody>
        </p:sp>
      </p:grpSp>
      <p:pic>
        <p:nvPicPr>
          <p:cNvPr id="4" name="Picture 3" descr="The production possibilities frontier for a tradeoff between health care and education.">
            <a:extLst>
              <a:ext uri="{FF2B5EF4-FFF2-40B4-BE49-F238E27FC236}">
                <a16:creationId xmlns:a16="http://schemas.microsoft.com/office/drawing/2014/main" id="{D5B51FE7-6CD8-EF9D-04E4-570AD039E658}"/>
              </a:ext>
            </a:extLst>
          </p:cNvPr>
          <p:cNvPicPr>
            <a:picLocks noChangeAspect="1"/>
          </p:cNvPicPr>
          <p:nvPr/>
        </p:nvPicPr>
        <p:blipFill>
          <a:blip r:embed="rId3"/>
          <a:stretch>
            <a:fillRect/>
          </a:stretch>
        </p:blipFill>
        <p:spPr>
          <a:xfrm>
            <a:off x="6201759" y="1478836"/>
            <a:ext cx="4934639" cy="4410691"/>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Points on Axis</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The production possibilities frontier for a tradeoff between health care and education. All social resources are allocated to health care is indicated by Point A, which is where the PPF meets the y-axis. All social resources are allocated to education is indicated by Point F, which is where the PPF meets the x-axis.">
            <a:extLst>
              <a:ext uri="{FF2B5EF4-FFF2-40B4-BE49-F238E27FC236}">
                <a16:creationId xmlns:a16="http://schemas.microsoft.com/office/drawing/2014/main" id="{489A9595-133A-1167-BCB5-FA8231920127}"/>
              </a:ext>
            </a:extLst>
          </p:cNvPr>
          <p:cNvPicPr>
            <a:picLocks noChangeAspect="1"/>
          </p:cNvPicPr>
          <p:nvPr/>
        </p:nvPicPr>
        <p:blipFill>
          <a:blip r:embed="rId3"/>
          <a:stretch>
            <a:fillRect/>
          </a:stretch>
        </p:blipFill>
        <p:spPr>
          <a:xfrm>
            <a:off x="2352152" y="1648709"/>
            <a:ext cx="7487695" cy="4772691"/>
          </a:xfrm>
          <a:prstGeom prst="rect">
            <a:avLst/>
          </a:prstGeom>
        </p:spPr>
      </p:pic>
    </p:spTree>
    <p:extLst>
      <p:ext uri="{BB962C8B-B14F-4D97-AF65-F5344CB8AC3E}">
        <p14:creationId xmlns:p14="http://schemas.microsoft.com/office/powerpoint/2010/main" val="342409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Why Is a PPF curved?</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4" name="Group 23" descr="While the consumption budget constraint is based on the relative prices of two goods and, therefore, a straight line, the production possibilities frontier is a curved line.">
            <a:extLst>
              <a:ext uri="{FF2B5EF4-FFF2-40B4-BE49-F238E27FC236}">
                <a16:creationId xmlns:a16="http://schemas.microsoft.com/office/drawing/2014/main" id="{877DB42A-B5EC-4DB6-A5EE-0B295AEA3E50}"/>
              </a:ext>
            </a:extLst>
          </p:cNvPr>
          <p:cNvGrpSpPr/>
          <p:nvPr/>
        </p:nvGrpSpPr>
        <p:grpSpPr>
          <a:xfrm>
            <a:off x="1881188" y="1581536"/>
            <a:ext cx="4029079" cy="2005113"/>
            <a:chOff x="542922" y="1736761"/>
            <a:chExt cx="8058155" cy="1041764"/>
          </a:xfrm>
          <a:solidFill>
            <a:srgbClr val="627981"/>
          </a:solidFill>
        </p:grpSpPr>
        <p:sp>
          <p:nvSpPr>
            <p:cNvPr id="25" name="Rectangle 24">
              <a:extLst>
                <a:ext uri="{FF2B5EF4-FFF2-40B4-BE49-F238E27FC236}">
                  <a16:creationId xmlns:a16="http://schemas.microsoft.com/office/drawing/2014/main" id="{7FF21B11-95EB-4FC3-8A3D-E362F4128AA3}"/>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16FE0941-FB37-4D60-9D7D-F83845A676AC}"/>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the consumption budget constraint is based on the relative prices of two goods and, therefore, a straight line, the production possibilities frontier is a curved line.</a:t>
              </a:r>
            </a:p>
          </p:txBody>
        </p:sp>
      </p:grpSp>
      <p:grpSp>
        <p:nvGrpSpPr>
          <p:cNvPr id="2" name="Group 1" descr="Moving from Point A to Point B produces more gains to education than losses to health care due to the law of diminishing returns.">
            <a:extLst>
              <a:ext uri="{FF2B5EF4-FFF2-40B4-BE49-F238E27FC236}">
                <a16:creationId xmlns:a16="http://schemas.microsoft.com/office/drawing/2014/main" id="{BBA3D873-84C9-7F91-4094-9ED00A2ABAC3}"/>
              </a:ext>
            </a:extLst>
          </p:cNvPr>
          <p:cNvGrpSpPr/>
          <p:nvPr/>
        </p:nvGrpSpPr>
        <p:grpSpPr>
          <a:xfrm>
            <a:off x="1881187" y="3799831"/>
            <a:ext cx="4029079" cy="2005113"/>
            <a:chOff x="1881187" y="3799831"/>
            <a:chExt cx="4029079" cy="2005113"/>
          </a:xfrm>
        </p:grpSpPr>
        <p:sp>
          <p:nvSpPr>
            <p:cNvPr id="32" name="Rectangle 31">
              <a:extLst>
                <a:ext uri="{FF2B5EF4-FFF2-40B4-BE49-F238E27FC236}">
                  <a16:creationId xmlns:a16="http://schemas.microsoft.com/office/drawing/2014/main" id="{79EB3037-D47E-493F-97B2-D59B02B949C3}"/>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1" name="TextBox 30">
              <a:extLst>
                <a:ext uri="{FF2B5EF4-FFF2-40B4-BE49-F238E27FC236}">
                  <a16:creationId xmlns:a16="http://schemas.microsoft.com/office/drawing/2014/main" id="{D21FD2B5-50CF-481B-B66A-4026485DEB8E}"/>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Moving from Point A to Point B produces more gains to education than losses to health care due to the law of diminishing returns.</a:t>
              </a:r>
            </a:p>
          </p:txBody>
        </p:sp>
      </p:grpSp>
      <p:pic>
        <p:nvPicPr>
          <p:cNvPr id="6" name="Picture 5" descr="A graph that shows movement from Point A to Point B which indicates a small drop in health care and a large gain in education.">
            <a:extLst>
              <a:ext uri="{FF2B5EF4-FFF2-40B4-BE49-F238E27FC236}">
                <a16:creationId xmlns:a16="http://schemas.microsoft.com/office/drawing/2014/main" id="{13D8E1A7-8049-0DF8-FC0C-F9DFBD34BE02}"/>
              </a:ext>
            </a:extLst>
          </p:cNvPr>
          <p:cNvPicPr>
            <a:picLocks noChangeAspect="1"/>
          </p:cNvPicPr>
          <p:nvPr/>
        </p:nvPicPr>
        <p:blipFill>
          <a:blip r:embed="rId3"/>
          <a:stretch>
            <a:fillRect/>
          </a:stretch>
        </p:blipFill>
        <p:spPr>
          <a:xfrm>
            <a:off x="6499810" y="1576642"/>
            <a:ext cx="4848902" cy="4401164"/>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Law of Diminishing Returns</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Diverting some resources away from A to B causes little reduction in health because the last few dollars going into health care services are not producing much additional gain in health.">
            <a:extLst>
              <a:ext uri="{FF2B5EF4-FFF2-40B4-BE49-F238E27FC236}">
                <a16:creationId xmlns:a16="http://schemas.microsoft.com/office/drawing/2014/main" id="{FE5D7D2E-BC81-474B-BC3A-B3026CA7DCE2}"/>
              </a:ext>
            </a:extLst>
          </p:cNvPr>
          <p:cNvGrpSpPr/>
          <p:nvPr/>
        </p:nvGrpSpPr>
        <p:grpSpPr>
          <a:xfrm>
            <a:off x="1881188" y="1581536"/>
            <a:ext cx="4029079" cy="2005113"/>
            <a:chOff x="542922" y="1736761"/>
            <a:chExt cx="8058155" cy="1041764"/>
          </a:xfrm>
          <a:solidFill>
            <a:srgbClr val="627981"/>
          </a:solidFill>
        </p:grpSpPr>
        <p:sp>
          <p:nvSpPr>
            <p:cNvPr id="15" name="Rectangle 14">
              <a:extLst>
                <a:ext uri="{FF2B5EF4-FFF2-40B4-BE49-F238E27FC236}">
                  <a16:creationId xmlns:a16="http://schemas.microsoft.com/office/drawing/2014/main" id="{EAF9376C-6E92-4105-A6D4-9CB7F7F70E75}"/>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5904D13E-E579-41A9-BAFC-59062D768D52}"/>
                </a:ext>
              </a:extLst>
            </p:cNvPr>
            <p:cNvSpPr txBox="1"/>
            <p:nvPr/>
          </p:nvSpPr>
          <p:spPr>
            <a:xfrm>
              <a:off x="542922" y="1745949"/>
              <a:ext cx="7807571" cy="1007411"/>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Diverting some resources away from A to B causes little reduction in health because the last few dollars going into health care services are not producing much additional gain in health.</a:t>
              </a:r>
            </a:p>
          </p:txBody>
        </p:sp>
      </p:grpSp>
      <p:grpSp>
        <p:nvGrpSpPr>
          <p:cNvPr id="2" name="Group 1" descr="Putting those marginal dollars into education, which is completely without resources at Point A, can produce relatively large gains.">
            <a:extLst>
              <a:ext uri="{FF2B5EF4-FFF2-40B4-BE49-F238E27FC236}">
                <a16:creationId xmlns:a16="http://schemas.microsoft.com/office/drawing/2014/main" id="{CE51D852-3DA7-6D5C-0AA5-A361779625B4}"/>
              </a:ext>
            </a:extLst>
          </p:cNvPr>
          <p:cNvGrpSpPr/>
          <p:nvPr/>
        </p:nvGrpSpPr>
        <p:grpSpPr>
          <a:xfrm>
            <a:off x="1881187" y="3799831"/>
            <a:ext cx="4029079" cy="2005113"/>
            <a:chOff x="1881187" y="3799831"/>
            <a:chExt cx="4029079" cy="2005113"/>
          </a:xfrm>
        </p:grpSpPr>
        <p:sp>
          <p:nvSpPr>
            <p:cNvPr id="18" name="Rectangle 17">
              <a:extLst>
                <a:ext uri="{FF2B5EF4-FFF2-40B4-BE49-F238E27FC236}">
                  <a16:creationId xmlns:a16="http://schemas.microsoft.com/office/drawing/2014/main" id="{08E34E5A-7A74-4BD5-8E09-3D35CA71E3F7}"/>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3193AE73-EDB1-4080-A534-B8E05677FDC7}"/>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Putting those marginal dollars into education, which is completely without resources at Point A, can produce relatively large gains.</a:t>
              </a:r>
            </a:p>
          </p:txBody>
        </p:sp>
      </p:grpSp>
      <p:pic>
        <p:nvPicPr>
          <p:cNvPr id="5" name="Picture 4" descr="A graph that shows movement from Point A to Point B which indicates a small drop in health care and a large gain in education.">
            <a:extLst>
              <a:ext uri="{FF2B5EF4-FFF2-40B4-BE49-F238E27FC236}">
                <a16:creationId xmlns:a16="http://schemas.microsoft.com/office/drawing/2014/main" id="{DFE8DB02-9C79-F6BF-C446-8F2082F78FDC}"/>
              </a:ext>
            </a:extLst>
          </p:cNvPr>
          <p:cNvPicPr>
            <a:picLocks noChangeAspect="1"/>
          </p:cNvPicPr>
          <p:nvPr/>
        </p:nvPicPr>
        <p:blipFill>
          <a:blip r:embed="rId3"/>
          <a:stretch>
            <a:fillRect/>
          </a:stretch>
        </p:blipFill>
        <p:spPr>
          <a:xfrm>
            <a:off x="6196112" y="1347146"/>
            <a:ext cx="5361851" cy="4717985"/>
          </a:xfrm>
          <a:prstGeom prst="rect">
            <a:avLst/>
          </a:prstGeom>
        </p:spPr>
      </p:pic>
    </p:spTree>
    <p:extLst>
      <p:ext uri="{BB962C8B-B14F-4D97-AF65-F5344CB8AC3E}">
        <p14:creationId xmlns:p14="http://schemas.microsoft.com/office/powerpoint/2010/main" val="15138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Efficiency</a:t>
            </a:r>
          </a:p>
        </p:txBody>
      </p:sp>
      <p:cxnSp>
        <p:nvCxnSpPr>
          <p:cNvPr id="27" name="Straight Connector 26">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descr="Efficiency refers to lack of waste.">
            <a:extLst>
              <a:ext uri="{FF2B5EF4-FFF2-40B4-BE49-F238E27FC236}">
                <a16:creationId xmlns:a16="http://schemas.microsoft.com/office/drawing/2014/main" id="{425D2DAA-53ED-40A4-AECC-A76A05DE8E35}"/>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120D8BD-619B-462B-9EFC-4C5F148588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ECC4D1A5-DC3F-4D75-BB99-4363DA668129}"/>
                </a:ext>
              </a:extLst>
            </p:cNvPr>
            <p:cNvSpPr txBox="1"/>
            <p:nvPr/>
          </p:nvSpPr>
          <p:spPr>
            <a:xfrm>
              <a:off x="542923" y="1902620"/>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Efficiency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refers to lack of waste.</a:t>
              </a:r>
            </a:p>
          </p:txBody>
        </p:sp>
      </p:grpSp>
      <p:grpSp>
        <p:nvGrpSpPr>
          <p:cNvPr id="12" name="Group 11" descr="An efficient machine operates at low cost because it is not wasting energy or materials.">
            <a:extLst>
              <a:ext uri="{FF2B5EF4-FFF2-40B4-BE49-F238E27FC236}">
                <a16:creationId xmlns:a16="http://schemas.microsoft.com/office/drawing/2014/main" id="{B9C2FC23-713A-437C-80AD-C98C5884BA44}"/>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9575FEBE-1AC2-4C0A-AEF9-1E08169F70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TextBox 13">
              <a:extLst>
                <a:ext uri="{FF2B5EF4-FFF2-40B4-BE49-F238E27FC236}">
                  <a16:creationId xmlns:a16="http://schemas.microsoft.com/office/drawing/2014/main" id="{95970430-C902-45B2-BB6F-E3392461932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An efficient machine operates at low cost because it is not wasting energy or materials.</a:t>
              </a:r>
            </a:p>
          </p:txBody>
        </p:sp>
      </p:grpSp>
      <p:grpSp>
        <p:nvGrpSpPr>
          <p:cNvPr id="15" name="Group 14" descr="The production possibilities curve illustrates two kinds of efficiency: productive efficiency and allocative efficiency.">
            <a:extLst>
              <a:ext uri="{FF2B5EF4-FFF2-40B4-BE49-F238E27FC236}">
                <a16:creationId xmlns:a16="http://schemas.microsoft.com/office/drawing/2014/main" id="{08DC8B86-EE37-40C5-A434-85DD44BB19F5}"/>
              </a:ext>
            </a:extLst>
          </p:cNvPr>
          <p:cNvGrpSpPr/>
          <p:nvPr/>
        </p:nvGrpSpPr>
        <p:grpSpPr>
          <a:xfrm>
            <a:off x="2066922" y="342900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D39EF05-2EA1-4AFA-B301-00DDD0FEB2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7F1B3CC6-D9A8-4594-897D-D14E8099996A}"/>
                </a:ext>
              </a:extLst>
            </p:cNvPr>
            <p:cNvSpPr txBox="1"/>
            <p:nvPr/>
          </p:nvSpPr>
          <p:spPr>
            <a:xfrm>
              <a:off x="542923" y="1782589"/>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production possibilities curve illustrates two kinds of efficiency: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a:t>
              </a: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allocative efficiency</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grpSp>
      <p:pic>
        <p:nvPicPr>
          <p:cNvPr id="3" name="Picture 2">
            <a:extLst>
              <a:ext uri="{FF2B5EF4-FFF2-40B4-BE49-F238E27FC236}">
                <a16:creationId xmlns:a16="http://schemas.microsoft.com/office/drawing/2014/main" id="{BF3520EC-8CAE-1145-9DEE-66B4FF8C2DE9}"/>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013311" y="4444063"/>
            <a:ext cx="1914792" cy="1905266"/>
          </a:xfrm>
          <a:prstGeom prst="rect">
            <a:avLst/>
          </a:prstGeom>
        </p:spPr>
      </p:pic>
    </p:spTree>
    <p:extLst>
      <p:ext uri="{BB962C8B-B14F-4D97-AF65-F5344CB8AC3E}">
        <p14:creationId xmlns:p14="http://schemas.microsoft.com/office/powerpoint/2010/main" val="103213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Productive Efficiency</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descr="Productive efficiency means it is impossible to produce more of one good without decreasing the output of another good.">
            <a:extLst>
              <a:ext uri="{FF2B5EF4-FFF2-40B4-BE49-F238E27FC236}">
                <a16:creationId xmlns:a16="http://schemas.microsoft.com/office/drawing/2014/main" id="{1641021C-69A8-4A0F-BBEF-9CBF30E7A937}"/>
              </a:ext>
            </a:extLst>
          </p:cNvPr>
          <p:cNvGrpSpPr/>
          <p:nvPr/>
        </p:nvGrpSpPr>
        <p:grpSpPr>
          <a:xfrm>
            <a:off x="1881188" y="1581536"/>
            <a:ext cx="4029079" cy="1603495"/>
            <a:chOff x="542922" y="1736761"/>
            <a:chExt cx="8058155" cy="1041764"/>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542922" y="1823682"/>
              <a:ext cx="7807571" cy="687598"/>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Productive efficiency means it is impossible to produce more of one good without decreasing the output of another good.</a:t>
              </a:r>
            </a:p>
          </p:txBody>
        </p:sp>
      </p:grpSp>
      <p:grpSp>
        <p:nvGrpSpPr>
          <p:cNvPr id="17" name="Group 16" descr="All points along the PPF display productive efficiency, but points outside of the PPF, like point R, do not.">
            <a:extLst>
              <a:ext uri="{FF2B5EF4-FFF2-40B4-BE49-F238E27FC236}">
                <a16:creationId xmlns:a16="http://schemas.microsoft.com/office/drawing/2014/main" id="{3A1931E6-B60A-4D90-A555-BEBEE7F3113F}"/>
              </a:ext>
            </a:extLst>
          </p:cNvPr>
          <p:cNvGrpSpPr/>
          <p:nvPr/>
        </p:nvGrpSpPr>
        <p:grpSpPr>
          <a:xfrm>
            <a:off x="1881188" y="3349998"/>
            <a:ext cx="4029079" cy="1603495"/>
            <a:chOff x="542922" y="1736761"/>
            <a:chExt cx="8058155" cy="1041764"/>
          </a:xfrm>
          <a:solidFill>
            <a:srgbClr val="627981"/>
          </a:solidFill>
        </p:grpSpPr>
        <p:sp>
          <p:nvSpPr>
            <p:cNvPr id="18" name="Rectangle 17">
              <a:extLst>
                <a:ext uri="{FF2B5EF4-FFF2-40B4-BE49-F238E27FC236}">
                  <a16:creationId xmlns:a16="http://schemas.microsoft.com/office/drawing/2014/main" id="{D9F899EF-C046-408F-B840-FDB232F7FA5C}"/>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2A816313-BAC9-4A73-909D-1F0ECE1E28FA}"/>
                </a:ext>
              </a:extLst>
            </p:cNvPr>
            <p:cNvSpPr txBox="1"/>
            <p:nvPr/>
          </p:nvSpPr>
          <p:spPr>
            <a:xfrm>
              <a:off x="542922" y="1823682"/>
              <a:ext cx="7807571" cy="85981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points along the PPF display productive efficiency, but points outside of the PPF, like point R, do not.</a:t>
              </a:r>
            </a:p>
          </p:txBody>
        </p:sp>
      </p:grpSp>
      <p:pic>
        <p:nvPicPr>
          <p:cNvPr id="5" name="Picture 4" descr="A new version of the production possibilities frontier for a tradeoff between health care and education. Any point along the PPF displays productive efficiency.">
            <a:extLst>
              <a:ext uri="{FF2B5EF4-FFF2-40B4-BE49-F238E27FC236}">
                <a16:creationId xmlns:a16="http://schemas.microsoft.com/office/drawing/2014/main" id="{A95F3D23-6679-DDB1-C502-BDBFC4D2DB60}"/>
              </a:ext>
            </a:extLst>
          </p:cNvPr>
          <p:cNvPicPr>
            <a:picLocks noChangeAspect="1"/>
          </p:cNvPicPr>
          <p:nvPr/>
        </p:nvPicPr>
        <p:blipFill>
          <a:blip r:embed="rId3"/>
          <a:stretch>
            <a:fillRect/>
          </a:stretch>
        </p:blipFill>
        <p:spPr>
          <a:xfrm>
            <a:off x="6096000" y="1383374"/>
            <a:ext cx="5199479" cy="4907617"/>
          </a:xfrm>
          <a:prstGeom prst="rect">
            <a:avLst/>
          </a:prstGeom>
        </p:spPr>
      </p:pic>
    </p:spTree>
    <p:extLst>
      <p:ext uri="{BB962C8B-B14F-4D97-AF65-F5344CB8AC3E}">
        <p14:creationId xmlns:p14="http://schemas.microsoft.com/office/powerpoint/2010/main" val="3345614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73B8AA0-39FF-4966-9544-3A8FAB5169EA}">
  <ds:schemaRefs>
    <ds:schemaRef ds:uri="http://schemas.microsoft.com/office/2006/metadata/properties"/>
    <ds:schemaRef ds:uri="http://schemas.microsoft.com/office/2006/documentManagement/types"/>
    <ds:schemaRef ds:uri="http://schemas.openxmlformats.org/package/2006/metadata/core-properties"/>
    <ds:schemaRef ds:uri="fdab59f7-c3a7-48e5-acd8-618ce834776e"/>
    <ds:schemaRef ds:uri="http://purl.org/dc/terms/"/>
    <ds:schemaRef ds:uri="http://purl.org/dc/dcmitype/"/>
    <ds:schemaRef ds:uri="http://purl.org/dc/elements/1.1/"/>
    <ds:schemaRef ds:uri="http://schemas.microsoft.com/office/infopath/2007/PartnerControls"/>
    <ds:schemaRef ds:uri="06d9c582-05c2-476b-83d2-72ab8b1380b2"/>
    <ds:schemaRef ds:uri="http://www.w3.org/XML/1998/namespace"/>
  </ds:schemaRefs>
</ds:datastoreItem>
</file>

<file path=customXml/itemProps2.xml><?xml version="1.0" encoding="utf-8"?>
<ds:datastoreItem xmlns:ds="http://schemas.openxmlformats.org/officeDocument/2006/customXml" ds:itemID="{3F9CA1D6-D837-4259-8731-E56EC9D47A4C}">
  <ds:schemaRefs>
    <ds:schemaRef ds:uri="http://schemas.microsoft.com/sharepoint/v3/contenttype/forms"/>
  </ds:schemaRefs>
</ds:datastoreItem>
</file>

<file path=customXml/itemProps3.xml><?xml version="1.0" encoding="utf-8"?>
<ds:datastoreItem xmlns:ds="http://schemas.openxmlformats.org/officeDocument/2006/customXml" ds:itemID="{8B5DF126-DDCF-416E-B197-A2C1DE46C0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704</TotalTime>
  <Words>1919</Words>
  <Application>Microsoft Office PowerPoint</Application>
  <PresentationFormat>Widescreen</PresentationFormat>
  <Paragraphs>84</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Roboto Condensed</vt:lpstr>
      <vt:lpstr>Office Theme</vt:lpstr>
      <vt:lpstr>1_Office Theme</vt:lpstr>
      <vt:lpstr>The Production Possibilities Frontier and Social Choices</vt:lpstr>
      <vt:lpstr>Social Choice</vt:lpstr>
      <vt:lpstr>Social Choices</vt:lpstr>
      <vt:lpstr>Production Possibilities Frontier</vt:lpstr>
      <vt:lpstr>Points on Axis</vt:lpstr>
      <vt:lpstr>Why Is a PPF curved?</vt:lpstr>
      <vt:lpstr>Law of Diminishing Returns</vt:lpstr>
      <vt:lpstr>Efficiency</vt:lpstr>
      <vt:lpstr>Productive Efficiency</vt:lpstr>
      <vt:lpstr>Allocative Efficiency</vt:lpstr>
      <vt:lpstr>What Should a Country Produce?</vt:lpstr>
      <vt:lpstr>The PPF and Comparative Advantage</vt:lpstr>
      <vt:lpstr>On Your Own1</vt:lpstr>
      <vt:lpstr>On Your Own2</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65</cp:revision>
  <dcterms:created xsi:type="dcterms:W3CDTF">2017-06-16T13:06:21Z</dcterms:created>
  <dcterms:modified xsi:type="dcterms:W3CDTF">2026-02-02T16:54:20Z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