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52"/>
  </p:notesMasterIdLst>
  <p:sldIdLst>
    <p:sldId id="256" r:id="rId6"/>
    <p:sldId id="367" r:id="rId7"/>
    <p:sldId id="257" r:id="rId8"/>
    <p:sldId id="289" r:id="rId9"/>
    <p:sldId id="299" r:id="rId10"/>
    <p:sldId id="290" r:id="rId11"/>
    <p:sldId id="291" r:id="rId12"/>
    <p:sldId id="365" r:id="rId13"/>
    <p:sldId id="366" r:id="rId14"/>
    <p:sldId id="293" r:id="rId15"/>
    <p:sldId id="368" r:id="rId16"/>
    <p:sldId id="294" r:id="rId17"/>
    <p:sldId id="295" r:id="rId18"/>
    <p:sldId id="296" r:id="rId19"/>
    <p:sldId id="297" r:id="rId20"/>
    <p:sldId id="364" r:id="rId21"/>
    <p:sldId id="386" r:id="rId22"/>
    <p:sldId id="387" r:id="rId23"/>
    <p:sldId id="388" r:id="rId24"/>
    <p:sldId id="258" r:id="rId25"/>
    <p:sldId id="287" r:id="rId26"/>
    <p:sldId id="259" r:id="rId27"/>
    <p:sldId id="280" r:id="rId28"/>
    <p:sldId id="281" r:id="rId29"/>
    <p:sldId id="260" r:id="rId30"/>
    <p:sldId id="389" r:id="rId31"/>
    <p:sldId id="283" r:id="rId32"/>
    <p:sldId id="390" r:id="rId33"/>
    <p:sldId id="391" r:id="rId34"/>
    <p:sldId id="369" r:id="rId35"/>
    <p:sldId id="286" r:id="rId36"/>
    <p:sldId id="375" r:id="rId37"/>
    <p:sldId id="376" r:id="rId38"/>
    <p:sldId id="377" r:id="rId39"/>
    <p:sldId id="378" r:id="rId40"/>
    <p:sldId id="379" r:id="rId41"/>
    <p:sldId id="302" r:id="rId42"/>
    <p:sldId id="380" r:id="rId43"/>
    <p:sldId id="381" r:id="rId44"/>
    <p:sldId id="382" r:id="rId45"/>
    <p:sldId id="298" r:id="rId46"/>
    <p:sldId id="383" r:id="rId47"/>
    <p:sldId id="300" r:id="rId48"/>
    <p:sldId id="384" r:id="rId49"/>
    <p:sldId id="385" r:id="rId50"/>
    <p:sldId id="278"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8715CC-FDDC-490E-827C-CF7CFDFC4320}" v="3" dt="2026-02-02T16:52:21.4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microsoft.com/office/2015/10/relationships/revisionInfo" Target="revisionInfo.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given scarcity. 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r>
              <a:rPr lang="en-US" sz="1800" b="0" i="0" u="none" strike="noStrike" baseline="0" dirty="0">
                <a:solidFill>
                  <a:srgbClr val="000000"/>
                </a:solidFill>
                <a:latin typeface="Open Sans" panose="020B0606030504020204" pitchFamily="34" charset="0"/>
              </a:rPr>
              <a:t>Now, consider opportunity cost. What is the opportunity cost of choosing to spend one hour sleeping?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consider the tradeoffs involved in making a choice to consume an additional bus ticket or burger, we are looking at the costs and benefits of that decision. This is known as </a:t>
            </a:r>
            <a:r>
              <a:rPr lang="en-US" sz="1200" b="1" kern="1200" dirty="0">
                <a:solidFill>
                  <a:schemeClr val="tx1"/>
                </a:solidFill>
                <a:effectLst/>
                <a:latin typeface="+mn-lt"/>
                <a:ea typeface="+mn-ea"/>
                <a:cs typeface="+mn-cs"/>
              </a:rPr>
              <a:t>marginal analysis, </a:t>
            </a:r>
            <a:r>
              <a:rPr lang="en-US" sz="1200" b="0" kern="1200" dirty="0">
                <a:solidFill>
                  <a:schemeClr val="tx1"/>
                </a:solidFill>
                <a:effectLst/>
                <a:latin typeface="+mn-lt"/>
                <a:ea typeface="+mn-ea"/>
                <a:cs typeface="+mn-cs"/>
              </a:rPr>
              <a:t>the process of comparing the costs and benefits of choosing a little more or a little less of a good. </a:t>
            </a:r>
            <a:r>
              <a:rPr lang="en-US" b="0" i="0" dirty="0">
                <a:solidFill>
                  <a:srgbClr val="4D4D4D"/>
                </a:solidFill>
                <a:effectLst/>
                <a:latin typeface="Times New Roman" panose="02020603050405020304" pitchFamily="18" charset="0"/>
              </a:rPr>
              <a:t>We often look at total costs and total benefits, when the optimal choice necessitates comparing how costs and benefits change from one option to another.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89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Satisfaction is referred to as </a:t>
            </a:r>
            <a:r>
              <a:rPr lang="en-US" sz="1200" b="1" kern="1200" dirty="0">
                <a:solidFill>
                  <a:schemeClr val="tx1"/>
                </a:solidFill>
                <a:effectLst/>
                <a:latin typeface="+mn-lt"/>
                <a:ea typeface="+mn-ea"/>
                <a:cs typeface="+mn-cs"/>
              </a:rPr>
              <a:t>utility</a:t>
            </a:r>
            <a:r>
              <a:rPr lang="en-US" sz="1200" kern="1200" dirty="0">
                <a:solidFill>
                  <a:schemeClr val="tx1"/>
                </a:solidFill>
                <a:effectLst/>
                <a:latin typeface="+mn-lt"/>
                <a:ea typeface="+mn-ea"/>
                <a:cs typeface="+mn-cs"/>
              </a:rPr>
              <a:t> in economics. Total utility usually increases at a decreasing rate. The </a:t>
            </a:r>
            <a:r>
              <a:rPr lang="en-US" sz="1200" b="1" kern="1200" dirty="0">
                <a:solidFill>
                  <a:schemeClr val="tx1"/>
                </a:solidFill>
                <a:effectLst/>
                <a:latin typeface="+mn-lt"/>
                <a:ea typeface="+mn-ea"/>
                <a:cs typeface="+mn-cs"/>
              </a:rPr>
              <a:t>law of diminishing marginal utility </a:t>
            </a:r>
            <a:r>
              <a:rPr lang="en-US" sz="1200" kern="1200" dirty="0">
                <a:solidFill>
                  <a:schemeClr val="tx1"/>
                </a:solidFill>
                <a:effectLst/>
                <a:latin typeface="+mn-lt"/>
                <a:ea typeface="+mn-ea"/>
                <a:cs typeface="+mn-cs"/>
              </a:rPr>
              <a:t>states that </a:t>
            </a:r>
            <a:r>
              <a:rPr lang="en-US" sz="1200" dirty="0">
                <a:solidFill>
                  <a:schemeClr val="bg1"/>
                </a:solidFill>
              </a:rPr>
              <a:t>as a person receives more of a good, the additional utility from each additional unit of the good declines.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41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ordering pizza by the slice. The first piece of pizza usually tastes the best, giving you the most utility. The second piece still tastes great, but it is usually not as wonderful as that first slice of pizza. After several more slices, your marginal utility declines quickly, as eating more pizza could cause you to feel worse. This is known as </a:t>
            </a:r>
            <a:r>
              <a:rPr lang="en-US" sz="1200" b="1" kern="1200" dirty="0">
                <a:solidFill>
                  <a:schemeClr val="tx1"/>
                </a:solidFill>
                <a:effectLst/>
                <a:latin typeface="+mn-lt"/>
                <a:ea typeface="+mn-ea"/>
                <a:cs typeface="+mn-cs"/>
              </a:rPr>
              <a:t>diminishing marginal utility</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156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Sunk costs </a:t>
            </a:r>
            <a:r>
              <a:rPr lang="en-US" sz="1200" kern="1200" dirty="0">
                <a:solidFill>
                  <a:schemeClr val="tx1"/>
                </a:solidFill>
                <a:effectLst/>
                <a:latin typeface="+mn-lt"/>
                <a:ea typeface="+mn-ea"/>
                <a:cs typeface="+mn-cs"/>
              </a:rPr>
              <a:t>are costs that were incurred in the past and cannot be recovered. Dealing with failing sunk costs can be frustrating, as people and firms often don’t wish to admit an error in judgement. The lesson of sunk costs is to ignore them and make decisions based on what may happen in the future. Your decision-making about future consumption (or production) should not include sunk costs.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41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Sunk costs are costs that were incurred in the past that cannot be recovered.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82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does a society decide to allocate its resources? Consider a scenario where society is forced to decide how many resources it will put toward health care (a) and education (b).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Like individual consumers, society is unable to fulfill its unlimited wants with the limited resources it has available. While the constraints that an individual and society face vary, there are more similarities than differences between the two. Depending on the availability of time and money, individuals are limited in the amount of goods and services they can consume. Depending on the availability of labor, land, capital, and raw materials, society is limited in the amount of goods and services it can produce.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possibilities frontier is a diagram that shows the combinations of two products that an economy can produce given the resources it has available. In this case, a society can either choose health care or education. The PPF shows the tradeoff between devoting social resources to either Good A or Good B. It also represents all possible combinations of the two goods that society can produce.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Point A shows the output of a society if all social resources were to be allocated towards health care. Notice that there would be no social resources spent towards education. In contrast, if the society were to put all resources toward education, the society would be producing at Point F. Both scenarios are unlikely, as society would not function well without any health care or any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761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fundamental problem of economics is that we generally have unlimited wants and limited resources to fulfill our wants. In other words, we are faced with the problem of scarcity, meaning neither individuals nor societies can have all the time, money, possessions and experiences they wish.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While the consumption budget constraint is based on the relative prices of two goods and, therefore, a straight line, the production possibilities frontier is a curved line. Moving from Point A to Point B produces more gains to education than losses to health care due to the law of diminishing returns.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008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diminishing returns explains that if additional quantities of resources are added to a certain point, the marginal benefit of that resource will eventually decline. In this way, the law of diminishing returns produces the outward-bending shape of the production possibilities frontier. The PPF curve does not directly tell a society what the best mix of goods or resources is but instead points out some choices that are clearly better than others. Diverting some resources away from A to B causes relatively little reduction in health because the last few marginal dollars going into health care services are not producing much additional gain in health. However, putting those marginal dollars into education, which is completely without resources at Point A, can produce relatively large gains. For this reason, the shape of the PPF from A to B is relatively flat, representing a relatively small drop-off in health and a relatively large gain in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599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Efficiency refers to lack of waste. When a society is efficient, every resource is optimally assigned to benefit society in the best way while ultimately eliminating waste. The production possibilities curve illustrates two kinds of efficiency: productive efficiency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46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it is impossible to produce more of one good without decreasing the output of another good. All points along the PPF display productive efficiency, but points outside the PPF, like point R, do not.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5719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Allocative efficiency refers to a point on the PPF that represents the combination that society most desires. Only one point on the PPF can represent allocative efficiency, as there is only one point representing where producers supply the exact quantity of goods that consumers demand.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196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do not need to produce every single good they consume. Often, how much of a good a country decides to produce depends on how expensive it is to produce rather than buying it from a different country. Countries have different opportunity costs of producing a specific good, either because of climate, geography, technology, or skills, which allows them to produce certain goods for less than another country. When a country can produce a good at a lower opportunity cost than another country, it has comparative advantage in that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91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PPF curve shows the opportunity cost of choosing one good over another. Consider the PPFs showing wheat and sugar cane production in Brazil and the U.S. The U.S. PPF is flatter than the Brazil PPF, implying that the opportunity cost of wheat in terms of sugar cane is lower in the U.S. than in Brazil. Conversely, the opportunity cost of sugar cane is lower in Brazil. The U.S. has comparative advantage in wheat, and Brazil has comparative advantage in sugar cane.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739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57588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2944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production possibilities frontier is a diagram that shows the combinations of two products that an economy can produce given the resources it has available. </a:t>
            </a:r>
          </a:p>
          <a:p>
            <a:pPr marL="0" indent="0">
              <a:buFont typeface="Arial" panose="020B0604020202020204" pitchFamily="34" charset="0"/>
              <a:buNone/>
            </a:pPr>
            <a:r>
              <a:rPr lang="en-US" sz="1200" dirty="0">
                <a:solidFill>
                  <a:schemeClr val="bg1"/>
                </a:solidFill>
              </a:rPr>
              <a:t>The shape of the PPF is generally curved because of the law of diminishing returns, which states that as increments of additional resources are devoted to producing something, the marginal increase in the output will become increasingly smaller. </a:t>
            </a:r>
          </a:p>
          <a:p>
            <a:pPr marL="0" indent="0">
              <a:buFont typeface="Arial" panose="020B0604020202020204" pitchFamily="34" charset="0"/>
              <a:buNone/>
            </a:pPr>
            <a:r>
              <a:rPr lang="en-US" sz="1200" dirty="0">
                <a:solidFill>
                  <a:schemeClr val="bg1"/>
                </a:solidFill>
              </a:rPr>
              <a:t>Productive efficiency means it is impossible to produce more of one good without decreasing the output of another good.</a:t>
            </a:r>
          </a:p>
          <a:p>
            <a:pPr marL="0" indent="0">
              <a:buFont typeface="Arial" panose="020B0604020202020204" pitchFamily="34" charset="0"/>
              <a:buNone/>
            </a:pPr>
            <a:r>
              <a:rPr lang="en-US" sz="1200" dirty="0">
                <a:solidFill>
                  <a:schemeClr val="bg1"/>
                </a:solidFill>
              </a:rPr>
              <a:t>Allocative efficiency refers to a point on the PPF that represents the combination that society most desires.</a:t>
            </a:r>
          </a:p>
          <a:p>
            <a:pPr marL="0" indent="0">
              <a:buFont typeface="Arial" panose="020B0604020202020204" pitchFamily="34" charset="0"/>
              <a:buNone/>
            </a:pPr>
            <a:r>
              <a:rPr lang="en-US" sz="1200" dirty="0">
                <a:solidFill>
                  <a:schemeClr val="bg1"/>
                </a:solidFill>
              </a:rPr>
              <a:t>The curvature of the PPF differs by country, which results in different countries having a comparative advantage in different goods.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Suppose you have $20 of spending money each week that you can split up to buy burgers and bus tickets. Burgers cost $4 each, and bus tickets cost $1 each. What combinations of the two goods can you buy?</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Do individuals and societies always make decisions based on the most rational economic choices, or are there other motivating factors to decision making?</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lesson will consider two common objections to the economic approach. The first objection is, “People don’t actually act how the economic approach assumes.” The second objection is, “Even if people do act this way, they shouldn’t.”</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first objection states that people, firms, and society don’t act consistently with the assumptions of the economic approach. The economic approach to decision-making seems to require more information than most individuals possess and more careful decision-making than most individuals display. </a:t>
            </a:r>
            <a:r>
              <a:rPr lang="en-US" sz="1200" kern="1200" dirty="0">
                <a:solidFill>
                  <a:schemeClr val="tx1"/>
                </a:solidFill>
                <a:effectLst/>
                <a:latin typeface="+mn-lt"/>
                <a:ea typeface="+mn-ea"/>
                <a:cs typeface="+mn-cs"/>
              </a:rPr>
              <a:t>For instance, it’s highly unlikely that you and your friends draw a budget constraint and talk about maximizing utility before going shopping. When governments make decisions, it is unlikely that they draw a budget constraint to find allocative efficiency. Despite this, people and societies generally attempt to maximize utility with their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People who go grocery shopping try to get what they want for the least amount of money possible. While they do not need to use a budget constraint to make their purchasing decisions, they still balance costs and utility. In other words, they’re making economic decisions. The economic approach makes it easier to analyze and understand decisions like these by using specific words, terms, and ideas.</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37197485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second objection states that people should not act the way that they do. </a:t>
            </a:r>
            <a:r>
              <a:rPr lang="en-US" b="0" i="0" dirty="0">
                <a:solidFill>
                  <a:srgbClr val="4D4D4D"/>
                </a:solidFill>
                <a:effectLst/>
                <a:latin typeface="Times New Roman" panose="02020603050405020304" pitchFamily="18" charset="0"/>
              </a:rPr>
              <a:t>The economic approach portrays people as self-interested. For some critics of this approach, even if self-interest is an accurate description of how people behave, these behaviors are not moral. Instead, the critics argue that people should be taught to care more deeply about others. Economists' answers to the concern that acting in one's self-interest may not be moral is that economics seeks to describe economic behavior, not to provide moral instruction. Personal choice and freedom are forms of self-interested behavior, and self-interested behavior can lead to positive social results. People may set aside self-interest in the non-economic areas of their lives.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12438116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Positive statements are factual; they can be proven true or false. Here’s an example of a positive statement: “Eating excessive amounts of sugar will cause health problems.” In contrast, normative statements are subjective; they cannot be proven true or false. Here’s an example of a normative statement: ”North Carolina has the best barbeque in the United States.” Basically, positive statements describe how things are; normative statements describe how things should be. The economic approach attempts to use only positive, factual statements to describe how people, firms, and society make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950805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Indicate whether the following statements are positive or normative:</a:t>
            </a:r>
          </a:p>
          <a:p>
            <a:pPr algn="l"/>
            <a:r>
              <a:rPr lang="en-US" sz="1200" dirty="0">
                <a:solidFill>
                  <a:schemeClr val="bg1"/>
                </a:solidFill>
              </a:rPr>
              <a:t>The unemployment rate is 4%. </a:t>
            </a:r>
          </a:p>
          <a:p>
            <a:pPr algn="l"/>
            <a:r>
              <a:rPr lang="en-US" sz="1200" dirty="0">
                <a:solidFill>
                  <a:schemeClr val="bg1"/>
                </a:solidFill>
              </a:rPr>
              <a:t>An unemployment rate of 4% is too high. </a:t>
            </a:r>
          </a:p>
          <a:p>
            <a:pPr algn="l"/>
            <a:r>
              <a:rPr lang="en-US" sz="1200" dirty="0">
                <a:solidFill>
                  <a:schemeClr val="bg1"/>
                </a:solidFill>
              </a:rPr>
              <a:t>The government should provide health care for all citizens. </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2951529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positive statements are factual and normative statements are subjective. The statement, “</a:t>
            </a:r>
            <a:r>
              <a:rPr lang="en-US" sz="1200" dirty="0">
                <a:solidFill>
                  <a:schemeClr val="bg1"/>
                </a:solidFill>
              </a:rPr>
              <a:t>The unemployment rate is 4%,” is a positive statement. The statement, “An unemployment rate of 4% is too high,” is a normative statement. The statement, “The government should provide health care for all citizens,” is a normative statement.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21733706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“Self-interested behavior” and “profit-seeking” can also be called “personal choice” and “freedom.” Some people choose to spend most of their money on themselves; others may give most of their money to charity or spend it on their friends and family. Some people prefer to work for a large company; others want to start their own business. People’s freedom to make their own economic choices is worth respecting.</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37971865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Self-interested behavior can actually lead to positive social results. For example, consumers who look for the best deals will (often unintentionally) encourage businesses to offer goods and services that meet their needs.</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Graphing burgers on the vertical axis, the maximum amount of burgers you could buy each week would be found by taking the amount you have to spend, or $20, divided by the price of burgers, which is $4. So, if you spent all your money on burgers, you could buy five burgers each week. Alternatively, if you spent all your money on bus tickets, you could purchase 20 tickets, which is found by dividing $20 by the cost of a bus ticket, which is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6956058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people are not completely self-interested all the time. For instance, you might be thinking mostly about yourself if you ask for a raise or negotiate the purchase of a car. However, you might shift your focus to others when you help a friend move or donate money to charity. Self-interest is a reasonable starting point for analyzing many economic decisions, but it doesn’t have to imply that people are 100% selfish all the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281554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bg1"/>
                </a:solidFill>
              </a:rPr>
              <a:t>There are several ways in which you apply the economic way of thinking without realizing it. For instance, when you go to the store, you try to maximize your utility while being mindful of staying within your budget. What is another way that you apply the economic way of thinking? </a:t>
            </a:r>
          </a:p>
          <a:p>
            <a:pPr algn="ctr"/>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economic way of thinking provides a useful approach to understanding human behavior.</a:t>
            </a:r>
          </a:p>
          <a:p>
            <a:pPr marL="0" indent="0">
              <a:buFont typeface="Arial" panose="020B0604020202020204" pitchFamily="34" charset="0"/>
              <a:buNone/>
            </a:pPr>
            <a:r>
              <a:rPr lang="en-US" sz="1200" dirty="0">
                <a:solidFill>
                  <a:schemeClr val="bg1"/>
                </a:solidFill>
              </a:rPr>
              <a:t>Positive statements describe the world as it is, and normative statements describe how the world should be.</a:t>
            </a:r>
          </a:p>
          <a:p>
            <a:pPr marL="0" indent="0">
              <a:buFont typeface="Arial" panose="020B0604020202020204" pitchFamily="34" charset="0"/>
              <a:buNone/>
            </a:pPr>
            <a:r>
              <a:rPr lang="en-US" sz="1200" dirty="0">
                <a:solidFill>
                  <a:schemeClr val="bg1"/>
                </a:solidFill>
              </a:rPr>
              <a:t>People often act in their own self-interest, but this is not always an inherently bad thing for society.</a:t>
            </a:r>
          </a:p>
          <a:p>
            <a:pPr marL="0" indent="0">
              <a:buFont typeface="Arial" panose="020B0604020202020204" pitchFamily="34" charset="0"/>
              <a:buNone/>
            </a:pPr>
            <a:r>
              <a:rPr lang="en-US" sz="1200" dirty="0">
                <a:solidFill>
                  <a:schemeClr val="bg1"/>
                </a:solidFill>
              </a:rPr>
              <a:t>The analysis of economics is rooted in a positive analysis of how people, firms, and governments actually behave, not how they should behave.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Connecting these points gives the </a:t>
            </a:r>
            <a:r>
              <a:rPr lang="en-US" sz="1200" b="1" kern="1200" dirty="0">
                <a:solidFill>
                  <a:schemeClr val="tx1"/>
                </a:solidFill>
                <a:effectLst/>
                <a:latin typeface="+mn-lt"/>
                <a:ea typeface="+mn-ea"/>
                <a:cs typeface="+mn-cs"/>
              </a:rPr>
              <a:t>budget constraint</a:t>
            </a:r>
            <a:r>
              <a:rPr lang="en-US" sz="1200" kern="1200" dirty="0">
                <a:solidFill>
                  <a:schemeClr val="tx1"/>
                </a:solidFill>
                <a:effectLst/>
                <a:latin typeface="+mn-lt"/>
                <a:ea typeface="+mn-ea"/>
                <a:cs typeface="+mn-cs"/>
              </a:rPr>
              <a:t>. A budget constraint shows the possible combinations of two goods that are affordable given an individual’s limited income. Any point along the budget constraint represents a combination of burgers and bus tickets that you can purchase given the price of each good and a $20 budget. Any point outside of the budget constraint is unaffordable. </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relative prices of the two goods will determine the slope of your budget constraint. The slope represents the opportunity cost of trading off one good for the other. Opportunity cost represents what one must give up of the next best alternative to obtain what he or she desires. Moving to a different point on a budget constraint represents purchasing a different quantity of the goods represented. Purchasing more of one good means giving up the opportunity to purchase more of the other good. In this case, the opportunity cost of purchasing a $4 burger is the four $1 bus tickets that could have been purchased.</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of ice cream.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Start by calculating the price of ice cream. If $468 can buy 120 pints, the price per pint is $3.90. Then, given that the price of a glass of lemonade is 3 times less than a pint of ice cream, the price per glass is $1.30. Finally, to calculate how many glasses of lemonade could be bought at a price of $1.30 per glass, divide the total budget by the price per glass. This gives you 360 glasses of lemonade.</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258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Opportunity cost is often expressed as the price of something, but price may not always accurately capture the true opportunity cost. Opportunity cost encompasses all lost opportunity to do or consume something else. For example, attending college not only costs money, but you are also foregoing the opportunity to do something else like work a paying job. In economics, we consider the cost of time and other factors, too.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96592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23387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89383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7685448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321226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140354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985298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13370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8426746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007664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41844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073124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Individuals Make Choices Based on Their Budget Constraint</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Opportunity cost is often expressed as the price of something, but price may not always accurately capture the true opportunity cos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often expressed as the price of something, but price may not always accurately capture the true opportunity cost.</a:t>
              </a:r>
            </a:p>
          </p:txBody>
        </p:sp>
      </p:grpSp>
      <p:grpSp>
        <p:nvGrpSpPr>
          <p:cNvPr id="12" name="Group 11" descr="Opportunity cost includes all lost opportunity to do or consume something else.">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includes </a:t>
              </a:r>
              <a:r>
                <a:rPr kumimoji="0" lang="en-US" sz="2000" b="0" i="0" u="sng" strike="noStrike" kern="1200" cap="none" spc="0" normalizeH="0" baseline="0" noProof="0" dirty="0">
                  <a:ln>
                    <a:noFill/>
                  </a:ln>
                  <a:solidFill>
                    <a:prstClr val="white"/>
                  </a:solidFill>
                  <a:effectLst/>
                  <a:uLnTx/>
                  <a:uFillTx/>
                  <a:latin typeface="Calibri" panose="020F0502020204030204"/>
                  <a:ea typeface="+mn-ea"/>
                  <a:cs typeface="+mn-cs"/>
                </a:rPr>
                <a:t>all lost opportunity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do or consume something else.</a:t>
              </a:r>
            </a:p>
          </p:txBody>
        </p:sp>
      </p:grpSp>
      <p:grpSp>
        <p:nvGrpSpPr>
          <p:cNvPr id="24" name="Group 23" descr="Opportunity cost encompasses many things, including monetary cost, time lost, and experiences that one could have had.">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encompasses many things, including monetary cost, time lost, and experiences that one could have had.</a:t>
              </a:r>
            </a:p>
          </p:txBody>
        </p:sp>
      </p:grpSp>
      <p:grpSp>
        <p:nvGrpSpPr>
          <p:cNvPr id="21" name="Group 20" descr="For example, attending college includes not only tuition costs, but also the foregone opportunity to do something else, like work a paying job.">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attending college includes not only tuition costs, but also the foregone opportunity to do something else, like work a paying job.</a:t>
              </a:r>
            </a:p>
          </p:txBody>
        </p:sp>
      </p:grpSp>
    </p:spTree>
    <p:extLst>
      <p:ext uri="{BB962C8B-B14F-4D97-AF65-F5344CB8AC3E}">
        <p14:creationId xmlns:p14="http://schemas.microsoft.com/office/powerpoint/2010/main" val="1837120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881188" y="1565108"/>
            <a:ext cx="8851342" cy="4154984"/>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Think about how you make decisions given scarcity.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Now, consider opportunity cost. What is the opportunity cost of choosing to spend one hour sleeping? </a:t>
            </a:r>
          </a:p>
        </p:txBody>
      </p:sp>
    </p:spTree>
    <p:extLst>
      <p:ext uri="{BB962C8B-B14F-4D97-AF65-F5344CB8AC3E}">
        <p14:creationId xmlns:p14="http://schemas.microsoft.com/office/powerpoint/2010/main" val="2572799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Decision-Making and Diminishing Marginal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32876"/>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0E10DC8-8A90-4C5A-8B12-7D2F169C3FF3}"/>
              </a:ext>
            </a:extLst>
          </p:cNvPr>
          <p:cNvSpPr txBox="1"/>
          <p:nvPr/>
        </p:nvSpPr>
        <p:spPr>
          <a:xfrm>
            <a:off x="2192213" y="1946471"/>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analysis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process of comparing the costs and benefits of choosing a little more or a little less of a good.</a:t>
            </a:r>
          </a:p>
        </p:txBody>
      </p:sp>
      <p:sp>
        <p:nvSpPr>
          <p:cNvPr id="11" name="TextBox 10">
            <a:extLst>
              <a:ext uri="{FF2B5EF4-FFF2-40B4-BE49-F238E27FC236}">
                <a16:creationId xmlns:a16="http://schemas.microsoft.com/office/drawing/2014/main" id="{223BE521-CA82-492C-AE0B-670FE99AD346}"/>
              </a:ext>
            </a:extLst>
          </p:cNvPr>
          <p:cNvSpPr txBox="1"/>
          <p:nvPr/>
        </p:nvSpPr>
        <p:spPr>
          <a:xfrm>
            <a:off x="2192213" y="2814008"/>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optimal choice necessitates comparing how costs and benefits change from one option to another.</a:t>
            </a:r>
          </a:p>
        </p:txBody>
      </p:sp>
      <p:pic>
        <p:nvPicPr>
          <p:cNvPr id="4" name="Graphic 3">
            <a:extLst>
              <a:ext uri="{FF2B5EF4-FFF2-40B4-BE49-F238E27FC236}">
                <a16:creationId xmlns:a16="http://schemas.microsoft.com/office/drawing/2014/main" id="{31669E36-A715-4635-900F-9371BCDE69A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3849329" y="4353651"/>
            <a:ext cx="1828800" cy="1828800"/>
          </a:xfrm>
          <a:prstGeom prst="rect">
            <a:avLst/>
          </a:prstGeom>
        </p:spPr>
      </p:pic>
      <p:pic>
        <p:nvPicPr>
          <p:cNvPr id="7" name="Graphic 6">
            <a:extLst>
              <a:ext uri="{FF2B5EF4-FFF2-40B4-BE49-F238E27FC236}">
                <a16:creationId xmlns:a16="http://schemas.microsoft.com/office/drawing/2014/main" id="{1ADD5099-0692-44C9-80AF-09DEDF8A0DF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3873" y="4353652"/>
            <a:ext cx="1828800" cy="1828800"/>
          </a:xfrm>
          <a:prstGeom prst="rect">
            <a:avLst/>
          </a:prstGeom>
        </p:spPr>
      </p:pic>
    </p:spTree>
    <p:extLst>
      <p:ext uri="{BB962C8B-B14F-4D97-AF65-F5344CB8AC3E}">
        <p14:creationId xmlns:p14="http://schemas.microsoft.com/office/powerpoint/2010/main" val="2835705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 showing units of goods consumed on the x-axis and utility on the y-axis. Marginal utility is graphed as a negatively sloped line, and total utility is graphed as a positively sloped line.">
            <a:extLst>
              <a:ext uri="{FF2B5EF4-FFF2-40B4-BE49-F238E27FC236}">
                <a16:creationId xmlns:a16="http://schemas.microsoft.com/office/drawing/2014/main" id="{8BC91FD7-A949-84E7-1EC8-2BCFD467668A}"/>
              </a:ext>
            </a:extLst>
          </p:cNvPr>
          <p:cNvPicPr>
            <a:picLocks noChangeAspect="1"/>
          </p:cNvPicPr>
          <p:nvPr/>
        </p:nvPicPr>
        <p:blipFill>
          <a:blip r:embed="rId3"/>
          <a:stretch>
            <a:fillRect/>
          </a:stretch>
        </p:blipFill>
        <p:spPr>
          <a:xfrm>
            <a:off x="896079" y="1909560"/>
            <a:ext cx="4686954" cy="3810532"/>
          </a:xfrm>
          <a:prstGeom prst="rect">
            <a:avLst/>
          </a:prstGeom>
        </p:spPr>
      </p:pic>
      <p:grpSp>
        <p:nvGrpSpPr>
          <p:cNvPr id="27" name="Group 26" descr="Utility refers to the satisfaction that a good or service provides.&#10;&#10;The law of diminishing marginal utility states that as a person receives more of a good, the additional utility from each additional unit of the good declines.">
            <a:extLst>
              <a:ext uri="{FF2B5EF4-FFF2-40B4-BE49-F238E27FC236}">
                <a16:creationId xmlns:a16="http://schemas.microsoft.com/office/drawing/2014/main" id="{FAC021D9-FE06-4616-847E-B49F5A78A12F}"/>
              </a:ext>
            </a:extLst>
          </p:cNvPr>
          <p:cNvGrpSpPr/>
          <p:nvPr/>
        </p:nvGrpSpPr>
        <p:grpSpPr>
          <a:xfrm>
            <a:off x="6608968" y="1772804"/>
            <a:ext cx="3701843" cy="4822824"/>
            <a:chOff x="542921" y="1664821"/>
            <a:chExt cx="8492547" cy="947095"/>
          </a:xfrm>
          <a:solidFill>
            <a:srgbClr val="627981"/>
          </a:solidFill>
        </p:grpSpPr>
        <p:sp>
          <p:nvSpPr>
            <p:cNvPr id="28" name="Rectangle 27">
              <a:extLst>
                <a:ext uri="{FF2B5EF4-FFF2-40B4-BE49-F238E27FC236}">
                  <a16:creationId xmlns:a16="http://schemas.microsoft.com/office/drawing/2014/main" id="{317A5644-2DBD-4BD6-BD91-32E3A84E62F7}"/>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51BE0C3A-D5A7-47AF-B0D0-2088DEE230F6}"/>
                </a:ext>
              </a:extLst>
            </p:cNvPr>
            <p:cNvSpPr txBox="1"/>
            <p:nvPr/>
          </p:nvSpPr>
          <p:spPr>
            <a:xfrm>
              <a:off x="760116" y="1750865"/>
              <a:ext cx="8058152" cy="7827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refers to the satisfaction that a good or service provides.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law of diminishing marginal 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states that as a person receives more of a good, the additional utility from each additional unit of the good declines.</a:t>
              </a:r>
            </a:p>
          </p:txBody>
        </p:sp>
      </p:grpSp>
    </p:spTree>
    <p:extLst>
      <p:ext uri="{BB962C8B-B14F-4D97-AF65-F5344CB8AC3E}">
        <p14:creationId xmlns:p14="http://schemas.microsoft.com/office/powerpoint/2010/main" val="2564768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Diminishing Marginal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diminishing marginal utility: The 1st piece of pizza is accompanied by &quot;This pizza is GREAT!&quot; and a smiley face. The 2nd piece of pizza is accompanied by &quot;This pizza is good!&quot; and a less smiley face. Many pieces of pizza later is accompanied by &quot;I don't want anymore.&quot; and a neutral face.">
            <a:extLst>
              <a:ext uri="{FF2B5EF4-FFF2-40B4-BE49-F238E27FC236}">
                <a16:creationId xmlns:a16="http://schemas.microsoft.com/office/drawing/2014/main" id="{D7DEB85F-DF36-24AC-848B-E557F199B3ED}"/>
              </a:ext>
            </a:extLst>
          </p:cNvPr>
          <p:cNvPicPr>
            <a:picLocks noChangeAspect="1"/>
          </p:cNvPicPr>
          <p:nvPr/>
        </p:nvPicPr>
        <p:blipFill>
          <a:blip r:embed="rId3"/>
          <a:stretch>
            <a:fillRect/>
          </a:stretch>
        </p:blipFill>
        <p:spPr>
          <a:xfrm>
            <a:off x="1342361" y="1985085"/>
            <a:ext cx="9507277" cy="3057952"/>
          </a:xfrm>
          <a:prstGeom prst="rect">
            <a:avLst/>
          </a:prstGeom>
        </p:spPr>
      </p:pic>
    </p:spTree>
    <p:extLst>
      <p:ext uri="{BB962C8B-B14F-4D97-AF65-F5344CB8AC3E}">
        <p14:creationId xmlns:p14="http://schemas.microsoft.com/office/powerpoint/2010/main" val="2044173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Sunk Costs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Sunk costs are costs that were incurred in the past that cannot be recovered.">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Sunk costs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costs that were incurred in the past that cannot be recovered.</a:t>
              </a:r>
            </a:p>
          </p:txBody>
        </p:sp>
      </p:grpSp>
      <p:grpSp>
        <p:nvGrpSpPr>
          <p:cNvPr id="19" name="Group 18" descr="Dealing with failing sunk costs can be frustrating, as people and firms often don’t wish to admit an error in judgement.">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Dealing with failing sunk costs can be frustrating, as people and firms often don’t wish to admit an error in judgement.</a:t>
              </a:r>
            </a:p>
          </p:txBody>
        </p:sp>
      </p:grpSp>
      <p:grpSp>
        <p:nvGrpSpPr>
          <p:cNvPr id="15" name="Group 14" descr="Firms may find it hard to give up on a new product that is doing poorly because they spent so much money in creating the product.">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may find it hard to give up on a new product that is doing poorly because they spent so much money in creating the product.</a:t>
              </a:r>
            </a:p>
          </p:txBody>
        </p:sp>
      </p:grpSp>
      <p:grpSp>
        <p:nvGrpSpPr>
          <p:cNvPr id="22" name="Group 21" descr="The lesson of sunk costs is to ignore them and make decisions based on what may happen in the future.">
            <a:extLst>
              <a:ext uri="{FF2B5EF4-FFF2-40B4-BE49-F238E27FC236}">
                <a16:creationId xmlns:a16="http://schemas.microsoft.com/office/drawing/2014/main" id="{F75CF5F7-5C2F-4992-A5CC-998A7C324EF1}"/>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1B1635ED-4B9E-41EF-88CE-4D1BA65145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2F1120D-BE64-4DDC-9637-74CAB57AC64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lesson of sunk costs is to ignore them and make decisions based on what may happen in the future.</a:t>
              </a:r>
            </a:p>
          </p:txBody>
        </p:sp>
      </p:grpSp>
      <p:pic>
        <p:nvPicPr>
          <p:cNvPr id="4" name="Graphic 3">
            <a:extLst>
              <a:ext uri="{FF2B5EF4-FFF2-40B4-BE49-F238E27FC236}">
                <a16:creationId xmlns:a16="http://schemas.microsoft.com/office/drawing/2014/main" id="{7C306C6E-BDFF-4346-AEB9-2C5C90702A9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992" y="5152586"/>
            <a:ext cx="1833715" cy="1833715"/>
          </a:xfrm>
          <a:prstGeom prst="rect">
            <a:avLst/>
          </a:prstGeom>
        </p:spPr>
      </p:pic>
      <p:pic>
        <p:nvPicPr>
          <p:cNvPr id="8" name="Graphic 7">
            <a:extLst>
              <a:ext uri="{FF2B5EF4-FFF2-40B4-BE49-F238E27FC236}">
                <a16:creationId xmlns:a16="http://schemas.microsoft.com/office/drawing/2014/main" id="{14DFE7A9-DCAC-4B26-887A-0C354B1808D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70707" y="5106758"/>
            <a:ext cx="1833716" cy="1833716"/>
          </a:xfrm>
          <a:prstGeom prst="rect">
            <a:avLst/>
          </a:prstGeom>
        </p:spPr>
      </p:pic>
    </p:spTree>
    <p:extLst>
      <p:ext uri="{BB962C8B-B14F-4D97-AF65-F5344CB8AC3E}">
        <p14:creationId xmlns:p14="http://schemas.microsoft.com/office/powerpoint/2010/main" val="1441704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Sunk costs are costs that were incurred in the past that cannot be recovered.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0541"/>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Production Possibilities Frontier and Social Choices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228571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Social Choice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Photograph depicting health care (a) and education (b).">
            <a:extLst>
              <a:ext uri="{FF2B5EF4-FFF2-40B4-BE49-F238E27FC236}">
                <a16:creationId xmlns:a16="http://schemas.microsoft.com/office/drawing/2014/main" id="{39B1F7A8-6C8E-4F51-9D45-BABA2BD876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333" y="1894701"/>
            <a:ext cx="7261334" cy="260197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How does a society decide to allocate its resources? Consider a scenario where society is forced to decide how many resources it will put toward health care (a) and education (b).">
            <a:extLst>
              <a:ext uri="{FF2B5EF4-FFF2-40B4-BE49-F238E27FC236}">
                <a16:creationId xmlns:a16="http://schemas.microsoft.com/office/drawing/2014/main" id="{635484E1-69B7-45C0-93D1-3E34A99FCB56}"/>
              </a:ext>
            </a:extLst>
          </p:cNvPr>
          <p:cNvGrpSpPr/>
          <p:nvPr/>
        </p:nvGrpSpPr>
        <p:grpSpPr>
          <a:xfrm>
            <a:off x="1881187" y="509146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How does a society decide to allocate its resources? Consider a scenario where society is forced to decide how many resources it will put toward health care (a) and education (b).</a:t>
              </a:r>
            </a:p>
          </p:txBody>
        </p:sp>
      </p:grpSp>
    </p:spTree>
    <p:extLst>
      <p:ext uri="{BB962C8B-B14F-4D97-AF65-F5344CB8AC3E}">
        <p14:creationId xmlns:p14="http://schemas.microsoft.com/office/powerpoint/2010/main" val="49585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Choices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Like individuals, society is unable to fulfill its unlimited wants with the limited resources that are available.">
            <a:extLst>
              <a:ext uri="{FF2B5EF4-FFF2-40B4-BE49-F238E27FC236}">
                <a16:creationId xmlns:a16="http://schemas.microsoft.com/office/drawing/2014/main" id="{D9AB29D8-142B-45B1-A12A-1521A4E7D63E}"/>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39E986D4-938A-4261-84B0-1E4E6339A2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6066EAD-D391-4EFB-8C5D-2154D3BB4999}"/>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individuals, society is unable to fulfill its unlimited wants with the limited resources that are available.</a:t>
              </a:r>
            </a:p>
          </p:txBody>
        </p:sp>
      </p:grpSp>
      <p:grpSp>
        <p:nvGrpSpPr>
          <p:cNvPr id="14" name="Group 13" descr="There are more similarities than differences between the constraints that both individuals and society face.">
            <a:extLst>
              <a:ext uri="{FF2B5EF4-FFF2-40B4-BE49-F238E27FC236}">
                <a16:creationId xmlns:a16="http://schemas.microsoft.com/office/drawing/2014/main" id="{F0997C2A-544A-4AA5-BE61-78A3926A0665}"/>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E303010-E57B-4931-B4A6-2F6F38513F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4A93B58-0FAC-440F-9CE5-172D1FB60D6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more similarities than differences between the constraints that both individuals and society face.</a:t>
              </a:r>
            </a:p>
          </p:txBody>
        </p:sp>
      </p:grpSp>
      <p:grpSp>
        <p:nvGrpSpPr>
          <p:cNvPr id="18" name="Group 17" descr="Resources like labor, land, capital, and raw materials are not infinite, limiting the quantity of goods and services a society can produce.">
            <a:extLst>
              <a:ext uri="{FF2B5EF4-FFF2-40B4-BE49-F238E27FC236}">
                <a16:creationId xmlns:a16="http://schemas.microsoft.com/office/drawing/2014/main" id="{A60C74EE-5E04-4455-B650-CC443D735636}"/>
              </a:ext>
            </a:extLst>
          </p:cNvPr>
          <p:cNvGrpSpPr/>
          <p:nvPr/>
        </p:nvGrpSpPr>
        <p:grpSpPr>
          <a:xfrm>
            <a:off x="2066922" y="342900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8B5708C-3B99-4E0B-B9BA-FAC9CD561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963A694-491C-4717-8D19-D49FA53823A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Resources like labor, land, capital, and raw materials are not infinite, limiting the quantity of goods and services a society can produce.</a:t>
              </a:r>
            </a:p>
          </p:txBody>
        </p:sp>
      </p:grpSp>
      <p:pic>
        <p:nvPicPr>
          <p:cNvPr id="11" name="Graphic 10">
            <a:extLst>
              <a:ext uri="{FF2B5EF4-FFF2-40B4-BE49-F238E27FC236}">
                <a16:creationId xmlns:a16="http://schemas.microsoft.com/office/drawing/2014/main" id="{919A5E49-D269-47D2-AA9F-AC4B2B1A42F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7081" y="4370687"/>
            <a:ext cx="1828800" cy="1828800"/>
          </a:xfrm>
          <a:prstGeom prst="rect">
            <a:avLst/>
          </a:prstGeom>
        </p:spPr>
      </p:pic>
      <p:pic>
        <p:nvPicPr>
          <p:cNvPr id="13" name="Graphic 12">
            <a:extLst>
              <a:ext uri="{FF2B5EF4-FFF2-40B4-BE49-F238E27FC236}">
                <a16:creationId xmlns:a16="http://schemas.microsoft.com/office/drawing/2014/main" id="{64BE6478-C5AB-4E9F-A05B-E5E3E6F6CEE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81600" y="4370687"/>
            <a:ext cx="1828800" cy="1828800"/>
          </a:xfrm>
          <a:prstGeom prst="rect">
            <a:avLst/>
          </a:prstGeom>
        </p:spPr>
      </p:pic>
      <p:pic>
        <p:nvPicPr>
          <p:cNvPr id="15" name="Graphic 14">
            <a:extLst>
              <a:ext uri="{FF2B5EF4-FFF2-40B4-BE49-F238E27FC236}">
                <a16:creationId xmlns:a16="http://schemas.microsoft.com/office/drawing/2014/main" id="{DE60B7EE-2D4D-4AA5-85B5-B098D756034A}"/>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06119" y="4370687"/>
            <a:ext cx="1828800" cy="1828800"/>
          </a:xfrm>
          <a:prstGeom prst="rect">
            <a:avLst/>
          </a:prstGeom>
        </p:spPr>
      </p:pic>
    </p:spTree>
    <p:extLst>
      <p:ext uri="{BB962C8B-B14F-4D97-AF65-F5344CB8AC3E}">
        <p14:creationId xmlns:p14="http://schemas.microsoft.com/office/powerpoint/2010/main" val="4041747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A picture depicting a consumer purchasing fruit from a vendor.">
            <a:extLst>
              <a:ext uri="{FF2B5EF4-FFF2-40B4-BE49-F238E27FC236}">
                <a16:creationId xmlns:a16="http://schemas.microsoft.com/office/drawing/2014/main" id="{A9C62ED3-B7BC-4C82-9EB9-F604B96F4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3" y="1572795"/>
            <a:ext cx="8429625" cy="3335282"/>
          </a:xfrm>
          <a:prstGeom prst="rect">
            <a:avLst/>
          </a:prstGeom>
        </p:spPr>
      </p:pic>
      <p:grpSp>
        <p:nvGrpSpPr>
          <p:cNvPr id="17" name="Group 16" descr="Economics is ultimately concerned with how individuals and society choose to allocate resources. Why is it that not everyone can have everything they want or need?">
            <a:extLst>
              <a:ext uri="{FF2B5EF4-FFF2-40B4-BE49-F238E27FC236}">
                <a16:creationId xmlns:a16="http://schemas.microsoft.com/office/drawing/2014/main" id="{635484E1-69B7-45C0-93D1-3E34A99FCB56}"/>
              </a:ext>
            </a:extLst>
          </p:cNvPr>
          <p:cNvGrpSpPr/>
          <p:nvPr/>
        </p:nvGrpSpPr>
        <p:grpSpPr>
          <a:xfrm>
            <a:off x="1881183" y="525015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Economics is ultimately concerned with how individuals and society choose to allocate resources. Why is it that not everyone can have everything they want or need?</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production possibilities frontier is a diagram that shows the combinations of two products that an economy can produce given the resources it has available.">
            <a:extLst>
              <a:ext uri="{FF2B5EF4-FFF2-40B4-BE49-F238E27FC236}">
                <a16:creationId xmlns:a16="http://schemas.microsoft.com/office/drawing/2014/main" id="{F6C69D49-7254-4258-AE2E-7847229325F1}"/>
              </a:ext>
            </a:extLst>
          </p:cNvPr>
          <p:cNvGrpSpPr/>
          <p:nvPr/>
        </p:nvGrpSpPr>
        <p:grpSpPr>
          <a:xfrm>
            <a:off x="1881188" y="158153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production possibilities frontier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diagram that shows the combinations of two products that an economy can produce given the resources it has available. </a:t>
              </a:r>
            </a:p>
          </p:txBody>
        </p:sp>
      </p:grpSp>
      <p:grpSp>
        <p:nvGrpSpPr>
          <p:cNvPr id="23" name="Group 22" descr="This production possibilities frontier shows a tradeoff between devoting social resources to either health care or education and all possible combinations of the two.">
            <a:extLst>
              <a:ext uri="{FF2B5EF4-FFF2-40B4-BE49-F238E27FC236}">
                <a16:creationId xmlns:a16="http://schemas.microsoft.com/office/drawing/2014/main" id="{21C1ED73-3D5A-4F63-B578-BE0EDD70E584}"/>
              </a:ext>
            </a:extLst>
          </p:cNvPr>
          <p:cNvGrpSpPr/>
          <p:nvPr/>
        </p:nvGrpSpPr>
        <p:grpSpPr>
          <a:xfrm>
            <a:off x="1881188" y="3761187"/>
            <a:ext cx="4029079" cy="2005113"/>
            <a:chOff x="542922" y="1736761"/>
            <a:chExt cx="8058155" cy="1041764"/>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production possibilities frontier shows a tradeoff between devoting social resources to either health care or education and all possible combinations of the two.</a:t>
              </a:r>
            </a:p>
          </p:txBody>
        </p:sp>
      </p:grpSp>
      <p:pic>
        <p:nvPicPr>
          <p:cNvPr id="4" name="Picture 3" descr="The production possibilities frontier for a tradeoff between health care and education.">
            <a:extLst>
              <a:ext uri="{FF2B5EF4-FFF2-40B4-BE49-F238E27FC236}">
                <a16:creationId xmlns:a16="http://schemas.microsoft.com/office/drawing/2014/main" id="{D5B51FE7-6CD8-EF9D-04E4-570AD039E658}"/>
              </a:ext>
            </a:extLst>
          </p:cNvPr>
          <p:cNvPicPr>
            <a:picLocks noChangeAspect="1"/>
          </p:cNvPicPr>
          <p:nvPr/>
        </p:nvPicPr>
        <p:blipFill>
          <a:blip r:embed="rId3"/>
          <a:stretch>
            <a:fillRect/>
          </a:stretch>
        </p:blipFill>
        <p:spPr>
          <a:xfrm>
            <a:off x="6201759" y="1478836"/>
            <a:ext cx="4934639" cy="4410691"/>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Points on Axis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e production possibilities frontier for a tradeoff between health care and education. All social resources are allocated to health care is indicated by Point A, which is where the PPF meets the y-axis. All social resources are allocated to education is indicated by Point F, which is where the PPF meets the x-axis.">
            <a:extLst>
              <a:ext uri="{FF2B5EF4-FFF2-40B4-BE49-F238E27FC236}">
                <a16:creationId xmlns:a16="http://schemas.microsoft.com/office/drawing/2014/main" id="{489A9595-133A-1167-BCB5-FA8231920127}"/>
              </a:ext>
            </a:extLst>
          </p:cNvPr>
          <p:cNvPicPr>
            <a:picLocks noChangeAspect="1"/>
          </p:cNvPicPr>
          <p:nvPr/>
        </p:nvPicPr>
        <p:blipFill>
          <a:blip r:embed="rId3"/>
          <a:stretch>
            <a:fillRect/>
          </a:stretch>
        </p:blipFill>
        <p:spPr>
          <a:xfrm>
            <a:off x="2352152" y="1648709"/>
            <a:ext cx="7487695" cy="4772691"/>
          </a:xfrm>
          <a:prstGeom prst="rect">
            <a:avLst/>
          </a:prstGeom>
        </p:spPr>
      </p:pic>
    </p:spTree>
    <p:extLst>
      <p:ext uri="{BB962C8B-B14F-4D97-AF65-F5344CB8AC3E}">
        <p14:creationId xmlns:p14="http://schemas.microsoft.com/office/powerpoint/2010/main" val="3424093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Is a PPF curved?</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While the consumption budget constraint is based on the relative prices of two goods and, therefore, a straight line, the production possibilities frontier is a curved line.">
            <a:extLst>
              <a:ext uri="{FF2B5EF4-FFF2-40B4-BE49-F238E27FC236}">
                <a16:creationId xmlns:a16="http://schemas.microsoft.com/office/drawing/2014/main" id="{877DB42A-B5EC-4DB6-A5EE-0B295AEA3E50}"/>
              </a:ext>
            </a:extLst>
          </p:cNvPr>
          <p:cNvGrpSpPr/>
          <p:nvPr/>
        </p:nvGrpSpPr>
        <p:grpSpPr>
          <a:xfrm>
            <a:off x="1881188" y="1581536"/>
            <a:ext cx="4029079" cy="2005113"/>
            <a:chOff x="542922" y="1736761"/>
            <a:chExt cx="8058155" cy="1041764"/>
          </a:xfrm>
          <a:solidFill>
            <a:srgbClr val="627981"/>
          </a:solidFill>
        </p:grpSpPr>
        <p:sp>
          <p:nvSpPr>
            <p:cNvPr id="25" name="Rectangle 24">
              <a:extLst>
                <a:ext uri="{FF2B5EF4-FFF2-40B4-BE49-F238E27FC236}">
                  <a16:creationId xmlns:a16="http://schemas.microsoft.com/office/drawing/2014/main" id="{7FF21B11-95EB-4FC3-8A3D-E362F4128AA3}"/>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6FE0941-FB37-4D60-9D7D-F83845A676AC}"/>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consumption budget constraint is based on the relative prices of two goods and, therefore, a straight line, the production possibilities frontier is a curved line.</a:t>
              </a:r>
            </a:p>
          </p:txBody>
        </p:sp>
      </p:grpSp>
      <p:grpSp>
        <p:nvGrpSpPr>
          <p:cNvPr id="2" name="Group 1" descr="Moving from Point A to Point B produces more gains to education than losses to health care due to the law of diminishing returns.">
            <a:extLst>
              <a:ext uri="{FF2B5EF4-FFF2-40B4-BE49-F238E27FC236}">
                <a16:creationId xmlns:a16="http://schemas.microsoft.com/office/drawing/2014/main" id="{BBA3D873-84C9-7F91-4094-9ED00A2ABAC3}"/>
              </a:ext>
            </a:extLst>
          </p:cNvPr>
          <p:cNvGrpSpPr/>
          <p:nvPr/>
        </p:nvGrpSpPr>
        <p:grpSpPr>
          <a:xfrm>
            <a:off x="1881187" y="3799831"/>
            <a:ext cx="4029079" cy="2005113"/>
            <a:chOff x="1881187" y="3799831"/>
            <a:chExt cx="4029079" cy="2005113"/>
          </a:xfrm>
        </p:grpSpPr>
        <p:sp>
          <p:nvSpPr>
            <p:cNvPr id="32" name="Rectangle 31">
              <a:extLst>
                <a:ext uri="{FF2B5EF4-FFF2-40B4-BE49-F238E27FC236}">
                  <a16:creationId xmlns:a16="http://schemas.microsoft.com/office/drawing/2014/main" id="{79EB3037-D47E-493F-97B2-D59B02B949C3}"/>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21FD2B5-50CF-481B-B66A-4026485DEB8E}"/>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Moving from Point A to Point B produces more gains to education than losses to health care due to the law of diminishing returns.</a:t>
              </a:r>
            </a:p>
          </p:txBody>
        </p:sp>
      </p:grpSp>
      <p:pic>
        <p:nvPicPr>
          <p:cNvPr id="6" name="Picture 5" descr="A graph that shows movement from Point A to Point B which indicates a small drop in health care and a large gain in education.">
            <a:extLst>
              <a:ext uri="{FF2B5EF4-FFF2-40B4-BE49-F238E27FC236}">
                <a16:creationId xmlns:a16="http://schemas.microsoft.com/office/drawing/2014/main" id="{13D8E1A7-8049-0DF8-FC0C-F9DFBD34BE02}"/>
              </a:ext>
            </a:extLst>
          </p:cNvPr>
          <p:cNvPicPr>
            <a:picLocks noChangeAspect="1"/>
          </p:cNvPicPr>
          <p:nvPr/>
        </p:nvPicPr>
        <p:blipFill>
          <a:blip r:embed="rId3"/>
          <a:stretch>
            <a:fillRect/>
          </a:stretch>
        </p:blipFill>
        <p:spPr>
          <a:xfrm>
            <a:off x="6499810" y="1576642"/>
            <a:ext cx="4848902" cy="4401164"/>
          </a:xfrm>
          <a:prstGeom prst="rect">
            <a:avLst/>
          </a:prstGeom>
        </p:spPr>
      </p:pic>
    </p:spTree>
    <p:extLst>
      <p:ext uri="{BB962C8B-B14F-4D97-AF65-F5344CB8AC3E}">
        <p14:creationId xmlns:p14="http://schemas.microsoft.com/office/powerpoint/2010/main" val="1243765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Diminishing Returns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Diverting some resources away from A to B causes little reduction in health because the last few dollars going into health care services are not producing much additional gain in health.">
            <a:extLst>
              <a:ext uri="{FF2B5EF4-FFF2-40B4-BE49-F238E27FC236}">
                <a16:creationId xmlns:a16="http://schemas.microsoft.com/office/drawing/2014/main" id="{FE5D7D2E-BC81-474B-BC3A-B3026CA7DCE2}"/>
              </a:ext>
            </a:extLst>
          </p:cNvPr>
          <p:cNvGrpSpPr/>
          <p:nvPr/>
        </p:nvGrpSpPr>
        <p:grpSpPr>
          <a:xfrm>
            <a:off x="1881188" y="1581536"/>
            <a:ext cx="4029079" cy="2005113"/>
            <a:chOff x="542922" y="1736761"/>
            <a:chExt cx="8058155" cy="1041764"/>
          </a:xfrm>
          <a:solidFill>
            <a:srgbClr val="627981"/>
          </a:solidFill>
        </p:grpSpPr>
        <p:sp>
          <p:nvSpPr>
            <p:cNvPr id="15" name="Rectangle 14">
              <a:extLst>
                <a:ext uri="{FF2B5EF4-FFF2-40B4-BE49-F238E27FC236}">
                  <a16:creationId xmlns:a16="http://schemas.microsoft.com/office/drawing/2014/main" id="{EAF9376C-6E92-4105-A6D4-9CB7F7F70E75}"/>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904D13E-E579-41A9-BAFC-59062D768D52}"/>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Diverting some resources away from A to B causes little reduction in health because the last few dollars going into health care services are not producing much additional gain in health.</a:t>
              </a:r>
            </a:p>
          </p:txBody>
        </p:sp>
      </p:grpSp>
      <p:grpSp>
        <p:nvGrpSpPr>
          <p:cNvPr id="2" name="Group 1" descr="Putting those marginal dollars into education, which is completely without resources at Point A, can produce relatively large gains.">
            <a:extLst>
              <a:ext uri="{FF2B5EF4-FFF2-40B4-BE49-F238E27FC236}">
                <a16:creationId xmlns:a16="http://schemas.microsoft.com/office/drawing/2014/main" id="{CE51D852-3DA7-6D5C-0AA5-A361779625B4}"/>
              </a:ext>
            </a:extLst>
          </p:cNvPr>
          <p:cNvGrpSpPr/>
          <p:nvPr/>
        </p:nvGrpSpPr>
        <p:grpSpPr>
          <a:xfrm>
            <a:off x="1881187" y="3799831"/>
            <a:ext cx="4029079" cy="2005113"/>
            <a:chOff x="1881187" y="3799831"/>
            <a:chExt cx="4029079" cy="2005113"/>
          </a:xfrm>
        </p:grpSpPr>
        <p:sp>
          <p:nvSpPr>
            <p:cNvPr id="18" name="Rectangle 17">
              <a:extLst>
                <a:ext uri="{FF2B5EF4-FFF2-40B4-BE49-F238E27FC236}">
                  <a16:creationId xmlns:a16="http://schemas.microsoft.com/office/drawing/2014/main" id="{08E34E5A-7A74-4BD5-8E09-3D35CA71E3F7}"/>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193AE73-EDB1-4080-A534-B8E05677FDC7}"/>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Putting those marginal dollars into education, which is completely without resources at Point A, can produce relatively large gains.</a:t>
              </a:r>
            </a:p>
          </p:txBody>
        </p:sp>
      </p:grpSp>
      <p:pic>
        <p:nvPicPr>
          <p:cNvPr id="5" name="Picture 4" descr="A graph that shows movement from Point A to Point B which indicates a small drop in health care and a large gain in education.">
            <a:extLst>
              <a:ext uri="{FF2B5EF4-FFF2-40B4-BE49-F238E27FC236}">
                <a16:creationId xmlns:a16="http://schemas.microsoft.com/office/drawing/2014/main" id="{DFE8DB02-9C79-F6BF-C446-8F2082F78FDC}"/>
              </a:ext>
            </a:extLst>
          </p:cNvPr>
          <p:cNvPicPr>
            <a:picLocks noChangeAspect="1"/>
          </p:cNvPicPr>
          <p:nvPr/>
        </p:nvPicPr>
        <p:blipFill>
          <a:blip r:embed="rId3"/>
          <a:stretch>
            <a:fillRect/>
          </a:stretch>
        </p:blipFill>
        <p:spPr>
          <a:xfrm>
            <a:off x="6196112" y="1347146"/>
            <a:ext cx="5361851" cy="4717985"/>
          </a:xfrm>
          <a:prstGeom prst="rect">
            <a:avLst/>
          </a:prstGeom>
        </p:spPr>
      </p:pic>
    </p:spTree>
    <p:extLst>
      <p:ext uri="{BB962C8B-B14F-4D97-AF65-F5344CB8AC3E}">
        <p14:creationId xmlns:p14="http://schemas.microsoft.com/office/powerpoint/2010/main" val="151381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fficiency refers to lack of waste.">
            <a:extLst>
              <a:ext uri="{FF2B5EF4-FFF2-40B4-BE49-F238E27FC236}">
                <a16:creationId xmlns:a16="http://schemas.microsoft.com/office/drawing/2014/main" id="{425D2DAA-53ED-40A4-AECC-A76A05DE8E35}"/>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120D8BD-619B-462B-9EFC-4C5F148588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CC4D1A5-DC3F-4D75-BB99-4363DA668129}"/>
                </a:ext>
              </a:extLst>
            </p:cNvPr>
            <p:cNvSpPr txBox="1"/>
            <p:nvPr/>
          </p:nvSpPr>
          <p:spPr>
            <a:xfrm>
              <a:off x="542923" y="1902620"/>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refers to lack of waste.</a:t>
              </a:r>
            </a:p>
          </p:txBody>
        </p:sp>
      </p:grpSp>
      <p:grpSp>
        <p:nvGrpSpPr>
          <p:cNvPr id="12" name="Group 11" descr="An efficient machine operates at low cost because it is not wasting energy or materials.">
            <a:extLst>
              <a:ext uri="{FF2B5EF4-FFF2-40B4-BE49-F238E27FC236}">
                <a16:creationId xmlns:a16="http://schemas.microsoft.com/office/drawing/2014/main" id="{B9C2FC23-713A-437C-80AD-C98C5884BA44}"/>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575FEBE-1AC2-4C0A-AEF9-1E08169F70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5970430-C902-45B2-BB6F-E3392461932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efficient machine operates at low cost because it is not wasting energy or materials.</a:t>
              </a:r>
            </a:p>
          </p:txBody>
        </p:sp>
      </p:grpSp>
      <p:grpSp>
        <p:nvGrpSpPr>
          <p:cNvPr id="15" name="Group 14" descr="The production possibilities curve illustrates two kinds of efficiency: productive efficiency and allocative efficiency.">
            <a:extLst>
              <a:ext uri="{FF2B5EF4-FFF2-40B4-BE49-F238E27FC236}">
                <a16:creationId xmlns:a16="http://schemas.microsoft.com/office/drawing/2014/main" id="{08DC8B86-EE37-40C5-A434-85DD44BB19F5}"/>
              </a:ext>
            </a:extLst>
          </p:cNvPr>
          <p:cNvGrpSpPr/>
          <p:nvPr/>
        </p:nvGrpSpPr>
        <p:grpSpPr>
          <a:xfrm>
            <a:off x="2066922" y="342900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D39EF05-2EA1-4AFA-B301-00DDD0FEB2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F1B3CC6-D9A8-4594-897D-D14E8099996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curve illustrates two kinds of efficiency: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3" name="Picture 2">
            <a:extLst>
              <a:ext uri="{FF2B5EF4-FFF2-40B4-BE49-F238E27FC236}">
                <a16:creationId xmlns:a16="http://schemas.microsoft.com/office/drawing/2014/main" id="{BF3520EC-8CAE-1145-9DEE-66B4FF8C2DE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013311" y="4444063"/>
            <a:ext cx="1914792" cy="1905266"/>
          </a:xfrm>
          <a:prstGeom prst="rect">
            <a:avLst/>
          </a:prstGeom>
        </p:spPr>
      </p:pic>
    </p:spTree>
    <p:extLst>
      <p:ext uri="{BB962C8B-B14F-4D97-AF65-F5344CB8AC3E}">
        <p14:creationId xmlns:p14="http://schemas.microsoft.com/office/powerpoint/2010/main" val="1032137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Productive efficiency means it is impossible to produce more of one good without decreasing the output of another good.">
            <a:extLst>
              <a:ext uri="{FF2B5EF4-FFF2-40B4-BE49-F238E27FC236}">
                <a16:creationId xmlns:a16="http://schemas.microsoft.com/office/drawing/2014/main" id="{1641021C-69A8-4A0F-BBEF-9CBF30E7A937}"/>
              </a:ext>
            </a:extLst>
          </p:cNvPr>
          <p:cNvGrpSpPr/>
          <p:nvPr/>
        </p:nvGrpSpPr>
        <p:grpSpPr>
          <a:xfrm>
            <a:off x="1881188" y="1581536"/>
            <a:ext cx="4029079" cy="1603495"/>
            <a:chOff x="542922" y="1736761"/>
            <a:chExt cx="8058155" cy="1041764"/>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542922" y="1823682"/>
              <a:ext cx="7807571" cy="68759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p:txBody>
        </p:sp>
      </p:grpSp>
      <p:grpSp>
        <p:nvGrpSpPr>
          <p:cNvPr id="17" name="Group 16" descr="All points along the PPF display productive efficiency, but points outside of the PPF, like point R, do not.">
            <a:extLst>
              <a:ext uri="{FF2B5EF4-FFF2-40B4-BE49-F238E27FC236}">
                <a16:creationId xmlns:a16="http://schemas.microsoft.com/office/drawing/2014/main" id="{3A1931E6-B60A-4D90-A555-BEBEE7F3113F}"/>
              </a:ext>
            </a:extLst>
          </p:cNvPr>
          <p:cNvGrpSpPr/>
          <p:nvPr/>
        </p:nvGrpSpPr>
        <p:grpSpPr>
          <a:xfrm>
            <a:off x="1881188" y="3349998"/>
            <a:ext cx="4029079" cy="1603495"/>
            <a:chOff x="542922" y="1736761"/>
            <a:chExt cx="8058155" cy="1041764"/>
          </a:xfrm>
          <a:solidFill>
            <a:srgbClr val="627981"/>
          </a:solidFill>
        </p:grpSpPr>
        <p:sp>
          <p:nvSpPr>
            <p:cNvPr id="18" name="Rectangle 17">
              <a:extLst>
                <a:ext uri="{FF2B5EF4-FFF2-40B4-BE49-F238E27FC236}">
                  <a16:creationId xmlns:a16="http://schemas.microsoft.com/office/drawing/2014/main" id="{D9F899EF-C046-408F-B840-FDB232F7FA5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A816313-BAC9-4A73-909D-1F0ECE1E28FA}"/>
                </a:ext>
              </a:extLst>
            </p:cNvPr>
            <p:cNvSpPr txBox="1"/>
            <p:nvPr/>
          </p:nvSpPr>
          <p:spPr>
            <a:xfrm>
              <a:off x="542922" y="1823682"/>
              <a:ext cx="7807571" cy="85981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points along the PPF display productive efficiency, but points outside of the PPF, like point R, do not.</a:t>
              </a:r>
            </a:p>
          </p:txBody>
        </p:sp>
      </p:grpSp>
      <p:pic>
        <p:nvPicPr>
          <p:cNvPr id="5" name="Picture 4" descr="A new version of the production possibilities frontier for a tradeoff between health care and education. Any point along the PPF displays productive efficiency.">
            <a:extLst>
              <a:ext uri="{FF2B5EF4-FFF2-40B4-BE49-F238E27FC236}">
                <a16:creationId xmlns:a16="http://schemas.microsoft.com/office/drawing/2014/main" id="{A95F3D23-6679-DDB1-C502-BDBFC4D2DB60}"/>
              </a:ext>
            </a:extLst>
          </p:cNvPr>
          <p:cNvPicPr>
            <a:picLocks noChangeAspect="1"/>
          </p:cNvPicPr>
          <p:nvPr/>
        </p:nvPicPr>
        <p:blipFill>
          <a:blip r:embed="rId3"/>
          <a:stretch>
            <a:fillRect/>
          </a:stretch>
        </p:blipFill>
        <p:spPr>
          <a:xfrm>
            <a:off x="6096000" y="1383374"/>
            <a:ext cx="5199479" cy="4907617"/>
          </a:xfrm>
          <a:prstGeom prst="rect">
            <a:avLst/>
          </a:prstGeom>
        </p:spPr>
      </p:pic>
    </p:spTree>
    <p:extLst>
      <p:ext uri="{BB962C8B-B14F-4D97-AF65-F5344CB8AC3E}">
        <p14:creationId xmlns:p14="http://schemas.microsoft.com/office/powerpoint/2010/main" val="3345614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llocative efficiency refers to a point on the PPF that represents the combination that society most desires.">
            <a:extLst>
              <a:ext uri="{FF2B5EF4-FFF2-40B4-BE49-F238E27FC236}">
                <a16:creationId xmlns:a16="http://schemas.microsoft.com/office/drawing/2014/main" id="{1641021C-69A8-4A0F-BBEF-9CBF30E7A937}"/>
              </a:ext>
            </a:extLst>
          </p:cNvPr>
          <p:cNvGrpSpPr/>
          <p:nvPr/>
        </p:nvGrpSpPr>
        <p:grpSpPr>
          <a:xfrm>
            <a:off x="1881189" y="1581536"/>
            <a:ext cx="4029078" cy="1729221"/>
            <a:chOff x="542924" y="1736761"/>
            <a:chExt cx="8058153" cy="1633530"/>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4" y="1736761"/>
              <a:ext cx="8058153" cy="16335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615654" y="1898459"/>
              <a:ext cx="7807571" cy="1250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p:txBody>
        </p:sp>
      </p:grpSp>
      <p:grpSp>
        <p:nvGrpSpPr>
          <p:cNvPr id="13" name="Group 12" descr="Only one point on the PPF can represent a point where producers supply the exact quantity of goods that consumers demand.">
            <a:extLst>
              <a:ext uri="{FF2B5EF4-FFF2-40B4-BE49-F238E27FC236}">
                <a16:creationId xmlns:a16="http://schemas.microsoft.com/office/drawing/2014/main" id="{9D5DB298-353D-4BE2-86F0-5ED2FFBF7826}"/>
              </a:ext>
            </a:extLst>
          </p:cNvPr>
          <p:cNvGrpSpPr/>
          <p:nvPr/>
        </p:nvGrpSpPr>
        <p:grpSpPr>
          <a:xfrm>
            <a:off x="1881186" y="3432121"/>
            <a:ext cx="4029080" cy="1765006"/>
            <a:chOff x="542920" y="1736761"/>
            <a:chExt cx="8058157" cy="1146695"/>
          </a:xfrm>
          <a:solidFill>
            <a:srgbClr val="627981"/>
          </a:solidFill>
        </p:grpSpPr>
        <p:sp>
          <p:nvSpPr>
            <p:cNvPr id="20" name="Rectangle 19">
              <a:extLst>
                <a:ext uri="{FF2B5EF4-FFF2-40B4-BE49-F238E27FC236}">
                  <a16:creationId xmlns:a16="http://schemas.microsoft.com/office/drawing/2014/main" id="{A9B518C0-6596-4905-A8D0-C82C5EF9E980}"/>
                </a:ext>
              </a:extLst>
            </p:cNvPr>
            <p:cNvSpPr/>
            <p:nvPr/>
          </p:nvSpPr>
          <p:spPr>
            <a:xfrm>
              <a:off x="542924" y="1736761"/>
              <a:ext cx="8058153" cy="1146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8C4FAEF-E4D6-46AA-AEF9-DE6FE80008C4}"/>
                </a:ext>
              </a:extLst>
            </p:cNvPr>
            <p:cNvSpPr txBox="1"/>
            <p:nvPr/>
          </p:nvSpPr>
          <p:spPr>
            <a:xfrm>
              <a:off x="542920" y="1780222"/>
              <a:ext cx="7807571" cy="105977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Only one point on the PPF can represent a point where producers supply the exact quantity of goods that consumers demand.</a:t>
              </a:r>
            </a:p>
          </p:txBody>
        </p:sp>
      </p:grpSp>
      <p:pic>
        <p:nvPicPr>
          <p:cNvPr id="8" name="Picture 7" descr="A new version of the production possibilities frontier for a tradeoff between health care and education. Only one point on the PPF displays allocative efficiency (indicates Point C).">
            <a:extLst>
              <a:ext uri="{FF2B5EF4-FFF2-40B4-BE49-F238E27FC236}">
                <a16:creationId xmlns:a16="http://schemas.microsoft.com/office/drawing/2014/main" id="{811EF8F0-92E6-E66C-3FFD-63AFFCCEE826}"/>
              </a:ext>
            </a:extLst>
          </p:cNvPr>
          <p:cNvPicPr>
            <a:picLocks noChangeAspect="1"/>
          </p:cNvPicPr>
          <p:nvPr/>
        </p:nvPicPr>
        <p:blipFill>
          <a:blip r:embed="rId3"/>
          <a:stretch>
            <a:fillRect/>
          </a:stretch>
        </p:blipFill>
        <p:spPr>
          <a:xfrm>
            <a:off x="6096000" y="1383373"/>
            <a:ext cx="5449824" cy="4982697"/>
          </a:xfrm>
          <a:prstGeom prst="rect">
            <a:avLst/>
          </a:prstGeom>
        </p:spPr>
      </p:pic>
    </p:spTree>
    <p:extLst>
      <p:ext uri="{BB962C8B-B14F-4D97-AF65-F5344CB8AC3E}">
        <p14:creationId xmlns:p14="http://schemas.microsoft.com/office/powerpoint/2010/main" val="1372432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Should a Country Produce?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Countries do not need to produce every single good they consume.">
            <a:extLst>
              <a:ext uri="{FF2B5EF4-FFF2-40B4-BE49-F238E27FC236}">
                <a16:creationId xmlns:a16="http://schemas.microsoft.com/office/drawing/2014/main" id="{B8ADE048-7035-44B5-A284-22C195FE9D18}"/>
              </a:ext>
            </a:extLst>
          </p:cNvPr>
          <p:cNvGrpSpPr/>
          <p:nvPr/>
        </p:nvGrpSpPr>
        <p:grpSpPr>
          <a:xfrm>
            <a:off x="2066922" y="1580912"/>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3" y="192202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do not need to produce every single good they consume.</a:t>
              </a:r>
            </a:p>
          </p:txBody>
        </p:sp>
      </p:grpSp>
      <p:grpSp>
        <p:nvGrpSpPr>
          <p:cNvPr id="27" name="Group 26" descr="Often, how much of a good a country produces depends on how expensive it is to produce it versus buying it from a different country.">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Often, how much of a good a country produces depends on how expensive it is to produce it versus buying it from a different country. </a:t>
              </a:r>
            </a:p>
          </p:txBody>
        </p:sp>
      </p:grpSp>
      <p:grpSp>
        <p:nvGrpSpPr>
          <p:cNvPr id="30" name="Group 29" descr="Countries have different opportunity costs of producing a specific good, either because of climate, geography, technology, or skills.">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have different opportunity costs of producing a specific good, either because of climate, geography, technology, or skills.</a:t>
              </a:r>
            </a:p>
          </p:txBody>
        </p:sp>
      </p:grpSp>
      <p:grpSp>
        <p:nvGrpSpPr>
          <p:cNvPr id="33" name="Group 32" descr="When a country can produce a good at a lower opportunity cost than another country, it has a comparative advantage in that good.">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can produce a good at a lower opportunity cost than another country, it has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comparative advantage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that good.</a:t>
              </a:r>
            </a:p>
          </p:txBody>
        </p:sp>
      </p:grpSp>
    </p:spTree>
    <p:extLst>
      <p:ext uri="{BB962C8B-B14F-4D97-AF65-F5344CB8AC3E}">
        <p14:creationId xmlns:p14="http://schemas.microsoft.com/office/powerpoint/2010/main" val="3760729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PPF and Comparative Advantage</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3EF1818-5FBC-4FEF-AD17-3973C0354AC5}"/>
              </a:ext>
            </a:extLst>
          </p:cNvPr>
          <p:cNvSpPr txBox="1"/>
          <p:nvPr/>
        </p:nvSpPr>
        <p:spPr>
          <a:xfrm>
            <a:off x="1962515" y="1500275"/>
            <a:ext cx="4133485"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Steep Slope: Opportunity cost of trading off the good on the y-axis is greater than the good on the x-axis.</a:t>
            </a:r>
          </a:p>
        </p:txBody>
      </p:sp>
      <p:sp>
        <p:nvSpPr>
          <p:cNvPr id="7" name="TextBox 6">
            <a:extLst>
              <a:ext uri="{FF2B5EF4-FFF2-40B4-BE49-F238E27FC236}">
                <a16:creationId xmlns:a16="http://schemas.microsoft.com/office/drawing/2014/main" id="{9308B466-51EC-488C-B6D4-DF313744DA3C}"/>
              </a:ext>
            </a:extLst>
          </p:cNvPr>
          <p:cNvSpPr txBox="1"/>
          <p:nvPr/>
        </p:nvSpPr>
        <p:spPr>
          <a:xfrm>
            <a:off x="6665894" y="1500275"/>
            <a:ext cx="4002107"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Flat Slope: Opportunity cost of trading off the good on the x-axis is greater than the good on the y-axis.</a:t>
            </a:r>
          </a:p>
        </p:txBody>
      </p:sp>
      <p:pic>
        <p:nvPicPr>
          <p:cNvPr id="5" name="Picture 4" descr="Two PPFs, one for Brazil and one for the U.S., that show the tradeoff between sugar cane and wheat. The PPF for Brazil shows a comparative advantage in sugar cane, and the PPF for the U.S. shows a comparative advantage in wheat.">
            <a:extLst>
              <a:ext uri="{FF2B5EF4-FFF2-40B4-BE49-F238E27FC236}">
                <a16:creationId xmlns:a16="http://schemas.microsoft.com/office/drawing/2014/main" id="{CC5FD442-523A-F2C8-9457-B91F23445631}"/>
              </a:ext>
            </a:extLst>
          </p:cNvPr>
          <p:cNvPicPr>
            <a:picLocks noChangeAspect="1"/>
          </p:cNvPicPr>
          <p:nvPr/>
        </p:nvPicPr>
        <p:blipFill>
          <a:blip r:embed="rId3"/>
          <a:stretch>
            <a:fillRect/>
          </a:stretch>
        </p:blipFill>
        <p:spPr>
          <a:xfrm>
            <a:off x="1881188" y="2385860"/>
            <a:ext cx="9144000" cy="4034117"/>
          </a:xfrm>
          <a:prstGeom prst="rect">
            <a:avLst/>
          </a:prstGeom>
        </p:spPr>
      </p:pic>
    </p:spTree>
    <p:extLst>
      <p:ext uri="{BB962C8B-B14F-4D97-AF65-F5344CB8AC3E}">
        <p14:creationId xmlns:p14="http://schemas.microsoft.com/office/powerpoint/2010/main" val="2674135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923330"/>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the </a:t>
            </a: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following figure,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tradeoff of moving down the PPF from Point A to Point D is demonstrated. What is the opportunity cost of moving from Point A to Point B? What is the opportunity cost of moving from Point B to C? Explain why the opportunity cost is changing.</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descr="A PPF that uses specific values to demonstrate the tradeoff between health care and education. Point A is 0,100. Point B is 10,90. Point C is 20,75.">
            <a:extLst>
              <a:ext uri="{FF2B5EF4-FFF2-40B4-BE49-F238E27FC236}">
                <a16:creationId xmlns:a16="http://schemas.microsoft.com/office/drawing/2014/main" id="{47462F0C-D12B-8528-0E4A-4CAFF0314186}"/>
              </a:ext>
            </a:extLst>
          </p:cNvPr>
          <p:cNvPicPr>
            <a:picLocks noChangeAspect="1"/>
          </p:cNvPicPr>
          <p:nvPr/>
        </p:nvPicPr>
        <p:blipFill>
          <a:blip r:embed="rId3"/>
          <a:stretch>
            <a:fillRect/>
          </a:stretch>
        </p:blipFill>
        <p:spPr>
          <a:xfrm>
            <a:off x="2919111" y="2473201"/>
            <a:ext cx="6353778" cy="4046354"/>
          </a:xfrm>
          <a:prstGeom prst="rect">
            <a:avLst/>
          </a:prstGeom>
        </p:spPr>
      </p:pic>
    </p:spTree>
    <p:extLst>
      <p:ext uri="{BB962C8B-B14F-4D97-AF65-F5344CB8AC3E}">
        <p14:creationId xmlns:p14="http://schemas.microsoft.com/office/powerpoint/2010/main" val="4030031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e have unlimited wants and limited resources to fulfill them.&#10;&#10;People live in a world of scarcity, meaning neither individuals nor societies can have all the time, money, possessions, and experiences they wish.">
            <a:extLst>
              <a:ext uri="{FF2B5EF4-FFF2-40B4-BE49-F238E27FC236}">
                <a16:creationId xmlns:a16="http://schemas.microsoft.com/office/drawing/2014/main" id="{FC4B2BB7-FC11-48B1-AD73-D10D6911836E}"/>
              </a:ext>
            </a:extLst>
          </p:cNvPr>
          <p:cNvGrpSpPr/>
          <p:nvPr/>
        </p:nvGrpSpPr>
        <p:grpSpPr>
          <a:xfrm>
            <a:off x="6608968" y="1772804"/>
            <a:ext cx="3701843" cy="4822824"/>
            <a:chOff x="542921" y="1664821"/>
            <a:chExt cx="8492547" cy="947095"/>
          </a:xfrm>
          <a:solidFill>
            <a:srgbClr val="627981"/>
          </a:solidFill>
        </p:grpSpPr>
        <p:sp>
          <p:nvSpPr>
            <p:cNvPr id="10" name="Rectangle 9">
              <a:extLst>
                <a:ext uri="{FF2B5EF4-FFF2-40B4-BE49-F238E27FC236}">
                  <a16:creationId xmlns:a16="http://schemas.microsoft.com/office/drawing/2014/main" id="{897E4D71-AE5E-4E29-9538-7BA3A67564D4}"/>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6E496C2-FEBF-4302-9A31-69113AD23CBA}"/>
                </a:ext>
              </a:extLst>
            </p:cNvPr>
            <p:cNvSpPr txBox="1"/>
            <p:nvPr/>
          </p:nvSpPr>
          <p:spPr>
            <a:xfrm>
              <a:off x="760116" y="1750865"/>
              <a:ext cx="8058152" cy="8431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We have unlimited wants and limited resources to fulfill them.</a:t>
              </a:r>
            </a:p>
            <a:p>
              <a:pPr marR="0" lvl="0" algn="l" defTabSz="914400" rtl="0" eaLnBrk="1" fontAlgn="auto" latinLnBrk="0" hangingPunct="1">
                <a:lnSpc>
                  <a:spcPct val="100000"/>
                </a:lnSpc>
                <a:spcBef>
                  <a:spcPts val="0"/>
                </a:spcBef>
                <a:spcAft>
                  <a:spcPts val="0"/>
                </a:spcAft>
                <a:buClrTx/>
                <a:buSzTx/>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scarcity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meaning neither individuals nor societies can have all the time, money, possessions, and experiences they wish.</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3" name="Picture 2">
            <a:extLst>
              <a:ext uri="{FF2B5EF4-FFF2-40B4-BE49-F238E27FC236}">
                <a16:creationId xmlns:a16="http://schemas.microsoft.com/office/drawing/2014/main" id="{994D3BF2-97B2-4E91-B6A8-F0678EAE902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4001" y="1518600"/>
            <a:ext cx="4339022" cy="4675380"/>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120032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moving from Point A to Point B is 10 units of health care for the first 10 units of education. The opportunity cost of moving from Point B to C is 15 units of health care for the next 10 units of education. The opportunity cost increases as additional units of health care are given up for education, and vice versa, representing the law of diminishing returns.</a:t>
            </a:r>
            <a:endParaRPr kumimoji="0" lang="en-US" sz="1800" b="0" i="0" u="none" strike="noStrike" kern="1200" cap="none" spc="0" normalizeH="0" baseline="0" noProof="0" dirty="0">
              <a:ln>
                <a:noFill/>
              </a:ln>
              <a:solidFill>
                <a:srgbClr val="000000"/>
              </a:solidFill>
              <a:effectLst/>
              <a:uLnTx/>
              <a:uFillTx/>
              <a:latin typeface="Roboto Condensed" panose="02000000000000000000" pitchFamily="2" charset="0"/>
              <a:ea typeface="+mn-ea"/>
              <a:cs typeface="+mn-cs"/>
            </a:endParaRPr>
          </a:p>
        </p:txBody>
      </p:sp>
      <p:pic>
        <p:nvPicPr>
          <p:cNvPr id="4" name="Picture 3" descr="A PPF that uses specific values to demonstrate the tradeoff between health care and education.">
            <a:extLst>
              <a:ext uri="{FF2B5EF4-FFF2-40B4-BE49-F238E27FC236}">
                <a16:creationId xmlns:a16="http://schemas.microsoft.com/office/drawing/2014/main" id="{0805C5C8-D4EF-F9A6-C892-A4124D7F641B}"/>
              </a:ext>
            </a:extLst>
          </p:cNvPr>
          <p:cNvPicPr>
            <a:picLocks noChangeAspect="1"/>
          </p:cNvPicPr>
          <p:nvPr/>
        </p:nvPicPr>
        <p:blipFill>
          <a:blip r:embed="rId3"/>
          <a:stretch>
            <a:fillRect/>
          </a:stretch>
        </p:blipFill>
        <p:spPr>
          <a:xfrm>
            <a:off x="3161338" y="2639647"/>
            <a:ext cx="5869323" cy="3879908"/>
          </a:xfrm>
          <a:prstGeom prst="rect">
            <a:avLst/>
          </a:prstGeom>
        </p:spPr>
      </p:pic>
    </p:spTree>
    <p:extLst>
      <p:ext uri="{BB962C8B-B14F-4D97-AF65-F5344CB8AC3E}">
        <p14:creationId xmlns:p14="http://schemas.microsoft.com/office/powerpoint/2010/main" val="3723736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6"/>
            <a:ext cx="9273061" cy="5324535"/>
          </a:xfrm>
          <a:prstGeom prst="rect">
            <a:avLst/>
          </a:prstGeom>
          <a:solidFill>
            <a:srgbClr val="627981"/>
          </a:solidFill>
          <a:ln>
            <a:solidFill>
              <a:srgbClr val="627981"/>
            </a:solidFill>
          </a:ln>
        </p:spPr>
        <p:txBody>
          <a:bodyPr wrap="square" rtlCol="0" anchor="ctr">
            <a:spAutoFit/>
          </a:bodyPr>
          <a:lstStyle/>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frontier is a diagram that shows the combinations of two products that an economy can produce given the resources it has available.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shape of the PPF is generally curved because of the law of diminishing returns, which states that as increments of additional resources are devoted to producing something, the marginal increase in the output will become increasingly smaller.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curvature of the PPF differs by country, which results in different countries having a comparative advantage in different goods.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385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88828" y="2214037"/>
            <a:ext cx="921434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Confronting Objections to the Economic Approach</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687643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Economic Approach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79C078AD-5F22-ADAE-FFBE-9EE6503EBA8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84439" y="1536508"/>
            <a:ext cx="4823121" cy="2524350"/>
          </a:xfrm>
          <a:prstGeom prst="rect">
            <a:avLst/>
          </a:prstGeom>
        </p:spPr>
      </p:pic>
      <p:grpSp>
        <p:nvGrpSpPr>
          <p:cNvPr id="17" name="Group 16" descr="Do individuals and societies always make decisions based on the most rational economic choices, or are there other motivating factors to decision making?">
            <a:extLst>
              <a:ext uri="{FF2B5EF4-FFF2-40B4-BE49-F238E27FC236}">
                <a16:creationId xmlns:a16="http://schemas.microsoft.com/office/drawing/2014/main" id="{635484E1-69B7-45C0-93D1-3E34A99FCB56}"/>
              </a:ext>
            </a:extLst>
          </p:cNvPr>
          <p:cNvGrpSpPr/>
          <p:nvPr/>
        </p:nvGrpSpPr>
        <p:grpSpPr>
          <a:xfrm>
            <a:off x="1881187" y="4603532"/>
            <a:ext cx="8429625" cy="1292772"/>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576244"/>
            </a:xfrm>
            <a:prstGeom prst="rect">
              <a:avLst/>
            </a:prstGeom>
            <a:grpFill/>
          </p:spPr>
          <p:txBody>
            <a:bodyPr wrap="square" rtlCol="0">
              <a:spAutoFit/>
            </a:bodyPr>
            <a:lstStyle/>
            <a:p>
              <a:pPr algn="ctr"/>
              <a:r>
                <a:rPr lang="en-US" sz="2100" dirty="0">
                  <a:solidFill>
                    <a:schemeClr val="bg1"/>
                  </a:solidFill>
                </a:rPr>
                <a:t>Do individuals and societies always make decisions based on the most rational economic choices, or are there other motivating factors to decision making?</a:t>
              </a:r>
            </a:p>
          </p:txBody>
        </p:sp>
      </p:grpSp>
    </p:spTree>
    <p:extLst>
      <p:ext uri="{BB962C8B-B14F-4D97-AF65-F5344CB8AC3E}">
        <p14:creationId xmlns:p14="http://schemas.microsoft.com/office/powerpoint/2010/main" val="3672441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Two Common Objections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People, firms, and society do not act like this. &#10;And &#10;People, firms, and society should not act this way.">
            <a:extLst>
              <a:ext uri="{FF2B5EF4-FFF2-40B4-BE49-F238E27FC236}">
                <a16:creationId xmlns:a16="http://schemas.microsoft.com/office/drawing/2014/main" id="{17A9D19A-F869-6ECB-F9B3-436D89A5DF1D}"/>
              </a:ext>
            </a:extLst>
          </p:cNvPr>
          <p:cNvPicPr>
            <a:picLocks noChangeAspect="1"/>
          </p:cNvPicPr>
          <p:nvPr/>
        </p:nvPicPr>
        <p:blipFill>
          <a:blip r:embed="rId3"/>
          <a:stretch>
            <a:fillRect/>
          </a:stretch>
        </p:blipFill>
        <p:spPr>
          <a:xfrm>
            <a:off x="2220246" y="1569738"/>
            <a:ext cx="7751507" cy="3427224"/>
          </a:xfrm>
          <a:prstGeom prst="rect">
            <a:avLst/>
          </a:prstGeom>
        </p:spPr>
      </p:pic>
    </p:spTree>
    <p:extLst>
      <p:ext uri="{BB962C8B-B14F-4D97-AF65-F5344CB8AC3E}">
        <p14:creationId xmlns:p14="http://schemas.microsoft.com/office/powerpoint/2010/main" val="40868385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Do Not Act This Way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he ways in which people and societies operate do not look like neat budget constraints or smooth production possibilities frontiers.">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ways in which people and societies operate do not look like neat budget constraints or smooth production possibilities frontiers.</a:t>
              </a:r>
            </a:p>
          </p:txBody>
        </p:sp>
      </p:grpSp>
      <p:grpSp>
        <p:nvGrpSpPr>
          <p:cNvPr id="37" name="Group 36" descr="Despite this, people and societies generally attempt to maximize utility with their decisions.">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people and societies generally attempt to maximize utility with their decisions.</a:t>
              </a:r>
            </a:p>
          </p:txBody>
        </p:sp>
      </p:grpSp>
      <p:pic>
        <p:nvPicPr>
          <p:cNvPr id="5" name="Picture 4">
            <a:extLst>
              <a:ext uri="{FF2B5EF4-FFF2-40B4-BE49-F238E27FC236}">
                <a16:creationId xmlns:a16="http://schemas.microsoft.com/office/drawing/2014/main" id="{F44BFAAA-F9C2-7D9F-2AD7-49698CAC608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04695" y="3546110"/>
            <a:ext cx="9182608" cy="2809075"/>
          </a:xfrm>
          <a:prstGeom prst="rect">
            <a:avLst/>
          </a:prstGeom>
        </p:spPr>
      </p:pic>
    </p:spTree>
    <p:extLst>
      <p:ext uri="{BB962C8B-B14F-4D97-AF65-F5344CB8AC3E}">
        <p14:creationId xmlns:p14="http://schemas.microsoft.com/office/powerpoint/2010/main" val="26974582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Do Not Act This Way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how grocery shopping involves economic decisions">
            <a:extLst>
              <a:ext uri="{FF2B5EF4-FFF2-40B4-BE49-F238E27FC236}">
                <a16:creationId xmlns:a16="http://schemas.microsoft.com/office/drawing/2014/main" id="{1C131B78-3AF3-D7D9-E6A9-656D55E1B2CD}"/>
              </a:ext>
            </a:extLst>
          </p:cNvPr>
          <p:cNvPicPr>
            <a:picLocks noChangeAspect="1"/>
          </p:cNvPicPr>
          <p:nvPr/>
        </p:nvPicPr>
        <p:blipFill>
          <a:blip r:embed="rId3"/>
          <a:stretch>
            <a:fillRect/>
          </a:stretch>
        </p:blipFill>
        <p:spPr>
          <a:xfrm>
            <a:off x="2087785" y="1947654"/>
            <a:ext cx="8016429" cy="3341969"/>
          </a:xfrm>
          <a:prstGeom prst="rect">
            <a:avLst/>
          </a:prstGeom>
        </p:spPr>
      </p:pic>
    </p:spTree>
    <p:extLst>
      <p:ext uri="{BB962C8B-B14F-4D97-AF65-F5344CB8AC3E}">
        <p14:creationId xmlns:p14="http://schemas.microsoft.com/office/powerpoint/2010/main" val="16313579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Should Not Act This Way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he economic approach portrays people as self-interested, and sometimes these self-interested behaviors are not moral.">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approach portrays people as self-interested, and sometimes these self-interested behaviors are not moral. </a:t>
              </a:r>
            </a:p>
          </p:txBody>
        </p:sp>
      </p:grpSp>
      <p:grpSp>
        <p:nvGrpSpPr>
          <p:cNvPr id="37" name="Group 36" descr="Economics seeks to describe economic behavior as it actually exists, not as a form of moral instruction.">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Economics seeks to describe economic behavior as it actually exists, not as a form of moral instruction.</a:t>
              </a:r>
            </a:p>
          </p:txBody>
        </p:sp>
      </p:grpSp>
      <p:grpSp>
        <p:nvGrpSpPr>
          <p:cNvPr id="31" name="Group 30" descr="Personal choice and freedom are forms of self-interested behavior, which can lead to positive social results.">
            <a:extLst>
              <a:ext uri="{FF2B5EF4-FFF2-40B4-BE49-F238E27FC236}">
                <a16:creationId xmlns:a16="http://schemas.microsoft.com/office/drawing/2014/main" id="{5B81529C-9D41-47BE-B87F-F7F8B0996D2B}"/>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AD9D2567-1465-42F2-B929-1C6CBA4906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ED086AB7-A682-4431-815E-A78B2A51C6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Personal choice and freedom are forms of self-interested behavior, which can lead to positive social results.</a:t>
              </a:r>
            </a:p>
          </p:txBody>
        </p:sp>
      </p:grpSp>
      <p:grpSp>
        <p:nvGrpSpPr>
          <p:cNvPr id="24" name="Group 23" descr="People may set aside self-interest in the non-economic areas of their lives.">
            <a:extLst>
              <a:ext uri="{FF2B5EF4-FFF2-40B4-BE49-F238E27FC236}">
                <a16:creationId xmlns:a16="http://schemas.microsoft.com/office/drawing/2014/main" id="{85068B9B-DA3C-411C-A74B-9EB41F1F9643}"/>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7C48A9F-4BA7-4529-9DDD-2F5CC57FAA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B6FB624-D616-4E67-8041-9D227920992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set aside self-interest in the non-economic areas of their lives.</a:t>
              </a:r>
            </a:p>
          </p:txBody>
        </p:sp>
      </p:grpSp>
    </p:spTree>
    <p:extLst>
      <p:ext uri="{BB962C8B-B14F-4D97-AF65-F5344CB8AC3E}">
        <p14:creationId xmlns:p14="http://schemas.microsoft.com/office/powerpoint/2010/main" val="3822566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Positive and Normative Statements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3" name="Picture 12" descr="Positive statements are factual and can be proven true or false. They are how things are, like in the statement, &quot;Eating excessive amounts of sugar will cause health problems.&quot; &#10;Normative statements are subjective and cannot be proven true or false. They are how things should be, like in the statement, &quot;North Carolina has the best barbeque in the United States.&quot;">
            <a:extLst>
              <a:ext uri="{FF2B5EF4-FFF2-40B4-BE49-F238E27FC236}">
                <a16:creationId xmlns:a16="http://schemas.microsoft.com/office/drawing/2014/main" id="{D72A7109-DDC3-2817-D981-34DFF3A5A180}"/>
              </a:ext>
            </a:extLst>
          </p:cNvPr>
          <p:cNvPicPr>
            <a:picLocks noChangeAspect="1"/>
          </p:cNvPicPr>
          <p:nvPr/>
        </p:nvPicPr>
        <p:blipFill>
          <a:blip r:embed="rId3"/>
          <a:stretch>
            <a:fillRect/>
          </a:stretch>
        </p:blipFill>
        <p:spPr>
          <a:xfrm>
            <a:off x="1606569" y="1383374"/>
            <a:ext cx="8978861" cy="5167609"/>
          </a:xfrm>
          <a:prstGeom prst="rect">
            <a:avLst/>
          </a:prstGeom>
        </p:spPr>
      </p:pic>
    </p:spTree>
    <p:extLst>
      <p:ext uri="{BB962C8B-B14F-4D97-AF65-F5344CB8AC3E}">
        <p14:creationId xmlns:p14="http://schemas.microsoft.com/office/powerpoint/2010/main" val="19633166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Tree>
    <p:extLst>
      <p:ext uri="{BB962C8B-B14F-4D97-AF65-F5344CB8AC3E}">
        <p14:creationId xmlns:p14="http://schemas.microsoft.com/office/powerpoint/2010/main" val="4261342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Do Individuals Make Decisions?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If a burger costs four dollars each and a bus ticket costs one dollar each, what can you buy with twenty dollars?">
            <a:extLst>
              <a:ext uri="{FF2B5EF4-FFF2-40B4-BE49-F238E27FC236}">
                <a16:creationId xmlns:a16="http://schemas.microsoft.com/office/drawing/2014/main" id="{ADFE4916-C34D-9D03-0686-317EE5719B94}"/>
              </a:ext>
            </a:extLst>
          </p:cNvPr>
          <p:cNvPicPr>
            <a:picLocks noChangeAspect="1"/>
          </p:cNvPicPr>
          <p:nvPr/>
        </p:nvPicPr>
        <p:blipFill>
          <a:blip r:embed="rId3"/>
          <a:stretch>
            <a:fillRect/>
          </a:stretch>
        </p:blipFill>
        <p:spPr>
          <a:xfrm>
            <a:off x="3161890" y="1642108"/>
            <a:ext cx="5868219" cy="4296375"/>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Indicate whether the following statements are positive or normative:&#10;&#10;The unemployment rate is 4%. &#10;&#10;is positive. &#10;&#10;An unemployment rate of 4% is too high. &#10;&#10;is normative. &#10;&#10;The government should provide health care for all citizens. &#10;&#10;is normative.">
            <a:extLst>
              <a:ext uri="{FF2B5EF4-FFF2-40B4-BE49-F238E27FC236}">
                <a16:creationId xmlns:a16="http://schemas.microsoft.com/office/drawing/2014/main" id="{9F469AA1-E52F-2450-C7BA-5EABABB45823}"/>
              </a:ext>
            </a:extLst>
          </p:cNvPr>
          <p:cNvPicPr>
            <a:picLocks noChangeAspect="1"/>
          </p:cNvPicPr>
          <p:nvPr/>
        </p:nvPicPr>
        <p:blipFill>
          <a:blip r:embed="rId3"/>
          <a:stretch>
            <a:fillRect/>
          </a:stretch>
        </p:blipFill>
        <p:spPr>
          <a:xfrm>
            <a:off x="1242065" y="1383374"/>
            <a:ext cx="9707870" cy="4736121"/>
          </a:xfrm>
          <a:prstGeom prst="rect">
            <a:avLst/>
          </a:prstGeom>
        </p:spPr>
      </p:pic>
    </p:spTree>
    <p:extLst>
      <p:ext uri="{BB962C8B-B14F-4D97-AF65-F5344CB8AC3E}">
        <p14:creationId xmlns:p14="http://schemas.microsoft.com/office/powerpoint/2010/main" val="3522673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0357431-C3FE-4F4A-B52C-935A9FC1D3EB}"/>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Personal Choice and Freedom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F0EE18A-1996-453C-836B-EA636E60EE2F}"/>
              </a:ext>
            </a:extLst>
          </p:cNvPr>
          <p:cNvSpPr txBox="1"/>
          <p:nvPr/>
        </p:nvSpPr>
        <p:spPr>
          <a:xfrm>
            <a:off x="2074606" y="1644597"/>
            <a:ext cx="3260829" cy="707886"/>
          </a:xfrm>
          <a:prstGeom prst="rect">
            <a:avLst/>
          </a:prstGeom>
          <a:noFill/>
        </p:spPr>
        <p:txBody>
          <a:bodyPr wrap="none" rtlCol="0">
            <a:spAutoFit/>
          </a:bodyPr>
          <a:lstStyle/>
          <a:p>
            <a:pPr algn="ctr"/>
            <a:r>
              <a:rPr lang="en-US" sz="4000" b="1" dirty="0"/>
              <a:t>self-interested</a:t>
            </a:r>
          </a:p>
        </p:txBody>
      </p:sp>
      <p:cxnSp>
        <p:nvCxnSpPr>
          <p:cNvPr id="4" name="Straight Arrow Connector 3" descr="is also called">
            <a:extLst>
              <a:ext uri="{FF2B5EF4-FFF2-40B4-BE49-F238E27FC236}">
                <a16:creationId xmlns:a16="http://schemas.microsoft.com/office/drawing/2014/main" id="{E79A9B12-8A68-40BD-9652-6BBE5D83F7A2}"/>
              </a:ext>
            </a:extLst>
          </p:cNvPr>
          <p:cNvCxnSpPr>
            <a:cxnSpLocks/>
            <a:stCxn id="2" idx="2"/>
            <a:endCxn id="5" idx="0"/>
          </p:cNvCxnSpPr>
          <p:nvPr/>
        </p:nvCxnSpPr>
        <p:spPr>
          <a:xfrm flipH="1">
            <a:off x="3705020" y="2352483"/>
            <a:ext cx="1" cy="123137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5263F89-89B4-4ABA-933E-AD50770B6C4E}"/>
              </a:ext>
            </a:extLst>
          </p:cNvPr>
          <p:cNvSpPr txBox="1"/>
          <p:nvPr/>
        </p:nvSpPr>
        <p:spPr>
          <a:xfrm>
            <a:off x="1983619" y="3583857"/>
            <a:ext cx="3442802" cy="707886"/>
          </a:xfrm>
          <a:prstGeom prst="rect">
            <a:avLst/>
          </a:prstGeom>
          <a:noFill/>
        </p:spPr>
        <p:txBody>
          <a:bodyPr wrap="none" rtlCol="0">
            <a:spAutoFit/>
          </a:bodyPr>
          <a:lstStyle/>
          <a:p>
            <a:pPr algn="ctr"/>
            <a:r>
              <a:rPr lang="en-US" sz="4000" dirty="0"/>
              <a:t>personal choice</a:t>
            </a:r>
          </a:p>
        </p:txBody>
      </p:sp>
      <p:sp>
        <p:nvSpPr>
          <p:cNvPr id="6" name="TextBox 5">
            <a:extLst>
              <a:ext uri="{FF2B5EF4-FFF2-40B4-BE49-F238E27FC236}">
                <a16:creationId xmlns:a16="http://schemas.microsoft.com/office/drawing/2014/main" id="{1359EA71-A045-4036-BCEA-3960B8FD19C3}"/>
              </a:ext>
            </a:extLst>
          </p:cNvPr>
          <p:cNvSpPr txBox="1"/>
          <p:nvPr/>
        </p:nvSpPr>
        <p:spPr>
          <a:xfrm>
            <a:off x="6734405" y="2444816"/>
            <a:ext cx="3150350" cy="707886"/>
          </a:xfrm>
          <a:prstGeom prst="rect">
            <a:avLst/>
          </a:prstGeom>
          <a:noFill/>
        </p:spPr>
        <p:txBody>
          <a:bodyPr wrap="none" rtlCol="0">
            <a:spAutoFit/>
          </a:bodyPr>
          <a:lstStyle/>
          <a:p>
            <a:pPr algn="ctr"/>
            <a:r>
              <a:rPr lang="en-US" sz="4000" b="1" dirty="0"/>
              <a:t>profit-seeking</a:t>
            </a:r>
          </a:p>
        </p:txBody>
      </p:sp>
      <p:cxnSp>
        <p:nvCxnSpPr>
          <p:cNvPr id="12" name="Straight Arrow Connector 11" descr="is also called">
            <a:extLst>
              <a:ext uri="{FF2B5EF4-FFF2-40B4-BE49-F238E27FC236}">
                <a16:creationId xmlns:a16="http://schemas.microsoft.com/office/drawing/2014/main" id="{E4E17163-5CF5-41C7-8614-2D38D52E25FE}"/>
              </a:ext>
            </a:extLst>
          </p:cNvPr>
          <p:cNvCxnSpPr>
            <a:cxnSpLocks/>
            <a:stCxn id="6" idx="2"/>
            <a:endCxn id="7" idx="0"/>
          </p:cNvCxnSpPr>
          <p:nvPr/>
        </p:nvCxnSpPr>
        <p:spPr>
          <a:xfrm>
            <a:off x="8309580" y="3152702"/>
            <a:ext cx="0" cy="130690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9BCC8C9-D858-410C-9347-2F50AE222898}"/>
              </a:ext>
            </a:extLst>
          </p:cNvPr>
          <p:cNvSpPr txBox="1"/>
          <p:nvPr/>
        </p:nvSpPr>
        <p:spPr>
          <a:xfrm>
            <a:off x="7322130" y="4459609"/>
            <a:ext cx="1974900" cy="707886"/>
          </a:xfrm>
          <a:prstGeom prst="rect">
            <a:avLst/>
          </a:prstGeom>
          <a:noFill/>
        </p:spPr>
        <p:txBody>
          <a:bodyPr wrap="none" rtlCol="0">
            <a:spAutoFit/>
          </a:bodyPr>
          <a:lstStyle/>
          <a:p>
            <a:pPr algn="ctr"/>
            <a:r>
              <a:rPr lang="en-US" sz="4000" dirty="0"/>
              <a:t>freedom</a:t>
            </a:r>
          </a:p>
        </p:txBody>
      </p:sp>
    </p:spTree>
    <p:extLst>
      <p:ext uri="{BB962C8B-B14F-4D97-AF65-F5344CB8AC3E}">
        <p14:creationId xmlns:p14="http://schemas.microsoft.com/office/powerpoint/2010/main" val="5705633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4A4A492D-DCFD-4874-8456-01A51BBE8D68}"/>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Positive Social Results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6A076AD-A390-4DA9-A641-4D0D90E0FB46}"/>
              </a:ext>
            </a:extLst>
          </p:cNvPr>
          <p:cNvSpPr txBox="1"/>
          <p:nvPr/>
        </p:nvSpPr>
        <p:spPr>
          <a:xfrm>
            <a:off x="1334939" y="1441748"/>
            <a:ext cx="4066718" cy="1077218"/>
          </a:xfrm>
          <a:prstGeom prst="rect">
            <a:avLst/>
          </a:prstGeom>
          <a:noFill/>
        </p:spPr>
        <p:txBody>
          <a:bodyPr wrap="square" rtlCol="0">
            <a:spAutoFit/>
          </a:bodyPr>
          <a:lstStyle/>
          <a:p>
            <a:pPr algn="ctr"/>
            <a:r>
              <a:rPr lang="en-US" sz="3200" b="1" dirty="0"/>
              <a:t>self-interested behavior</a:t>
            </a:r>
          </a:p>
        </p:txBody>
      </p:sp>
      <p:cxnSp>
        <p:nvCxnSpPr>
          <p:cNvPr id="6" name="Straight Arrow Connector 5" descr="leads to">
            <a:extLst>
              <a:ext uri="{FF2B5EF4-FFF2-40B4-BE49-F238E27FC236}">
                <a16:creationId xmlns:a16="http://schemas.microsoft.com/office/drawing/2014/main" id="{C8C7DD15-A5E7-441C-8A99-656A876323A9}"/>
              </a:ext>
            </a:extLst>
          </p:cNvPr>
          <p:cNvCxnSpPr>
            <a:cxnSpLocks/>
            <a:stCxn id="4" idx="3"/>
            <a:endCxn id="5" idx="1"/>
          </p:cNvCxnSpPr>
          <p:nvPr/>
        </p:nvCxnSpPr>
        <p:spPr>
          <a:xfrm flipV="1">
            <a:off x="5401657" y="1980356"/>
            <a:ext cx="1769808" cy="1"/>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511CD03-AC1C-4D0F-BE7D-7C1161B489C5}"/>
              </a:ext>
            </a:extLst>
          </p:cNvPr>
          <p:cNvSpPr txBox="1"/>
          <p:nvPr/>
        </p:nvSpPr>
        <p:spPr>
          <a:xfrm>
            <a:off x="7171465" y="1441747"/>
            <a:ext cx="3329908" cy="1077218"/>
          </a:xfrm>
          <a:prstGeom prst="rect">
            <a:avLst/>
          </a:prstGeom>
          <a:noFill/>
        </p:spPr>
        <p:txBody>
          <a:bodyPr wrap="square" rtlCol="0">
            <a:spAutoFit/>
          </a:bodyPr>
          <a:lstStyle/>
          <a:p>
            <a:pPr algn="ctr"/>
            <a:r>
              <a:rPr lang="en-US" sz="3200" dirty="0"/>
              <a:t>positive social results</a:t>
            </a:r>
          </a:p>
        </p:txBody>
      </p:sp>
      <p:pic>
        <p:nvPicPr>
          <p:cNvPr id="7" name="Picture 6" descr="A graphic depicting consumers who look for the best deals will (often unintentionally) encourage businesses to offer goods and services that meet their needs.">
            <a:extLst>
              <a:ext uri="{FF2B5EF4-FFF2-40B4-BE49-F238E27FC236}">
                <a16:creationId xmlns:a16="http://schemas.microsoft.com/office/drawing/2014/main" id="{DAE650FC-C5C7-7612-121B-992F2F233473}"/>
              </a:ext>
            </a:extLst>
          </p:cNvPr>
          <p:cNvPicPr>
            <a:picLocks noChangeAspect="1"/>
          </p:cNvPicPr>
          <p:nvPr/>
        </p:nvPicPr>
        <p:blipFill>
          <a:blip r:embed="rId3"/>
          <a:stretch>
            <a:fillRect/>
          </a:stretch>
        </p:blipFill>
        <p:spPr>
          <a:xfrm>
            <a:off x="1607313" y="2518965"/>
            <a:ext cx="8977374" cy="4084650"/>
          </a:xfrm>
          <a:prstGeom prst="rect">
            <a:avLst/>
          </a:prstGeom>
        </p:spPr>
      </p:pic>
    </p:spTree>
    <p:extLst>
      <p:ext uri="{BB962C8B-B14F-4D97-AF65-F5344CB8AC3E}">
        <p14:creationId xmlns:p14="http://schemas.microsoft.com/office/powerpoint/2010/main" val="16059524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6869AF97-48F7-4112-8A76-AD300F80BE82}"/>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Self-Interest vs. Selfishness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depicting that most people are not being selfish when they have self-interested thoughts because those are also balanced by thoughts about others">
            <a:extLst>
              <a:ext uri="{FF2B5EF4-FFF2-40B4-BE49-F238E27FC236}">
                <a16:creationId xmlns:a16="http://schemas.microsoft.com/office/drawing/2014/main" id="{98E5EBE9-804A-F039-4728-236B98671168}"/>
              </a:ext>
            </a:extLst>
          </p:cNvPr>
          <p:cNvPicPr>
            <a:picLocks noChangeAspect="1"/>
          </p:cNvPicPr>
          <p:nvPr/>
        </p:nvPicPr>
        <p:blipFill>
          <a:blip r:embed="rId3"/>
          <a:stretch>
            <a:fillRect/>
          </a:stretch>
        </p:blipFill>
        <p:spPr>
          <a:xfrm>
            <a:off x="714465" y="1487545"/>
            <a:ext cx="10763070" cy="4797493"/>
          </a:xfrm>
          <a:prstGeom prst="rect">
            <a:avLst/>
          </a:prstGeom>
        </p:spPr>
      </p:pic>
    </p:spTree>
    <p:extLst>
      <p:ext uri="{BB962C8B-B14F-4D97-AF65-F5344CB8AC3E}">
        <p14:creationId xmlns:p14="http://schemas.microsoft.com/office/powerpoint/2010/main" val="21305228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n individual shopping in a store">
            <a:extLst>
              <a:ext uri="{FF2B5EF4-FFF2-40B4-BE49-F238E27FC236}">
                <a16:creationId xmlns:a16="http://schemas.microsoft.com/office/drawing/2014/main" id="{5DD3A5D5-0D9A-4A4D-8FBE-D34A932E5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593" y="1409032"/>
            <a:ext cx="5906814" cy="2991944"/>
          </a:xfrm>
          <a:prstGeom prst="rect">
            <a:avLst/>
          </a:prstGeom>
        </p:spPr>
      </p:pic>
      <p:sp>
        <p:nvSpPr>
          <p:cNvPr id="16" name="TextBox 15">
            <a:extLst>
              <a:ext uri="{FF2B5EF4-FFF2-40B4-BE49-F238E27FC236}">
                <a16:creationId xmlns:a16="http://schemas.microsoft.com/office/drawing/2014/main" id="{6B32A965-1C8D-4955-8CC6-E83CC7DBD770}"/>
              </a:ext>
            </a:extLst>
          </p:cNvPr>
          <p:cNvSpPr txBox="1"/>
          <p:nvPr/>
        </p:nvSpPr>
        <p:spPr>
          <a:xfrm>
            <a:off x="1670329" y="4672099"/>
            <a:ext cx="8851342" cy="1631216"/>
          </a:xfrm>
          <a:prstGeom prst="rect">
            <a:avLst/>
          </a:prstGeom>
          <a:solidFill>
            <a:srgbClr val="627981"/>
          </a:solidFill>
        </p:spPr>
        <p:txBody>
          <a:bodyPr wrap="square" rtlCol="0" anchor="ctr">
            <a:spAutoFit/>
          </a:bodyPr>
          <a:lstStyle/>
          <a:p>
            <a:pPr algn="ctr"/>
            <a:r>
              <a:rPr lang="en-US" sz="2000" dirty="0">
                <a:solidFill>
                  <a:schemeClr val="bg1"/>
                </a:solidFill>
              </a:rPr>
              <a:t>There are several ways in which you apply the economic way of thinking without realizing it. For instance, when you go to the store, you try to maximize your utility while being mindful of staying within your budget. </a:t>
            </a:r>
          </a:p>
          <a:p>
            <a:pPr algn="ctr"/>
            <a:endParaRPr lang="en-US" sz="2000" dirty="0">
              <a:solidFill>
                <a:schemeClr val="bg1"/>
              </a:solidFill>
            </a:endParaRPr>
          </a:p>
          <a:p>
            <a:pPr algn="ctr"/>
            <a:r>
              <a:rPr lang="en-US" sz="2000" dirty="0">
                <a:solidFill>
                  <a:schemeClr val="bg1"/>
                </a:solidFill>
              </a:rPr>
              <a:t>What is another way that you apply the economic way of thinking? </a:t>
            </a:r>
          </a:p>
        </p:txBody>
      </p:sp>
    </p:spTree>
    <p:extLst>
      <p:ext uri="{BB962C8B-B14F-4D97-AF65-F5344CB8AC3E}">
        <p14:creationId xmlns:p14="http://schemas.microsoft.com/office/powerpoint/2010/main" val="34856063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44390"/>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The economic way of thinking provides a useful approach to understanding human behavior.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Positive statements describe the world as it is, and normative statements describe how the world should be.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often act in their own self-interest, but this is not always an inherently bad thing for society.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analysis of economics is rooted in a positive analysis of how people, firms, and governments actually behave, not how they should behave.</a:t>
            </a:r>
          </a:p>
          <a:p>
            <a:endParaRPr lang="en-US" sz="2000" dirty="0">
              <a:solidFill>
                <a:schemeClr val="bg1"/>
              </a:solidFill>
            </a:endParaRPr>
          </a:p>
        </p:txBody>
      </p:sp>
    </p:spTree>
    <p:extLst>
      <p:ext uri="{BB962C8B-B14F-4D97-AF65-F5344CB8AC3E}">
        <p14:creationId xmlns:p14="http://schemas.microsoft.com/office/powerpoint/2010/main" val="4173241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Axis Values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550FF4BF-B575-5AAD-B503-C17F977A25E0}"/>
              </a:ext>
            </a:extLst>
          </p:cNvPr>
          <p:cNvPicPr>
            <a:picLocks noChangeAspect="1"/>
          </p:cNvPicPr>
          <p:nvPr/>
        </p:nvPicPr>
        <p:blipFill>
          <a:blip r:embed="rId3"/>
          <a:stretch>
            <a:fillRect/>
          </a:stretch>
        </p:blipFill>
        <p:spPr>
          <a:xfrm>
            <a:off x="3556214" y="1294973"/>
            <a:ext cx="5079571" cy="3635904"/>
          </a:xfrm>
          <a:prstGeom prst="rect">
            <a:avLst/>
          </a:prstGeom>
        </p:spPr>
      </p:pic>
      <p:pic>
        <p:nvPicPr>
          <p:cNvPr id="5" name="Picture 4" descr="Twenty dollars divided by four dollars per burger equals five burgers. &#10;&#10;Twenty dollars divided by one dollar per bus ticket equals twenty bus tickets.">
            <a:extLst>
              <a:ext uri="{FF2B5EF4-FFF2-40B4-BE49-F238E27FC236}">
                <a16:creationId xmlns:a16="http://schemas.microsoft.com/office/drawing/2014/main" id="{B1982D27-E831-541F-8449-4B591D67CFE3}"/>
              </a:ext>
            </a:extLst>
          </p:cNvPr>
          <p:cNvPicPr>
            <a:picLocks noChangeAspect="1"/>
          </p:cNvPicPr>
          <p:nvPr/>
        </p:nvPicPr>
        <p:blipFill>
          <a:blip r:embed="rId4"/>
          <a:stretch>
            <a:fillRect/>
          </a:stretch>
        </p:blipFill>
        <p:spPr>
          <a:xfrm>
            <a:off x="3920154" y="5176343"/>
            <a:ext cx="3962953" cy="1343212"/>
          </a:xfrm>
          <a:prstGeom prst="rect">
            <a:avLst/>
          </a:prstGeom>
        </p:spPr>
      </p:pic>
    </p:spTree>
    <p:extLst>
      <p:ext uri="{BB962C8B-B14F-4D97-AF65-F5344CB8AC3E}">
        <p14:creationId xmlns:p14="http://schemas.microsoft.com/office/powerpoint/2010/main" val="45673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Budget Constraint: Burgers vs. Bus Tickets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119E9612-858C-B3ED-5694-23D14883C91C}"/>
              </a:ext>
            </a:extLst>
          </p:cNvPr>
          <p:cNvPicPr>
            <a:picLocks noChangeAspect="1"/>
          </p:cNvPicPr>
          <p:nvPr/>
        </p:nvPicPr>
        <p:blipFill>
          <a:blip r:embed="rId3"/>
          <a:stretch>
            <a:fillRect/>
          </a:stretch>
        </p:blipFill>
        <p:spPr>
          <a:xfrm>
            <a:off x="3671546" y="1383374"/>
            <a:ext cx="4848902" cy="3324689"/>
          </a:xfrm>
          <a:prstGeom prst="rect">
            <a:avLst/>
          </a:prstGeom>
        </p:spPr>
      </p:pic>
      <p:grpSp>
        <p:nvGrpSpPr>
          <p:cNvPr id="37" name="Group 36" descr="A budget constraint shows the possible combinations of two goods that are affordable given an individual’s limited income.&#10;Any point along the budget constraint represents an affordable combination of burgers and bus tickets given a $20 budget.">
            <a:extLst>
              <a:ext uri="{FF2B5EF4-FFF2-40B4-BE49-F238E27FC236}">
                <a16:creationId xmlns:a16="http://schemas.microsoft.com/office/drawing/2014/main" id="{C1E1693F-E002-440B-BCEF-BBB4F2548205}"/>
              </a:ext>
            </a:extLst>
          </p:cNvPr>
          <p:cNvGrpSpPr/>
          <p:nvPr/>
        </p:nvGrpSpPr>
        <p:grpSpPr>
          <a:xfrm>
            <a:off x="1881187" y="4993691"/>
            <a:ext cx="8429625" cy="1648010"/>
            <a:chOff x="542921" y="1664821"/>
            <a:chExt cx="8492547" cy="947095"/>
          </a:xfrm>
          <a:solidFill>
            <a:srgbClr val="627981"/>
          </a:solidFill>
        </p:grpSpPr>
        <p:sp>
          <p:nvSpPr>
            <p:cNvPr id="38" name="Rectangle 37">
              <a:extLst>
                <a:ext uri="{FF2B5EF4-FFF2-40B4-BE49-F238E27FC236}">
                  <a16:creationId xmlns:a16="http://schemas.microsoft.com/office/drawing/2014/main" id="{E6E9EBB8-5BE0-482F-BAD8-E112729B019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8FE70EC-BBE7-4D1E-948F-05ACB5FD7B22}"/>
                </a:ext>
              </a:extLst>
            </p:cNvPr>
            <p:cNvSpPr txBox="1"/>
            <p:nvPr/>
          </p:nvSpPr>
          <p:spPr>
            <a:xfrm>
              <a:off x="760116" y="1750865"/>
              <a:ext cx="8058152" cy="795943"/>
            </a:xfrm>
            <a:prstGeom prst="rect">
              <a:avLst/>
            </a:prstGeom>
            <a:grpFill/>
          </p:spPr>
          <p:txBody>
            <a:bodyPr wrap="square" rtlCol="0">
              <a:spAutoFit/>
            </a:bodyPr>
            <a:lstStyle/>
            <a:p>
              <a:pPr marL="342900" indent="-342900">
                <a:buFont typeface="Arial" panose="020B0604020202020204" pitchFamily="34" charset="0"/>
                <a:buChar char="•"/>
              </a:pPr>
              <a:r>
                <a:rPr lang="en-US" sz="2100" dirty="0">
                  <a:solidFill>
                    <a:schemeClr val="bg1"/>
                  </a:solidFill>
                </a:rPr>
                <a:t>A </a:t>
              </a:r>
              <a:r>
                <a:rPr lang="en-US" sz="2100" b="1" dirty="0">
                  <a:solidFill>
                    <a:schemeClr val="bg1"/>
                  </a:solidFill>
                </a:rPr>
                <a:t>budget constraint </a:t>
              </a:r>
              <a:r>
                <a:rPr lang="en-US" sz="2100" dirty="0">
                  <a:solidFill>
                    <a:schemeClr val="bg1"/>
                  </a:solidFill>
                </a:rPr>
                <a:t>shows the possible combinations of two goods that are affordable given an individual’s limited income.</a:t>
              </a:r>
            </a:p>
            <a:p>
              <a:pPr marL="342900" indent="-342900">
                <a:buFont typeface="Arial" panose="020B0604020202020204" pitchFamily="34" charset="0"/>
                <a:buChar char="•"/>
              </a:pPr>
              <a:r>
                <a:rPr lang="en-US" sz="2100" dirty="0">
                  <a:solidFill>
                    <a:schemeClr val="bg1"/>
                  </a:solidFill>
                </a:rPr>
                <a:t>Any point along the budget constraint represents an affordable combination of burgers and bus tickets given a $20 budget.</a:t>
              </a:r>
            </a:p>
          </p:txBody>
        </p:sp>
      </p:gr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Slope of the Budget Constraint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Points C and D are connected to show the slope and labeled &quot;In order to purchase 1 additional burger, 4 bus tickets must be given up, and vice versa.&quot;">
            <a:extLst>
              <a:ext uri="{FF2B5EF4-FFF2-40B4-BE49-F238E27FC236}">
                <a16:creationId xmlns:a16="http://schemas.microsoft.com/office/drawing/2014/main" id="{4244008A-D643-9A7C-50F6-7D7FB5E495F8}"/>
              </a:ext>
            </a:extLst>
          </p:cNvPr>
          <p:cNvPicPr>
            <a:picLocks noChangeAspect="1"/>
          </p:cNvPicPr>
          <p:nvPr/>
        </p:nvPicPr>
        <p:blipFill>
          <a:blip r:embed="rId3"/>
          <a:stretch>
            <a:fillRect/>
          </a:stretch>
        </p:blipFill>
        <p:spPr>
          <a:xfrm>
            <a:off x="1664230" y="1418593"/>
            <a:ext cx="5001323" cy="3172268"/>
          </a:xfrm>
          <a:prstGeom prst="rect">
            <a:avLst/>
          </a:prstGeom>
        </p:spPr>
      </p:pic>
      <p:pic>
        <p:nvPicPr>
          <p:cNvPr id="10" name="Picture 9" descr="1 burger equals 4 bus tickets.">
            <a:extLst>
              <a:ext uri="{FF2B5EF4-FFF2-40B4-BE49-F238E27FC236}">
                <a16:creationId xmlns:a16="http://schemas.microsoft.com/office/drawing/2014/main" id="{41A2DFCF-6042-2792-33CC-30C54CE34C29}"/>
              </a:ext>
            </a:extLst>
          </p:cNvPr>
          <p:cNvPicPr>
            <a:picLocks noChangeAspect="1"/>
          </p:cNvPicPr>
          <p:nvPr/>
        </p:nvPicPr>
        <p:blipFill>
          <a:blip r:embed="rId4"/>
          <a:stretch>
            <a:fillRect/>
          </a:stretch>
        </p:blipFill>
        <p:spPr>
          <a:xfrm>
            <a:off x="6565726" y="1813936"/>
            <a:ext cx="4610743" cy="2381582"/>
          </a:xfrm>
          <a:prstGeom prst="rect">
            <a:avLst/>
          </a:prstGeom>
        </p:spPr>
      </p:pic>
      <p:grpSp>
        <p:nvGrpSpPr>
          <p:cNvPr id="11" name="Group 10" descr="The slope of a budget constraint gives opportunity cost, or what one must give up of the next best alternative to obtain what he or she desires.&#10;The opportunity cost of a burger is the 4 bus tickets that must be given up, as the $4 spent on a burger could have bought 4 bus tickets.">
            <a:extLst>
              <a:ext uri="{FF2B5EF4-FFF2-40B4-BE49-F238E27FC236}">
                <a16:creationId xmlns:a16="http://schemas.microsoft.com/office/drawing/2014/main" id="{5DD22823-1E2F-470F-BC4A-BFBFDD9318B5}"/>
              </a:ext>
            </a:extLst>
          </p:cNvPr>
          <p:cNvGrpSpPr/>
          <p:nvPr/>
        </p:nvGrpSpPr>
        <p:grpSpPr>
          <a:xfrm>
            <a:off x="1881186" y="4871545"/>
            <a:ext cx="8429625" cy="1864792"/>
            <a:chOff x="542921" y="1664821"/>
            <a:chExt cx="8492547" cy="1024391"/>
          </a:xfrm>
          <a:solidFill>
            <a:srgbClr val="627981"/>
          </a:solidFill>
        </p:grpSpPr>
        <p:sp>
          <p:nvSpPr>
            <p:cNvPr id="12" name="Rectangle 11">
              <a:extLst>
                <a:ext uri="{FF2B5EF4-FFF2-40B4-BE49-F238E27FC236}">
                  <a16:creationId xmlns:a16="http://schemas.microsoft.com/office/drawing/2014/main" id="{F396BAC6-82AB-45C9-9F95-6EFFBF36C42A}"/>
                </a:ext>
              </a:extLst>
            </p:cNvPr>
            <p:cNvSpPr/>
            <p:nvPr/>
          </p:nvSpPr>
          <p:spPr>
            <a:xfrm>
              <a:off x="542921" y="1664821"/>
              <a:ext cx="8492547" cy="10243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B9C4402-76C8-49AA-BF98-9B495555158A}"/>
                </a:ext>
              </a:extLst>
            </p:cNvPr>
            <p:cNvSpPr txBox="1"/>
            <p:nvPr/>
          </p:nvSpPr>
          <p:spPr>
            <a:xfrm>
              <a:off x="760116" y="1750865"/>
              <a:ext cx="8058152" cy="8960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a budget constraint gives </a:t>
              </a:r>
              <a:r>
                <a:rPr lang="en-US" sz="2000" b="1" dirty="0">
                  <a:solidFill>
                    <a:schemeClr val="bg1"/>
                  </a:solidFill>
                </a:rPr>
                <a:t>opportunity cost</a:t>
              </a:r>
              <a:r>
                <a:rPr lang="en-US" sz="2000" dirty="0">
                  <a:solidFill>
                    <a:schemeClr val="bg1"/>
                  </a:solidFill>
                </a:rPr>
                <a:t>, or what one must give up of the next best alternative to obtain what he or she desires.</a:t>
              </a:r>
            </a:p>
            <a:p>
              <a:pPr marL="342900" indent="-342900">
                <a:buFont typeface="Arial" panose="020B0604020202020204" pitchFamily="34" charset="0"/>
                <a:buChar char="•"/>
              </a:pPr>
              <a:r>
                <a:rPr lang="en-US" sz="2000" dirty="0">
                  <a:solidFill>
                    <a:schemeClr val="bg1"/>
                  </a:solidFill>
                </a:rPr>
                <a:t>The opportunity cost of a burger is the 4 bus tickets that must be given up, as the $4 spent on a burger could have bought 4 bus tickets.</a:t>
              </a:r>
            </a:p>
          </p:txBody>
        </p:sp>
      </p:grp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16101"/>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have a budget of $468. If you spend it all on ice cream, you can buy 120 pints of ice cream. If the price of a glass of lemonade is 3 times less than the price of ice cream, how much lemonade can you buy if you decide to spend all your money on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 Start by calculating the price of ice cream. If $468 can buy 120 pints, the price per pint can be calculated as follows: </a:t>
            </a:r>
          </a:p>
        </p:txBody>
      </p:sp>
      <p:pic>
        <p:nvPicPr>
          <p:cNvPr id="9" name="Picture 8" descr="$468 divided by 120 equals $3.90.">
            <a:extLst>
              <a:ext uri="{FF2B5EF4-FFF2-40B4-BE49-F238E27FC236}">
                <a16:creationId xmlns:a16="http://schemas.microsoft.com/office/drawing/2014/main" id="{7BC55A0A-F733-6CEB-C897-7AC43B8F6E2F}"/>
              </a:ext>
            </a:extLst>
          </p:cNvPr>
          <p:cNvPicPr>
            <a:picLocks noChangeAspect="1"/>
          </p:cNvPicPr>
          <p:nvPr/>
        </p:nvPicPr>
        <p:blipFill>
          <a:blip r:embed="rId3"/>
          <a:stretch>
            <a:fillRect/>
          </a:stretch>
        </p:blipFill>
        <p:spPr>
          <a:xfrm>
            <a:off x="5274359" y="2282255"/>
            <a:ext cx="1641689" cy="820845"/>
          </a:xfrm>
          <a:prstGeom prst="rect">
            <a:avLst/>
          </a:prstGeom>
        </p:spPr>
      </p:pic>
      <p:sp>
        <p:nvSpPr>
          <p:cNvPr id="11" name="TextBox 10">
            <a:extLst>
              <a:ext uri="{FF2B5EF4-FFF2-40B4-BE49-F238E27FC236}">
                <a16:creationId xmlns:a16="http://schemas.microsoft.com/office/drawing/2014/main" id="{795A56C9-2901-4187-92B6-A933A23297BC}"/>
              </a:ext>
            </a:extLst>
          </p:cNvPr>
          <p:cNvSpPr txBox="1"/>
          <p:nvPr/>
        </p:nvSpPr>
        <p:spPr>
          <a:xfrm>
            <a:off x="1880393" y="3103381"/>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 Given that the price of a glass of lemonade is 3 times less than a pint of ice cream, the price per glass can be calculated as follows:</a:t>
            </a:r>
          </a:p>
        </p:txBody>
      </p:sp>
      <p:pic>
        <p:nvPicPr>
          <p:cNvPr id="18" name="Picture 17" descr="$3.9 divided by 3 equals $1.30.">
            <a:extLst>
              <a:ext uri="{FF2B5EF4-FFF2-40B4-BE49-F238E27FC236}">
                <a16:creationId xmlns:a16="http://schemas.microsoft.com/office/drawing/2014/main" id="{60846AED-FC07-E2F4-7942-3E266020B5C6}"/>
              </a:ext>
            </a:extLst>
          </p:cNvPr>
          <p:cNvPicPr>
            <a:picLocks noChangeAspect="1"/>
          </p:cNvPicPr>
          <p:nvPr/>
        </p:nvPicPr>
        <p:blipFill>
          <a:blip r:embed="rId4"/>
          <a:stretch>
            <a:fillRect/>
          </a:stretch>
        </p:blipFill>
        <p:spPr>
          <a:xfrm>
            <a:off x="5332704" y="3783461"/>
            <a:ext cx="1524997" cy="721282"/>
          </a:xfrm>
          <a:prstGeom prst="rect">
            <a:avLst/>
          </a:prstGeom>
        </p:spPr>
      </p:pic>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 Finally, to calculate how many glasses of lemonade could be bought at a price of $1.30 per glass, divide the total budget by the price per glass:</a:t>
            </a:r>
          </a:p>
        </p:txBody>
      </p:sp>
      <p:pic>
        <p:nvPicPr>
          <p:cNvPr id="20" name="Picture 19" descr="$468 divided by $1.30 equals 360 glasses of lemonade">
            <a:extLst>
              <a:ext uri="{FF2B5EF4-FFF2-40B4-BE49-F238E27FC236}">
                <a16:creationId xmlns:a16="http://schemas.microsoft.com/office/drawing/2014/main" id="{945EC836-FCCE-B2E0-D462-892CD3B08A22}"/>
              </a:ext>
            </a:extLst>
          </p:cNvPr>
          <p:cNvPicPr>
            <a:picLocks noChangeAspect="1"/>
          </p:cNvPicPr>
          <p:nvPr/>
        </p:nvPicPr>
        <p:blipFill>
          <a:blip r:embed="rId5"/>
          <a:stretch>
            <a:fillRect/>
          </a:stretch>
        </p:blipFill>
        <p:spPr>
          <a:xfrm>
            <a:off x="4360833" y="5255933"/>
            <a:ext cx="3468737" cy="717670"/>
          </a:xfrm>
          <a:prstGeom prst="rect">
            <a:avLst/>
          </a:prstGeom>
        </p:spPr>
      </p:pic>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F7522B-5ADB-41AB-A4B1-55FDD0F37566}">
  <ds:schemaRefs>
    <ds:schemaRef ds:uri="http://schemas.microsoft.com/sharepoint/v3/contenttype/forms"/>
  </ds:schemaRefs>
</ds:datastoreItem>
</file>

<file path=customXml/itemProps2.xml><?xml version="1.0" encoding="utf-8"?>
<ds:datastoreItem xmlns:ds="http://schemas.openxmlformats.org/officeDocument/2006/customXml" ds:itemID="{9D46EA07-201C-4CE7-8EEB-523B51C03297}">
  <ds:schemaRefs>
    <ds:schemaRef ds:uri="fdab59f7-c3a7-48e5-acd8-618ce834776e"/>
    <ds:schemaRef ds:uri="http://schemas.microsoft.com/office/2006/documentManagement/types"/>
    <ds:schemaRef ds:uri="http://schemas.microsoft.com/office/2006/metadata/properties"/>
    <ds:schemaRef ds:uri="http://www.w3.org/XML/1998/namespace"/>
    <ds:schemaRef ds:uri="http://purl.org/dc/terms/"/>
    <ds:schemaRef ds:uri="http://purl.org/dc/dcmitype/"/>
    <ds:schemaRef ds:uri="http://purl.org/dc/elements/1.1/"/>
    <ds:schemaRef ds:uri="http://schemas.microsoft.com/office/infopath/2007/PartnerControls"/>
    <ds:schemaRef ds:uri="http://schemas.openxmlformats.org/package/2006/metadata/core-properties"/>
    <ds:schemaRef ds:uri="06d9c582-05c2-476b-83d2-72ab8b1380b2"/>
  </ds:schemaRefs>
</ds:datastoreItem>
</file>

<file path=customXml/itemProps3.xml><?xml version="1.0" encoding="utf-8"?>
<ds:datastoreItem xmlns:ds="http://schemas.openxmlformats.org/officeDocument/2006/customXml" ds:itemID="{64A010BE-6D2B-4C2E-A6E9-30C334519E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1712</TotalTime>
  <Words>5250</Words>
  <Application>Microsoft Office PowerPoint</Application>
  <PresentationFormat>Widescreen</PresentationFormat>
  <Paragraphs>288</Paragraphs>
  <Slides>46</Slides>
  <Notes>42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46</vt:i4>
      </vt:variant>
    </vt:vector>
  </HeadingPairs>
  <TitlesOfParts>
    <vt:vector size="56" baseType="lpstr">
      <vt:lpstr>Arial</vt:lpstr>
      <vt:lpstr>Calibri</vt:lpstr>
      <vt:lpstr>Calibri Light</vt:lpstr>
      <vt:lpstr>Cambria Math</vt:lpstr>
      <vt:lpstr>Century Gothic</vt:lpstr>
      <vt:lpstr>Open Sans</vt:lpstr>
      <vt:lpstr>Roboto Condensed</vt:lpstr>
      <vt:lpstr>Times New Roman</vt:lpstr>
      <vt:lpstr>1_Office Theme</vt:lpstr>
      <vt:lpstr>Office Theme</vt:lpstr>
      <vt:lpstr>How Individuals Make Choices Based on Their Budget Constraint</vt:lpstr>
      <vt:lpstr>Choice in a World of Scarcity1</vt:lpstr>
      <vt:lpstr>Choice in a World of Scarcity2</vt:lpstr>
      <vt:lpstr>How Do Individuals Make Decisions?</vt:lpstr>
      <vt:lpstr>Axis Values</vt:lpstr>
      <vt:lpstr>Budget Constraint: Burgers vs. Bus Tickets</vt:lpstr>
      <vt:lpstr>Slope of the Budget Constraint</vt:lpstr>
      <vt:lpstr>On Your Own1</vt:lpstr>
      <vt:lpstr>On Your Own2</vt:lpstr>
      <vt:lpstr>Opportunity Cost</vt:lpstr>
      <vt:lpstr>Real-World Discussion1</vt:lpstr>
      <vt:lpstr>Marginal Decision-Making and Diminishing Marginal Utility</vt:lpstr>
      <vt:lpstr>Utility</vt:lpstr>
      <vt:lpstr>Diminishing Marginal Utility</vt:lpstr>
      <vt:lpstr>Sunk Costs</vt:lpstr>
      <vt:lpstr>Summary1</vt:lpstr>
      <vt:lpstr>The Production Possibilities Frontier and Social Choices</vt:lpstr>
      <vt:lpstr>Social Choice</vt:lpstr>
      <vt:lpstr>Social Choices</vt:lpstr>
      <vt:lpstr>Production Possibilities Frontier</vt:lpstr>
      <vt:lpstr>Points on Axis</vt:lpstr>
      <vt:lpstr>Why Is a PPF curved?</vt:lpstr>
      <vt:lpstr>Law of Diminishing Returns</vt:lpstr>
      <vt:lpstr>Efficiency</vt:lpstr>
      <vt:lpstr>Productive Efficiency</vt:lpstr>
      <vt:lpstr>Allocative Efficiency</vt:lpstr>
      <vt:lpstr>What Should a Country Produce?</vt:lpstr>
      <vt:lpstr>The PPF and Comparative Advantage</vt:lpstr>
      <vt:lpstr>On Your Own3</vt:lpstr>
      <vt:lpstr>On Your Own4</vt:lpstr>
      <vt:lpstr>Summary2</vt:lpstr>
      <vt:lpstr>Confronting Objections to the Economic Approach</vt:lpstr>
      <vt:lpstr>Economic Approach</vt:lpstr>
      <vt:lpstr>Two Common Objections</vt:lpstr>
      <vt:lpstr>People Do Not Act This Way1</vt:lpstr>
      <vt:lpstr>People Do Not Act This Way2</vt:lpstr>
      <vt:lpstr>People Should Not Act This Way</vt:lpstr>
      <vt:lpstr>Positive and Normative Statements</vt:lpstr>
      <vt:lpstr>On Your Own5</vt:lpstr>
      <vt:lpstr>On Your Own6</vt:lpstr>
      <vt:lpstr>Personal Choice and Freedom</vt:lpstr>
      <vt:lpstr>Positive Social Results</vt:lpstr>
      <vt:lpstr>Self-Interest vs. Selfishness</vt:lpstr>
      <vt:lpstr>Real-World Discussion2</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91</cp:revision>
  <dcterms:created xsi:type="dcterms:W3CDTF">2017-06-16T13:06:21Z</dcterms:created>
  <dcterms:modified xsi:type="dcterms:W3CDTF">2026-02-02T16:52:22Z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