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notesMasterIdLst>
    <p:notesMasterId r:id="rId19"/>
  </p:notesMasterIdLst>
  <p:sldIdLst>
    <p:sldId id="378" r:id="rId6"/>
    <p:sldId id="379" r:id="rId7"/>
    <p:sldId id="380" r:id="rId8"/>
    <p:sldId id="381" r:id="rId9"/>
    <p:sldId id="382" r:id="rId10"/>
    <p:sldId id="383" r:id="rId11"/>
    <p:sldId id="384" r:id="rId12"/>
    <p:sldId id="385" r:id="rId13"/>
    <p:sldId id="386" r:id="rId14"/>
    <p:sldId id="387" r:id="rId15"/>
    <p:sldId id="388" r:id="rId16"/>
    <p:sldId id="389" r:id="rId17"/>
    <p:sldId id="390"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FF0066"/>
    <a:srgbClr val="2FBEBB"/>
    <a:srgbClr val="FF8181"/>
    <a:srgbClr val="6633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F576048-837F-4203-B80B-218C210ED28C}" v="3" dt="2026-02-02T16:50:10.17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90" d="100"/>
          <a:sy n="90" d="100"/>
        </p:scale>
        <p:origin x="1308"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microsoft.com/office/2016/11/relationships/changesInfo" Target="changesInfos/changesInfo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itlin Coleman" userId="96f87ca1-0e64-4ae8-8d77-98757b85df0b" providerId="ADAL" clId="{DDA6BCD5-DC0D-434C-93A0-51E2BCD25B34}"/>
    <pc:docChg chg="addSld delSld modSld">
      <pc:chgData name="Caitlin Coleman" userId="96f87ca1-0e64-4ae8-8d77-98757b85df0b" providerId="ADAL" clId="{DDA6BCD5-DC0D-434C-93A0-51E2BCD25B34}" dt="2026-01-15T14:05:37.684" v="6" actId="6549"/>
      <pc:docMkLst>
        <pc:docMk/>
      </pc:docMkLst>
      <pc:sldChg chg="add">
        <pc:chgData name="Caitlin Coleman" userId="96f87ca1-0e64-4ae8-8d77-98757b85df0b" providerId="ADAL" clId="{DDA6BCD5-DC0D-434C-93A0-51E2BCD25B34}" dt="2026-01-15T14:05:07.432" v="0"/>
        <pc:sldMkLst>
          <pc:docMk/>
          <pc:sldMk cId="2856435883" sldId="378"/>
        </pc:sldMkLst>
      </pc:sldChg>
      <pc:sldChg chg="add">
        <pc:chgData name="Caitlin Coleman" userId="96f87ca1-0e64-4ae8-8d77-98757b85df0b" providerId="ADAL" clId="{DDA6BCD5-DC0D-434C-93A0-51E2BCD25B34}" dt="2026-01-15T14:05:07.432" v="0"/>
        <pc:sldMkLst>
          <pc:docMk/>
          <pc:sldMk cId="1143544977" sldId="379"/>
        </pc:sldMkLst>
      </pc:sldChg>
      <pc:sldChg chg="add">
        <pc:chgData name="Caitlin Coleman" userId="96f87ca1-0e64-4ae8-8d77-98757b85df0b" providerId="ADAL" clId="{DDA6BCD5-DC0D-434C-93A0-51E2BCD25B34}" dt="2026-01-15T14:05:07.432" v="0"/>
        <pc:sldMkLst>
          <pc:docMk/>
          <pc:sldMk cId="3947022457" sldId="380"/>
        </pc:sldMkLst>
      </pc:sldChg>
      <pc:sldChg chg="add">
        <pc:chgData name="Caitlin Coleman" userId="96f87ca1-0e64-4ae8-8d77-98757b85df0b" providerId="ADAL" clId="{DDA6BCD5-DC0D-434C-93A0-51E2BCD25B34}" dt="2026-01-15T14:05:07.432" v="0"/>
        <pc:sldMkLst>
          <pc:docMk/>
          <pc:sldMk cId="2661173692" sldId="381"/>
        </pc:sldMkLst>
      </pc:sldChg>
      <pc:sldChg chg="add">
        <pc:chgData name="Caitlin Coleman" userId="96f87ca1-0e64-4ae8-8d77-98757b85df0b" providerId="ADAL" clId="{DDA6BCD5-DC0D-434C-93A0-51E2BCD25B34}" dt="2026-01-15T14:05:07.432" v="0"/>
        <pc:sldMkLst>
          <pc:docMk/>
          <pc:sldMk cId="1786649876" sldId="382"/>
        </pc:sldMkLst>
      </pc:sldChg>
      <pc:sldChg chg="add">
        <pc:chgData name="Caitlin Coleman" userId="96f87ca1-0e64-4ae8-8d77-98757b85df0b" providerId="ADAL" clId="{DDA6BCD5-DC0D-434C-93A0-51E2BCD25B34}" dt="2026-01-15T14:05:07.432" v="0"/>
        <pc:sldMkLst>
          <pc:docMk/>
          <pc:sldMk cId="3524127637" sldId="383"/>
        </pc:sldMkLst>
      </pc:sldChg>
      <pc:sldChg chg="add">
        <pc:chgData name="Caitlin Coleman" userId="96f87ca1-0e64-4ae8-8d77-98757b85df0b" providerId="ADAL" clId="{DDA6BCD5-DC0D-434C-93A0-51E2BCD25B34}" dt="2026-01-15T14:05:07.432" v="0"/>
        <pc:sldMkLst>
          <pc:docMk/>
          <pc:sldMk cId="2376664570" sldId="384"/>
        </pc:sldMkLst>
      </pc:sldChg>
      <pc:sldChg chg="add">
        <pc:chgData name="Caitlin Coleman" userId="96f87ca1-0e64-4ae8-8d77-98757b85df0b" providerId="ADAL" clId="{DDA6BCD5-DC0D-434C-93A0-51E2BCD25B34}" dt="2026-01-15T14:05:07.432" v="0"/>
        <pc:sldMkLst>
          <pc:docMk/>
          <pc:sldMk cId="1117936764" sldId="385"/>
        </pc:sldMkLst>
      </pc:sldChg>
      <pc:sldChg chg="add">
        <pc:chgData name="Caitlin Coleman" userId="96f87ca1-0e64-4ae8-8d77-98757b85df0b" providerId="ADAL" clId="{DDA6BCD5-DC0D-434C-93A0-51E2BCD25B34}" dt="2026-01-15T14:05:07.432" v="0"/>
        <pc:sldMkLst>
          <pc:docMk/>
          <pc:sldMk cId="4103171928" sldId="386"/>
        </pc:sldMkLst>
      </pc:sldChg>
      <pc:sldChg chg="modSp add mod">
        <pc:chgData name="Caitlin Coleman" userId="96f87ca1-0e64-4ae8-8d77-98757b85df0b" providerId="ADAL" clId="{DDA6BCD5-DC0D-434C-93A0-51E2BCD25B34}" dt="2026-01-15T14:05:25.165" v="3" actId="20577"/>
        <pc:sldMkLst>
          <pc:docMk/>
          <pc:sldMk cId="4111942831" sldId="387"/>
        </pc:sldMkLst>
        <pc:spChg chg="mod">
          <ac:chgData name="Caitlin Coleman" userId="96f87ca1-0e64-4ae8-8d77-98757b85df0b" providerId="ADAL" clId="{DDA6BCD5-DC0D-434C-93A0-51E2BCD25B34}" dt="2026-01-15T14:05:25.165" v="3" actId="20577"/>
          <ac:spMkLst>
            <pc:docMk/>
            <pc:sldMk cId="4111942831" sldId="387"/>
            <ac:spMk id="26" creationId="{00000000-0000-0000-0000-000000000000}"/>
          </ac:spMkLst>
        </pc:spChg>
      </pc:sldChg>
      <pc:sldChg chg="modSp add mod">
        <pc:chgData name="Caitlin Coleman" userId="96f87ca1-0e64-4ae8-8d77-98757b85df0b" providerId="ADAL" clId="{DDA6BCD5-DC0D-434C-93A0-51E2BCD25B34}" dt="2026-01-15T14:05:33.247" v="5" actId="20577"/>
        <pc:sldMkLst>
          <pc:docMk/>
          <pc:sldMk cId="2105613902" sldId="388"/>
        </pc:sldMkLst>
        <pc:spChg chg="mod">
          <ac:chgData name="Caitlin Coleman" userId="96f87ca1-0e64-4ae8-8d77-98757b85df0b" providerId="ADAL" clId="{DDA6BCD5-DC0D-434C-93A0-51E2BCD25B34}" dt="2026-01-15T14:05:33.247" v="5" actId="20577"/>
          <ac:spMkLst>
            <pc:docMk/>
            <pc:sldMk cId="2105613902" sldId="388"/>
            <ac:spMk id="26" creationId="{00000000-0000-0000-0000-000000000000}"/>
          </ac:spMkLst>
        </pc:spChg>
      </pc:sldChg>
      <pc:sldChg chg="modSp add mod">
        <pc:chgData name="Caitlin Coleman" userId="96f87ca1-0e64-4ae8-8d77-98757b85df0b" providerId="ADAL" clId="{DDA6BCD5-DC0D-434C-93A0-51E2BCD25B34}" dt="2026-01-15T14:05:37.684" v="6" actId="6549"/>
        <pc:sldMkLst>
          <pc:docMk/>
          <pc:sldMk cId="2219416468" sldId="389"/>
        </pc:sldMkLst>
        <pc:spChg chg="mod">
          <ac:chgData name="Caitlin Coleman" userId="96f87ca1-0e64-4ae8-8d77-98757b85df0b" providerId="ADAL" clId="{DDA6BCD5-DC0D-434C-93A0-51E2BCD25B34}" dt="2026-01-15T14:05:37.684" v="6" actId="6549"/>
          <ac:spMkLst>
            <pc:docMk/>
            <pc:sldMk cId="2219416468" sldId="389"/>
            <ac:spMk id="26" creationId="{00000000-0000-0000-0000-000000000000}"/>
          </ac:spMkLst>
        </pc:spChg>
      </pc:sldChg>
      <pc:sldChg chg="add">
        <pc:chgData name="Caitlin Coleman" userId="96f87ca1-0e64-4ae8-8d77-98757b85df0b" providerId="ADAL" clId="{DDA6BCD5-DC0D-434C-93A0-51E2BCD25B34}" dt="2026-01-15T14:05:07.432" v="0"/>
        <pc:sldMkLst>
          <pc:docMk/>
          <pc:sldMk cId="3829047689" sldId="390"/>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2/2/2026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Flaws in the Democratic System of Government. By the end of this video, you will be able to assess the median voter theory, explain the voting cycle, and analyze the interrelationship between markets and government.</a:t>
            </a:r>
          </a:p>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575161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Suppose that the federal Department of Education increases interest rates on student loans and shortens the payback period. How is this different from a commercial bank, which increases interest rates charged and shortens the length of loans?</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5902296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Suppose that the federal Department of Education increases interest rates on student loans and shortens the payback period. How is this different from a commercial bank, which increases interest rates charged and shortens the length of loans?</a:t>
            </a:r>
          </a:p>
          <a:p>
            <a:endParaRPr lang="en-US" dirty="0"/>
          </a:p>
          <a:p>
            <a:r>
              <a:rPr lang="en-US" dirty="0"/>
              <a:t>If one commercial bank makes its loan terms less favorable, consumers can seek loans from the bank’s competitors. In the case of the federal Department of Education, students don’t have a competitor from which they can borrow.</a:t>
            </a:r>
          </a:p>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146812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advantage of democracy over other systems is that it allows everyone in a society an equal say and therefore may reduce the possibility of a small group of wealthy oligarchs oppressing the masses.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15901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voters face three or more choices, however, voting may not always be a useful way of determining what the majority prefers.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271664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Consider an election in a state where 60% of the population is liberal and 40% is conservative. If there are only two candidates, one from each side, the liberal candidate will most likely win. If there are two liberal candidates, they may split the liberal vote, and the minority party may win if they only have one candidate. In this case, the outcome does not reflect the majority's preference.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851430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If we think of political positions along a spectrum from left to right, the median voter is in the middle of the spectrum. The median voter theory argues that politicians will try to match policies to what pleases the median voter preferences.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939540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We call the situation in which Choice A is preferred by a majority over Choice B, Choice B is preferred by a majority over Choice C, and Choice C is preferred by a majority over Choice A </a:t>
            </a:r>
            <a:r>
              <a:rPr lang="en-US" sz="1200" kern="1200" dirty="0" err="1">
                <a:solidFill>
                  <a:schemeClr val="tx1"/>
                </a:solidFill>
                <a:effectLst/>
                <a:latin typeface="+mn-lt"/>
                <a:ea typeface="+mn-ea"/>
                <a:cs typeface="+mn-cs"/>
              </a:rPr>
              <a:t>a</a:t>
            </a:r>
            <a:r>
              <a:rPr lang="en-US" sz="1200" kern="1200" dirty="0">
                <a:solidFill>
                  <a:schemeClr val="tx1"/>
                </a:solidFill>
                <a:effectLst/>
                <a:latin typeface="+mn-lt"/>
                <a:ea typeface="+mn-ea"/>
                <a:cs typeface="+mn-cs"/>
              </a:rPr>
              <a:t> voting cycle. The result of a voting cycle will be determined by the order in which stakeholders present and vote on choices, not by majority rule, because every choice is both preferred to some alternative and also not preferred to another alternative.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293450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Private sector firms are subject to the self-correcting mechanism of the marketplace, but government agencies do not sell products in a market. When firms charge too much or produce a product no one wants to buy, they suffer losses and may go out of business. Government agencies receive money from taxes, not sales. They do not have competitors from which citizens could purchase alternative services.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03364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Markets are very good at allocating society's scarce resources. Markets may sometimes produce unwanted results, such as monopoly, pollution, and poverty. Government can help correct the problems of markets, but government intervention is not always a perfect solution. We must not idealize or demonize either unregulated markets or government actions.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1988601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study of economics is neither politically conservative, nor moderate, nor liberal. Conservatives may tend to emphasize the virtues of markets and the limitations of government, while liberals may tend to emphasize the shortcomings of markets and the need for government programs.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043916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2/2/2026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2/2/2026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12.xml"/><Relationship Id="rId5" Type="http://schemas.openxmlformats.org/officeDocument/2006/relationships/image" Target="../media/image10.png"/><Relationship Id="rId4" Type="http://schemas.openxmlformats.org/officeDocument/2006/relationships/image" Target="../media/image9.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6.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lumMod val="75000"/>
                  <a:lumOff val="25000"/>
                </a:prstClr>
              </a:solidFill>
              <a:effectLst/>
              <a:uLnTx/>
              <a:uFillTx/>
              <a:latin typeface="Calibri" panose="020F0502020204030204"/>
              <a:ea typeface="+mn-ea"/>
              <a:cs typeface="+mn-cs"/>
            </a:endParaRPr>
          </a:p>
        </p:txBody>
      </p:sp>
      <p:cxnSp>
        <p:nvCxnSpPr>
          <p:cNvPr id="11" name="Straight Connector 10">
            <a:extLst>
              <a:ext uri="{C183D7F6-B498-43B3-948B-1728B52AA6E4}">
                <adec:decorative xmlns:adec="http://schemas.microsoft.com/office/drawing/2017/decorative" val="1"/>
              </a:ext>
            </a:extLst>
          </p:cNvPr>
          <p:cNvCxnSpPr/>
          <p:nvPr/>
        </p:nvCxnSpPr>
        <p:spPr>
          <a:xfrm>
            <a:off x="3071446" y="1802034"/>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Title 8"/>
          <p:cNvSpPr txBox="1">
            <a:spLocks noGrp="1"/>
          </p:cNvSpPr>
          <p:nvPr>
            <p:ph type="title" idx="4294967295"/>
          </p:nvPr>
        </p:nvSpPr>
        <p:spPr>
          <a:xfrm>
            <a:off x="1463488" y="2214037"/>
            <a:ext cx="9265024" cy="1754326"/>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prstClr val="black">
                    <a:lumMod val="75000"/>
                    <a:lumOff val="25000"/>
                  </a:prstClr>
                </a:solidFill>
                <a:effectLst/>
                <a:uLnTx/>
                <a:uFillTx/>
                <a:latin typeface="Century Gothic" panose="020B0502020202020204" pitchFamily="34" charset="0"/>
                <a:ea typeface="+mn-ea"/>
                <a:cs typeface="+mn-cs"/>
              </a:rPr>
              <a:t>Flaws in the Democratic System of Government</a:t>
            </a:r>
            <a:endParaRPr kumimoji="0" lang="en-US" sz="5400" b="0" i="0" u="none" strike="noStrike" kern="1200" cap="none" spc="0" normalizeH="0" baseline="0" noProof="0" dirty="0">
              <a:ln>
                <a:noFill/>
              </a:ln>
              <a:solidFill>
                <a:schemeClr val="tx1">
                  <a:lumMod val="75000"/>
                  <a:lumOff val="25000"/>
                </a:schemeClr>
              </a:solidFill>
              <a:effectLst/>
              <a:uLnTx/>
              <a:uFillTx/>
              <a:latin typeface="Century Gothic" panose="020B0502020202020204" pitchFamily="34" charset="0"/>
              <a:ea typeface="+mn-ea"/>
              <a:cs typeface="+mn-cs"/>
            </a:endParaRPr>
          </a:p>
        </p:txBody>
      </p:sp>
      <p:cxnSp>
        <p:nvCxnSpPr>
          <p:cNvPr id="14" name="Straight Connector 13">
            <a:extLst>
              <a:ext uri="{C183D7F6-B498-43B3-948B-1728B52AA6E4}">
                <adec:decorative xmlns:adec="http://schemas.microsoft.com/office/drawing/2017/decorative" val="1"/>
              </a:ext>
            </a:extLst>
          </p:cNvPr>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spTree>
    <p:extLst>
      <p:ext uri="{BB962C8B-B14F-4D97-AF65-F5344CB8AC3E}">
        <p14:creationId xmlns:p14="http://schemas.microsoft.com/office/powerpoint/2010/main" val="28564358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On Your Own</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837334"/>
            <a:ext cx="9273061" cy="1631216"/>
          </a:xfrm>
          <a:prstGeom prst="rect">
            <a:avLst/>
          </a:prstGeom>
          <a:solidFill>
            <a:srgbClr val="627981"/>
          </a:solidFill>
          <a:ln>
            <a:solidFill>
              <a:srgbClr val="627981"/>
            </a:solidFill>
          </a:ln>
        </p:spPr>
        <p:txBody>
          <a:bodyPr wrap="square" rtlCol="0"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Suppose that the federal Department of Education increases interest rates on student loans and shortens the payback period. How is this different from a commercial bank, which increases interest rates charged and shortens the length of loans?</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119428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On Your Own</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876050"/>
            <a:ext cx="9273061" cy="2862322"/>
          </a:xfrm>
          <a:prstGeom prst="rect">
            <a:avLst/>
          </a:prstGeom>
          <a:solidFill>
            <a:srgbClr val="627981"/>
          </a:solidFill>
          <a:ln>
            <a:solidFill>
              <a:srgbClr val="627981"/>
            </a:solidFill>
          </a:ln>
        </p:spPr>
        <p:txBody>
          <a:bodyPr wrap="square" rtlCol="0"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Suppose that the federal Department of Education increases interest rates on student loans and shortens the payback period. How is this different from a commercial bank, which increases interest rates charged and shortens the length of loans?</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If one commercial bank makes its loan terms less favorable, consumers can seek loans from the bank’s competitors. In the case of the federal Department of Education, students don’t have a competitor from which they can borrow.</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056139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Summary</a:t>
            </a:r>
            <a:endPar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709727"/>
            <a:ext cx="9273061" cy="3785652"/>
          </a:xfrm>
          <a:prstGeom prst="rect">
            <a:avLst/>
          </a:prstGeom>
          <a:solidFill>
            <a:srgbClr val="627981"/>
          </a:solidFill>
          <a:ln>
            <a:solidFill>
              <a:srgbClr val="627981"/>
            </a:solidFill>
          </a:ln>
        </p:spPr>
        <p:txBody>
          <a:bodyPr wrap="square"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Majority votes can run into difficulties when more than two choices exist.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voting cycle occurs when, in a situation with at least three choices, Choice A is preferred by a majority vote to Choice B, Choice B is preferred by a majority vote to Choice C, and Choice C is preferred by a majority vote to Choice A.</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practical approach to microeconomic policy will need to take a realistic view of the specific strengths and weaknesses of markets as well as government rather than making the easy but wrong assumption that either the market or government is always beneficial or always harmful.</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194164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sp>
        <p:nvSpPr>
          <p:cNvPr id="5" name="Title 4"/>
          <p:cNvSpPr txBox="1">
            <a:spLocks noGrp="1"/>
          </p:cNvSpPr>
          <p:nvPr>
            <p:ph type="title" idx="4294967295"/>
          </p:nvPr>
        </p:nvSpPr>
        <p:spPr>
          <a:xfrm>
            <a:off x="1524000" y="1410227"/>
            <a:ext cx="9144000" cy="120032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cxnSp>
        <p:nvCxnSpPr>
          <p:cNvPr id="11" name="Straight Connector 10">
            <a:extLst>
              <a:ext uri="{C183D7F6-B498-43B3-948B-1728B52AA6E4}">
                <adec:decorative xmlns:adec="http://schemas.microsoft.com/office/drawing/2017/decorative" val="1"/>
              </a:ext>
            </a:extLst>
          </p:cNvPr>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pic>
        <p:nvPicPr>
          <p:cNvPr id="6" name="Picture 5">
            <a:extLs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a:extLs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38290476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Democracy</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8" name="Group 17" descr="The advantage of democracy over other systems is that it allows everyone in a society an equal say and therefore may reduce the possibility of a small group of wealthy oligarchs oppressing the masses.">
            <a:extLst>
              <a:ext uri="{FF2B5EF4-FFF2-40B4-BE49-F238E27FC236}">
                <a16:creationId xmlns:a16="http://schemas.microsoft.com/office/drawing/2014/main" id="{0CD8FEFE-F746-4D44-86A5-792179C2C4E2}"/>
              </a:ext>
            </a:extLst>
          </p:cNvPr>
          <p:cNvGrpSpPr/>
          <p:nvPr/>
        </p:nvGrpSpPr>
        <p:grpSpPr>
          <a:xfrm>
            <a:off x="2135749" y="1620240"/>
            <a:ext cx="8058154" cy="1188720"/>
            <a:chOff x="542923" y="1736761"/>
            <a:chExt cx="8058154" cy="1065187"/>
          </a:xfrm>
          <a:solidFill>
            <a:srgbClr val="627981"/>
          </a:solidFill>
        </p:grpSpPr>
        <p:sp>
          <p:nvSpPr>
            <p:cNvPr id="20" name="Rectangle 19">
              <a:extLst>
                <a:ext uri="{FF2B5EF4-FFF2-40B4-BE49-F238E27FC236}">
                  <a16:creationId xmlns:a16="http://schemas.microsoft.com/office/drawing/2014/main" id="{3306B1A9-B6E4-4F81-9B35-011F1C502B5E}"/>
                </a:ext>
              </a:extLst>
            </p:cNvPr>
            <p:cNvSpPr/>
            <p:nvPr/>
          </p:nvSpPr>
          <p:spPr>
            <a:xfrm>
              <a:off x="542923" y="1736761"/>
              <a:ext cx="8058154" cy="106518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marR="0" lvl="0" indent="-342900" algn="ctr"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1" name="TextBox 20">
              <a:extLst>
                <a:ext uri="{FF2B5EF4-FFF2-40B4-BE49-F238E27FC236}">
                  <a16:creationId xmlns:a16="http://schemas.microsoft.com/office/drawing/2014/main" id="{345FDDEF-9457-4E33-8AFF-F09E683CA4C3}"/>
                </a:ext>
              </a:extLst>
            </p:cNvPr>
            <p:cNvSpPr txBox="1"/>
            <p:nvPr/>
          </p:nvSpPr>
          <p:spPr>
            <a:xfrm>
              <a:off x="655854" y="1786285"/>
              <a:ext cx="7807571" cy="1015663"/>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advantage of democracy over other systems is that it allows everyone in a society an equal say and therefore may reduce the possibility of a small group of wealthy oligarchs oppressing the masses.</a:t>
              </a:r>
            </a:p>
          </p:txBody>
        </p:sp>
      </p:grpSp>
      <p:pic>
        <p:nvPicPr>
          <p:cNvPr id="8" name="Picture 7">
            <a:extLst>
              <a:ext uri="{FF2B5EF4-FFF2-40B4-BE49-F238E27FC236}">
                <a16:creationId xmlns:a16="http://schemas.microsoft.com/office/drawing/2014/main" id="{EF2381B9-DD91-B8BC-34C1-4A962160AEED}"/>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3233877" y="3291290"/>
            <a:ext cx="5724246" cy="2889591"/>
          </a:xfrm>
          <a:prstGeom prst="rect">
            <a:avLst/>
          </a:prstGeom>
        </p:spPr>
      </p:pic>
    </p:spTree>
    <p:extLst>
      <p:ext uri="{BB962C8B-B14F-4D97-AF65-F5344CB8AC3E}">
        <p14:creationId xmlns:p14="http://schemas.microsoft.com/office/powerpoint/2010/main" val="11435449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Voting</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9B53FF5B-18FB-47D3-81E8-CCCECD5AC978}"/>
              </a:ext>
            </a:extLst>
          </p:cNvPr>
          <p:cNvSpPr txBox="1"/>
          <p:nvPr/>
        </p:nvSpPr>
        <p:spPr>
          <a:xfrm>
            <a:off x="2741966" y="4923283"/>
            <a:ext cx="6990735" cy="707886"/>
          </a:xfrm>
          <a:prstGeom prst="rect">
            <a:avLst/>
          </a:prstGeom>
          <a:solidFill>
            <a:srgbClr val="627981"/>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When voters face three or more choices, however, voting may not always be a useful way of determining what the majority prefers.</a:t>
            </a:r>
          </a:p>
        </p:txBody>
      </p:sp>
      <p:pic>
        <p:nvPicPr>
          <p:cNvPr id="34" name="Picture 33">
            <a:extLst>
              <a:ext uri="{FF2B5EF4-FFF2-40B4-BE49-F238E27FC236}">
                <a16:creationId xmlns:a16="http://schemas.microsoft.com/office/drawing/2014/main" id="{6200D033-C201-96C0-02FD-95F237E91780}"/>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3857301" y="1608882"/>
            <a:ext cx="4477398" cy="2922311"/>
          </a:xfrm>
          <a:prstGeom prst="rect">
            <a:avLst/>
          </a:prstGeom>
        </p:spPr>
      </p:pic>
    </p:spTree>
    <p:extLst>
      <p:ext uri="{BB962C8B-B14F-4D97-AF65-F5344CB8AC3E}">
        <p14:creationId xmlns:p14="http://schemas.microsoft.com/office/powerpoint/2010/main" val="39470224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3999" y="378577"/>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Voting</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descr="Consider an election in a state where 60% of the population is liberal and 40% is conservative.">
            <a:extLst>
              <a:ext uri="{FF2B5EF4-FFF2-40B4-BE49-F238E27FC236}">
                <a16:creationId xmlns:a16="http://schemas.microsoft.com/office/drawing/2014/main" id="{07A8CF69-5CD1-4892-82FC-34A3EA082138}"/>
              </a:ext>
            </a:extLst>
          </p:cNvPr>
          <p:cNvGrpSpPr/>
          <p:nvPr/>
        </p:nvGrpSpPr>
        <p:grpSpPr>
          <a:xfrm>
            <a:off x="2135749" y="1620241"/>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A1094039-3219-4A8B-903C-D16BC500BDE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D21E5F1A-81E0-4970-83AD-D79FB967E25A}"/>
                </a:ext>
              </a:extLst>
            </p:cNvPr>
            <p:cNvSpPr txBox="1"/>
            <p:nvPr/>
          </p:nvSpPr>
          <p:spPr>
            <a:xfrm>
              <a:off x="655854"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Consider an election in a state where 60% of the population is liberal and 40% is conservative.</a:t>
              </a:r>
            </a:p>
          </p:txBody>
        </p:sp>
      </p:grpSp>
      <p:grpSp>
        <p:nvGrpSpPr>
          <p:cNvPr id="17" name="Group 16" descr="If there are only two candidates, one from each side, the liberal candidate will most likely win.">
            <a:extLst>
              <a:ext uri="{FF2B5EF4-FFF2-40B4-BE49-F238E27FC236}">
                <a16:creationId xmlns:a16="http://schemas.microsoft.com/office/drawing/2014/main" id="{814C246D-55AE-40B3-8B12-FA1A95C318E6}"/>
              </a:ext>
            </a:extLst>
          </p:cNvPr>
          <p:cNvGrpSpPr/>
          <p:nvPr/>
        </p:nvGrpSpPr>
        <p:grpSpPr>
          <a:xfrm>
            <a:off x="2135749" y="2523086"/>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8A5C311E-3FCE-43B8-87A9-FAF5DB3F14D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9" name="TextBox 18">
              <a:extLst>
                <a:ext uri="{FF2B5EF4-FFF2-40B4-BE49-F238E27FC236}">
                  <a16:creationId xmlns:a16="http://schemas.microsoft.com/office/drawing/2014/main" id="{127BBAD0-C25F-4D77-811D-99007F8D4537}"/>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If there are only two candidates, one from each side, the liberal candidate will most likely win.</a:t>
              </a:r>
            </a:p>
          </p:txBody>
        </p:sp>
      </p:grpSp>
      <p:grpSp>
        <p:nvGrpSpPr>
          <p:cNvPr id="20" name="Group 19" descr="If there are two liberal candidates, they may split the liberal vote, and the minority party may win if they only have one candidate.">
            <a:extLst>
              <a:ext uri="{FF2B5EF4-FFF2-40B4-BE49-F238E27FC236}">
                <a16:creationId xmlns:a16="http://schemas.microsoft.com/office/drawing/2014/main" id="{4A0713FB-980E-497E-A670-6EADB7900DE0}"/>
              </a:ext>
            </a:extLst>
          </p:cNvPr>
          <p:cNvGrpSpPr/>
          <p:nvPr/>
        </p:nvGrpSpPr>
        <p:grpSpPr>
          <a:xfrm>
            <a:off x="2135749" y="3425931"/>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98CD9020-6157-4C25-8672-F18424AC89E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2" name="TextBox 21">
              <a:extLst>
                <a:ext uri="{FF2B5EF4-FFF2-40B4-BE49-F238E27FC236}">
                  <a16:creationId xmlns:a16="http://schemas.microsoft.com/office/drawing/2014/main" id="{F1060C57-8353-4CD3-AD2E-8CAD0948302E}"/>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If there are two liberal candidates, they may split the liberal vote, and the minority party may win if they only have one candidate.</a:t>
              </a:r>
            </a:p>
          </p:txBody>
        </p:sp>
      </p:grpSp>
      <p:grpSp>
        <p:nvGrpSpPr>
          <p:cNvPr id="13" name="Group 12" descr="In this case, the outcome does not reflect the majority's preference.">
            <a:extLst>
              <a:ext uri="{FF2B5EF4-FFF2-40B4-BE49-F238E27FC236}">
                <a16:creationId xmlns:a16="http://schemas.microsoft.com/office/drawing/2014/main" id="{C8D41D51-0B27-4C6E-95CB-12C6BD0BD92F}"/>
              </a:ext>
            </a:extLst>
          </p:cNvPr>
          <p:cNvGrpSpPr/>
          <p:nvPr/>
        </p:nvGrpSpPr>
        <p:grpSpPr>
          <a:xfrm>
            <a:off x="2135749" y="4328776"/>
            <a:ext cx="8058154" cy="806935"/>
            <a:chOff x="542923" y="1736761"/>
            <a:chExt cx="8058154" cy="806935"/>
          </a:xfrm>
          <a:solidFill>
            <a:srgbClr val="627981"/>
          </a:solidFill>
        </p:grpSpPr>
        <p:sp>
          <p:nvSpPr>
            <p:cNvPr id="23" name="Rectangle 22">
              <a:extLst>
                <a:ext uri="{FF2B5EF4-FFF2-40B4-BE49-F238E27FC236}">
                  <a16:creationId xmlns:a16="http://schemas.microsoft.com/office/drawing/2014/main" id="{83D99F3C-951A-4AD2-B502-457F7024FC7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4" name="TextBox 23">
              <a:extLst>
                <a:ext uri="{FF2B5EF4-FFF2-40B4-BE49-F238E27FC236}">
                  <a16:creationId xmlns:a16="http://schemas.microsoft.com/office/drawing/2014/main" id="{EAC9382C-E629-4822-A04E-3760892185EE}"/>
                </a:ext>
              </a:extLst>
            </p:cNvPr>
            <p:cNvSpPr txBox="1"/>
            <p:nvPr/>
          </p:nvSpPr>
          <p:spPr>
            <a:xfrm>
              <a:off x="599388" y="1920509"/>
              <a:ext cx="7807571" cy="400110"/>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this case, the outcome does not reflect the majority's preference.</a:t>
              </a:r>
            </a:p>
          </p:txBody>
        </p:sp>
      </p:grpSp>
    </p:spTree>
    <p:extLst>
      <p:ext uri="{BB962C8B-B14F-4D97-AF65-F5344CB8AC3E}">
        <p14:creationId xmlns:p14="http://schemas.microsoft.com/office/powerpoint/2010/main" val="26611736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Median Voter Theory</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CF44D451-68BF-4F2E-99FF-98F4176F3EE1}"/>
              </a:ext>
            </a:extLst>
          </p:cNvPr>
          <p:cNvSpPr txBox="1"/>
          <p:nvPr/>
        </p:nvSpPr>
        <p:spPr>
          <a:xfrm>
            <a:off x="1881188" y="1876097"/>
            <a:ext cx="8429625" cy="646331"/>
          </a:xfrm>
          <a:prstGeom prst="rect">
            <a:avLst/>
          </a:prstGeom>
          <a:solidFill>
            <a:srgbClr val="627981"/>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The </a:t>
            </a:r>
            <a:r>
              <a:rPr kumimoji="0" lang="en-US" sz="1800" b="1" i="0" u="none" strike="noStrike" kern="1200" cap="none" spc="0" normalizeH="0" baseline="0" noProof="0" dirty="0">
                <a:ln>
                  <a:noFill/>
                </a:ln>
                <a:solidFill>
                  <a:prstClr val="white"/>
                </a:solidFill>
                <a:effectLst/>
                <a:uLnTx/>
                <a:uFillTx/>
                <a:latin typeface="Calibri" panose="020F0502020204030204"/>
                <a:ea typeface="+mn-ea"/>
                <a:cs typeface="+mn-cs"/>
              </a:rPr>
              <a:t>median voter theory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argues that politicians will try to match policies to what pleases the median voter preferences.</a:t>
            </a:r>
          </a:p>
        </p:txBody>
      </p:sp>
      <p:pic>
        <p:nvPicPr>
          <p:cNvPr id="10" name="Picture 9" descr="A graphic describing the median voter theory. Candidate A (Liberal) is on one end of the spectrum, and Candidate B (Conservative) is on the other. Voter 1 is closer to Candidate A's side, and Voter 2 is closer to Candidate B's side. The median voter is in the middle between the two other voters, on the middle of the spectrum.">
            <a:extLst>
              <a:ext uri="{FF2B5EF4-FFF2-40B4-BE49-F238E27FC236}">
                <a16:creationId xmlns:a16="http://schemas.microsoft.com/office/drawing/2014/main" id="{42A82F54-3615-E475-3191-6A41E6E3B625}"/>
              </a:ext>
            </a:extLst>
          </p:cNvPr>
          <p:cNvPicPr>
            <a:picLocks noChangeAspect="1"/>
          </p:cNvPicPr>
          <p:nvPr/>
        </p:nvPicPr>
        <p:blipFill>
          <a:blip r:embed="rId3"/>
          <a:stretch>
            <a:fillRect/>
          </a:stretch>
        </p:blipFill>
        <p:spPr>
          <a:xfrm>
            <a:off x="1698774" y="3132552"/>
            <a:ext cx="8794451" cy="2298550"/>
          </a:xfrm>
          <a:prstGeom prst="rect">
            <a:avLst/>
          </a:prstGeom>
        </p:spPr>
      </p:pic>
    </p:spTree>
    <p:extLst>
      <p:ext uri="{BB962C8B-B14F-4D97-AF65-F5344CB8AC3E}">
        <p14:creationId xmlns:p14="http://schemas.microsoft.com/office/powerpoint/2010/main" val="17866498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Voting Cycle</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57389F63-F941-46B5-A299-AB7E6ACBED70}"/>
              </a:ext>
            </a:extLst>
          </p:cNvPr>
          <p:cNvSpPr txBox="1"/>
          <p:nvPr/>
        </p:nvSpPr>
        <p:spPr>
          <a:xfrm>
            <a:off x="1881185" y="1379982"/>
            <a:ext cx="8429625" cy="923330"/>
          </a:xfrm>
          <a:prstGeom prst="rect">
            <a:avLst/>
          </a:prstGeom>
          <a:solidFill>
            <a:srgbClr val="627981"/>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We call the situation in which Choice A is preferred by a majority over Choice B, Choice B is preferred by a majority over Choice C, and Choice C is preferred by a majority over Choice A </a:t>
            </a:r>
            <a:r>
              <a:rPr kumimoji="0" lang="en-US" sz="1800" b="0" i="0" u="none" strike="noStrike" kern="1200" cap="none" spc="0" normalizeH="0" baseline="0" noProof="0" dirty="0" err="1">
                <a:ln>
                  <a:noFill/>
                </a:ln>
                <a:solidFill>
                  <a:prstClr val="white"/>
                </a:solidFill>
                <a:effectLst/>
                <a:uLnTx/>
                <a:uFillTx/>
                <a:latin typeface="Calibri" panose="020F0502020204030204"/>
                <a:ea typeface="+mn-ea"/>
                <a:cs typeface="+mn-cs"/>
              </a:rPr>
              <a:t>a</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a:t>
            </a:r>
            <a:r>
              <a:rPr kumimoji="0" lang="en-US" sz="1800" b="1" i="0" u="none" strike="noStrike" kern="1200" cap="none" spc="0" normalizeH="0" baseline="0" noProof="0" dirty="0">
                <a:ln>
                  <a:noFill/>
                </a:ln>
                <a:solidFill>
                  <a:prstClr val="white"/>
                </a:solidFill>
                <a:effectLst/>
                <a:uLnTx/>
                <a:uFillTx/>
                <a:latin typeface="Calibri" panose="020F0502020204030204"/>
                <a:ea typeface="+mn-ea"/>
                <a:cs typeface="+mn-cs"/>
              </a:rPr>
              <a:t>voting cycle</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a:t>
            </a:r>
          </a:p>
        </p:txBody>
      </p:sp>
      <p:pic>
        <p:nvPicPr>
          <p:cNvPr id="4" name="Picture 3">
            <a:extLst>
              <a:ext uri="{FF2B5EF4-FFF2-40B4-BE49-F238E27FC236}">
                <a16:creationId xmlns:a16="http://schemas.microsoft.com/office/drawing/2014/main" id="{122AF299-4BCE-A69A-7743-1165BD03922A}"/>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2459600" y="2545385"/>
            <a:ext cx="7272800" cy="2092892"/>
          </a:xfrm>
          <a:prstGeom prst="rect">
            <a:avLst/>
          </a:prstGeom>
        </p:spPr>
      </p:pic>
      <p:sp>
        <p:nvSpPr>
          <p:cNvPr id="13" name="TextBox 12">
            <a:extLst>
              <a:ext uri="{FF2B5EF4-FFF2-40B4-BE49-F238E27FC236}">
                <a16:creationId xmlns:a16="http://schemas.microsoft.com/office/drawing/2014/main" id="{22DC3381-C654-4007-9059-BED63C2BAAE5}"/>
              </a:ext>
            </a:extLst>
          </p:cNvPr>
          <p:cNvSpPr txBox="1"/>
          <p:nvPr/>
        </p:nvSpPr>
        <p:spPr>
          <a:xfrm>
            <a:off x="4215602" y="4909353"/>
            <a:ext cx="3760790"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A &gt; B &gt; C &gt; A</a:t>
            </a:r>
          </a:p>
        </p:txBody>
      </p:sp>
      <p:sp>
        <p:nvSpPr>
          <p:cNvPr id="15" name="TextBox 14">
            <a:extLst>
              <a:ext uri="{FF2B5EF4-FFF2-40B4-BE49-F238E27FC236}">
                <a16:creationId xmlns:a16="http://schemas.microsoft.com/office/drawing/2014/main" id="{B3E90BEB-D2A3-461B-BD27-716BBC2683CA}"/>
              </a:ext>
            </a:extLst>
          </p:cNvPr>
          <p:cNvSpPr txBox="1"/>
          <p:nvPr/>
        </p:nvSpPr>
        <p:spPr>
          <a:xfrm>
            <a:off x="1881185" y="5668649"/>
            <a:ext cx="8429625" cy="923330"/>
          </a:xfrm>
          <a:prstGeom prst="rect">
            <a:avLst/>
          </a:prstGeom>
          <a:solidFill>
            <a:srgbClr val="627981"/>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The result of a voting cycle will be determined by the order in which stakeholders present and vote on choices, not by majority rule, because every choice is both preferred to some alternative and also not preferred to another alternative. </a:t>
            </a:r>
          </a:p>
        </p:txBody>
      </p:sp>
    </p:spTree>
    <p:extLst>
      <p:ext uri="{BB962C8B-B14F-4D97-AF65-F5344CB8AC3E}">
        <p14:creationId xmlns:p14="http://schemas.microsoft.com/office/powerpoint/2010/main" val="35241276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3999" y="130505"/>
            <a:ext cx="9144000" cy="10156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Where Is Government's Self-Correcting Mechanism?</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A41E6E27-6C0D-42AD-AD12-3AA123F9E67F}"/>
              </a:ext>
            </a:extLst>
          </p:cNvPr>
          <p:cNvSpPr txBox="1"/>
          <p:nvPr/>
        </p:nvSpPr>
        <p:spPr>
          <a:xfrm>
            <a:off x="1613254" y="1645957"/>
            <a:ext cx="8965489" cy="646331"/>
          </a:xfrm>
          <a:prstGeom prst="rect">
            <a:avLst/>
          </a:prstGeom>
          <a:solidFill>
            <a:srgbClr val="627981"/>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Private sector firms are subject to the self-correcting mechanism of the marketplace, but government agencies do not sell products in a market.</a:t>
            </a:r>
          </a:p>
        </p:txBody>
      </p:sp>
      <p:sp>
        <p:nvSpPr>
          <p:cNvPr id="2" name="Arrow: Left 1">
            <a:extLst>
              <a:ext uri="{FF2B5EF4-FFF2-40B4-BE49-F238E27FC236}">
                <a16:creationId xmlns:a16="http://schemas.microsoft.com/office/drawing/2014/main" id="{498111F5-58A3-4E24-BB0F-82BE33BA113C}"/>
              </a:ext>
            </a:extLst>
          </p:cNvPr>
          <p:cNvSpPr/>
          <p:nvPr/>
        </p:nvSpPr>
        <p:spPr>
          <a:xfrm>
            <a:off x="1881188" y="2792077"/>
            <a:ext cx="4225159" cy="2837793"/>
          </a:xfrm>
          <a:prstGeom prst="leftArrow">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When firms charge too much or produce a product no one wants to buy, they suffer losses and may go out of business.</a:t>
            </a:r>
          </a:p>
        </p:txBody>
      </p:sp>
      <p:sp>
        <p:nvSpPr>
          <p:cNvPr id="25" name="Arrow: Left 24">
            <a:extLst>
              <a:ext uri="{FF2B5EF4-FFF2-40B4-BE49-F238E27FC236}">
                <a16:creationId xmlns:a16="http://schemas.microsoft.com/office/drawing/2014/main" id="{EE8DFA5F-C9FB-462B-851F-531FE2585AB4}"/>
              </a:ext>
            </a:extLst>
          </p:cNvPr>
          <p:cNvSpPr/>
          <p:nvPr/>
        </p:nvSpPr>
        <p:spPr>
          <a:xfrm flipH="1">
            <a:off x="6442840" y="2792077"/>
            <a:ext cx="4225159" cy="2837793"/>
          </a:xfrm>
          <a:prstGeom prst="leftArrow">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Government agencies receive money from taxes, not sales. They do not have competitors from which citizens could purchase alternative services.</a:t>
            </a:r>
          </a:p>
        </p:txBody>
      </p:sp>
    </p:spTree>
    <p:extLst>
      <p:ext uri="{BB962C8B-B14F-4D97-AF65-F5344CB8AC3E}">
        <p14:creationId xmlns:p14="http://schemas.microsoft.com/office/powerpoint/2010/main" val="23766645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3999" y="378577"/>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A Balanced View of Markets and Government</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descr="Markets are very good at allocating society's scarce resources.">
            <a:extLst>
              <a:ext uri="{FF2B5EF4-FFF2-40B4-BE49-F238E27FC236}">
                <a16:creationId xmlns:a16="http://schemas.microsoft.com/office/drawing/2014/main" id="{07A8CF69-5CD1-4892-82FC-34A3EA082138}"/>
              </a:ext>
            </a:extLst>
          </p:cNvPr>
          <p:cNvGrpSpPr/>
          <p:nvPr/>
        </p:nvGrpSpPr>
        <p:grpSpPr>
          <a:xfrm>
            <a:off x="2135749" y="1620241"/>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A1094039-3219-4A8B-903C-D16BC500BDE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D21E5F1A-81E0-4970-83AD-D79FB967E25A}"/>
                </a:ext>
              </a:extLst>
            </p:cNvPr>
            <p:cNvSpPr txBox="1"/>
            <p:nvPr/>
          </p:nvSpPr>
          <p:spPr>
            <a:xfrm>
              <a:off x="655854" y="1912413"/>
              <a:ext cx="7807571" cy="400110"/>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Markets are very good at allocating society's scarce resources.</a:t>
              </a:r>
            </a:p>
          </p:txBody>
        </p:sp>
      </p:grpSp>
      <p:grpSp>
        <p:nvGrpSpPr>
          <p:cNvPr id="17" name="Group 16" descr="Markets may sometimes produce unwanted results, such as monopoly, pollution, and poverty.">
            <a:extLst>
              <a:ext uri="{FF2B5EF4-FFF2-40B4-BE49-F238E27FC236}">
                <a16:creationId xmlns:a16="http://schemas.microsoft.com/office/drawing/2014/main" id="{814C246D-55AE-40B3-8B12-FA1A95C318E6}"/>
              </a:ext>
            </a:extLst>
          </p:cNvPr>
          <p:cNvGrpSpPr/>
          <p:nvPr/>
        </p:nvGrpSpPr>
        <p:grpSpPr>
          <a:xfrm>
            <a:off x="2135749" y="2523086"/>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8A5C311E-3FCE-43B8-87A9-FAF5DB3F14D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9" name="TextBox 18">
              <a:extLst>
                <a:ext uri="{FF2B5EF4-FFF2-40B4-BE49-F238E27FC236}">
                  <a16:creationId xmlns:a16="http://schemas.microsoft.com/office/drawing/2014/main" id="{127BBAD0-C25F-4D77-811D-99007F8D4537}"/>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Markets may sometimes produce unwanted results, such as monopoly, pollution, and poverty.</a:t>
              </a:r>
            </a:p>
          </p:txBody>
        </p:sp>
      </p:grpSp>
      <p:grpSp>
        <p:nvGrpSpPr>
          <p:cNvPr id="20" name="Group 19" descr="Government can help correct the problems of markets, but government intervention is not always a perfect solution.">
            <a:extLst>
              <a:ext uri="{FF2B5EF4-FFF2-40B4-BE49-F238E27FC236}">
                <a16:creationId xmlns:a16="http://schemas.microsoft.com/office/drawing/2014/main" id="{4A0713FB-980E-497E-A670-6EADB7900DE0}"/>
              </a:ext>
            </a:extLst>
          </p:cNvPr>
          <p:cNvGrpSpPr/>
          <p:nvPr/>
        </p:nvGrpSpPr>
        <p:grpSpPr>
          <a:xfrm>
            <a:off x="2135749" y="3425931"/>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98CD9020-6157-4C25-8672-F18424AC89E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2" name="TextBox 21">
              <a:extLst>
                <a:ext uri="{FF2B5EF4-FFF2-40B4-BE49-F238E27FC236}">
                  <a16:creationId xmlns:a16="http://schemas.microsoft.com/office/drawing/2014/main" id="{F1060C57-8353-4CD3-AD2E-8CAD0948302E}"/>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Government can help correct the problems of markets, but government intervention is not always a perfect solution.</a:t>
              </a:r>
            </a:p>
          </p:txBody>
        </p:sp>
      </p:grpSp>
      <p:grpSp>
        <p:nvGrpSpPr>
          <p:cNvPr id="13" name="Group 12" descr="We must not idealize or demonize either unregulated markets or government actions.">
            <a:extLst>
              <a:ext uri="{FF2B5EF4-FFF2-40B4-BE49-F238E27FC236}">
                <a16:creationId xmlns:a16="http://schemas.microsoft.com/office/drawing/2014/main" id="{C8D41D51-0B27-4C6E-95CB-12C6BD0BD92F}"/>
              </a:ext>
            </a:extLst>
          </p:cNvPr>
          <p:cNvGrpSpPr/>
          <p:nvPr/>
        </p:nvGrpSpPr>
        <p:grpSpPr>
          <a:xfrm>
            <a:off x="2135749" y="4328776"/>
            <a:ext cx="8058154" cy="806935"/>
            <a:chOff x="542923" y="1736761"/>
            <a:chExt cx="8058154" cy="806935"/>
          </a:xfrm>
          <a:solidFill>
            <a:srgbClr val="627981"/>
          </a:solidFill>
        </p:grpSpPr>
        <p:sp>
          <p:nvSpPr>
            <p:cNvPr id="23" name="Rectangle 22">
              <a:extLst>
                <a:ext uri="{FF2B5EF4-FFF2-40B4-BE49-F238E27FC236}">
                  <a16:creationId xmlns:a16="http://schemas.microsoft.com/office/drawing/2014/main" id="{83D99F3C-951A-4AD2-B502-457F7024FC7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4" name="TextBox 23">
              <a:extLst>
                <a:ext uri="{FF2B5EF4-FFF2-40B4-BE49-F238E27FC236}">
                  <a16:creationId xmlns:a16="http://schemas.microsoft.com/office/drawing/2014/main" id="{EAC9382C-E629-4822-A04E-3760892185EE}"/>
                </a:ext>
              </a:extLst>
            </p:cNvPr>
            <p:cNvSpPr txBox="1"/>
            <p:nvPr/>
          </p:nvSpPr>
          <p:spPr>
            <a:xfrm>
              <a:off x="599388"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We must not idealize or demonize either unregulated markets or government actions.</a:t>
              </a:r>
            </a:p>
          </p:txBody>
        </p:sp>
      </p:grpSp>
    </p:spTree>
    <p:extLst>
      <p:ext uri="{BB962C8B-B14F-4D97-AF65-F5344CB8AC3E}">
        <p14:creationId xmlns:p14="http://schemas.microsoft.com/office/powerpoint/2010/main" val="11179367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Economics and Government</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Graphic 4">
            <a:extLst>
              <a:ext uri="{FF2B5EF4-FFF2-40B4-BE49-F238E27FC236}">
                <a16:creationId xmlns:a16="http://schemas.microsoft.com/office/drawing/2014/main" id="{6B15D2B8-DBCC-443E-A770-FF4099AD1A74}"/>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117258" y="1450258"/>
            <a:ext cx="3957484" cy="3957484"/>
          </a:xfrm>
          <a:prstGeom prst="rect">
            <a:avLst/>
          </a:prstGeom>
        </p:spPr>
      </p:pic>
      <p:cxnSp>
        <p:nvCxnSpPr>
          <p:cNvPr id="7" name="Straight Connector 6">
            <a:extLst>
              <a:ext uri="{FF2B5EF4-FFF2-40B4-BE49-F238E27FC236}">
                <a16:creationId xmlns:a16="http://schemas.microsoft.com/office/drawing/2014/main" id="{5B6E4C3A-E232-4C06-A100-D84C2CE2CE5A}"/>
              </a:ext>
              <a:ext uri="{C183D7F6-B498-43B3-948B-1728B52AA6E4}">
                <adec:decorative xmlns:adec="http://schemas.microsoft.com/office/drawing/2017/decorative" val="1"/>
              </a:ext>
            </a:extLst>
          </p:cNvPr>
          <p:cNvCxnSpPr/>
          <p:nvPr/>
        </p:nvCxnSpPr>
        <p:spPr>
          <a:xfrm>
            <a:off x="5624051" y="2394154"/>
            <a:ext cx="196645" cy="245807"/>
          </a:xfrm>
          <a:prstGeom prst="line">
            <a:avLst/>
          </a:prstGeom>
          <a:ln w="47625"/>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2B25FE92-9B04-4FB4-BDB0-E1F4F776BFCA}"/>
              </a:ext>
              <a:ext uri="{C183D7F6-B498-43B3-948B-1728B52AA6E4}">
                <adec:decorative xmlns:adec="http://schemas.microsoft.com/office/drawing/2017/decorative" val="1"/>
              </a:ext>
            </a:extLst>
          </p:cNvPr>
          <p:cNvCxnSpPr>
            <a:cxnSpLocks/>
          </p:cNvCxnSpPr>
          <p:nvPr/>
        </p:nvCxnSpPr>
        <p:spPr>
          <a:xfrm flipH="1">
            <a:off x="5791200" y="2379406"/>
            <a:ext cx="304800" cy="245807"/>
          </a:xfrm>
          <a:prstGeom prst="line">
            <a:avLst/>
          </a:prstGeom>
          <a:ln w="47625"/>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87A0FB16-534F-4D35-9E75-F169493B47E3}"/>
              </a:ext>
              <a:ext uri="{C183D7F6-B498-43B3-948B-1728B52AA6E4}">
                <adec:decorative xmlns:adec="http://schemas.microsoft.com/office/drawing/2017/decorative" val="1"/>
              </a:ext>
            </a:extLst>
          </p:cNvPr>
          <p:cNvCxnSpPr>
            <a:cxnSpLocks/>
          </p:cNvCxnSpPr>
          <p:nvPr/>
        </p:nvCxnSpPr>
        <p:spPr>
          <a:xfrm>
            <a:off x="6086167" y="2349909"/>
            <a:ext cx="412955" cy="550607"/>
          </a:xfrm>
          <a:prstGeom prst="line">
            <a:avLst/>
          </a:prstGeom>
          <a:ln w="47625"/>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E3D53FBB-988F-4FE8-9108-E95A8F1CB48F}"/>
              </a:ext>
              <a:ext uri="{C183D7F6-B498-43B3-948B-1728B52AA6E4}">
                <adec:decorative xmlns:adec="http://schemas.microsoft.com/office/drawing/2017/decorative" val="1"/>
              </a:ext>
            </a:extLst>
          </p:cNvPr>
          <p:cNvCxnSpPr>
            <a:cxnSpLocks/>
          </p:cNvCxnSpPr>
          <p:nvPr/>
        </p:nvCxnSpPr>
        <p:spPr>
          <a:xfrm flipH="1">
            <a:off x="6479459" y="2502309"/>
            <a:ext cx="314630" cy="398207"/>
          </a:xfrm>
          <a:prstGeom prst="line">
            <a:avLst/>
          </a:prstGeom>
          <a:ln w="47625"/>
        </p:spPr>
        <p:style>
          <a:lnRef idx="1">
            <a:schemeClr val="accent1"/>
          </a:lnRef>
          <a:fillRef idx="0">
            <a:schemeClr val="accent1"/>
          </a:fillRef>
          <a:effectRef idx="0">
            <a:schemeClr val="accent1"/>
          </a:effectRef>
          <a:fontRef idx="minor">
            <a:schemeClr val="tx1"/>
          </a:fontRef>
        </p:style>
      </p:cxnSp>
      <p:sp>
        <p:nvSpPr>
          <p:cNvPr id="20" name="TextBox 19">
            <a:extLst>
              <a:ext uri="{FF2B5EF4-FFF2-40B4-BE49-F238E27FC236}">
                <a16:creationId xmlns:a16="http://schemas.microsoft.com/office/drawing/2014/main" id="{BB68F6C6-FB1A-4E84-A8B5-98534D6C7806}"/>
              </a:ext>
            </a:extLst>
          </p:cNvPr>
          <p:cNvSpPr txBox="1"/>
          <p:nvPr/>
        </p:nvSpPr>
        <p:spPr>
          <a:xfrm>
            <a:off x="1929580" y="5560142"/>
            <a:ext cx="8332839" cy="461665"/>
          </a:xfrm>
          <a:prstGeom prst="rect">
            <a:avLst/>
          </a:prstGeom>
          <a:solidFill>
            <a:srgbClr val="627981"/>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Economics is generally politically neutral.</a:t>
            </a:r>
          </a:p>
        </p:txBody>
      </p:sp>
    </p:spTree>
    <p:extLst>
      <p:ext uri="{BB962C8B-B14F-4D97-AF65-F5344CB8AC3E}">
        <p14:creationId xmlns:p14="http://schemas.microsoft.com/office/powerpoint/2010/main" val="410317192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bba5ca8172f8fd72482d4b836006c6ac">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ece3d55297cd2342a1e3baaeeaf598d6"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638F4B7-3BAE-4E66-AE43-092BC7FABFB3}">
  <ds:schemaRefs>
    <ds:schemaRef ds:uri="http://schemas.microsoft.com/sharepoint/v3/contenttype/forms"/>
  </ds:schemaRefs>
</ds:datastoreItem>
</file>

<file path=customXml/itemProps2.xml><?xml version="1.0" encoding="utf-8"?>
<ds:datastoreItem xmlns:ds="http://schemas.openxmlformats.org/officeDocument/2006/customXml" ds:itemID="{E2B5C712-4638-4D80-AD14-914302A87048}">
  <ds:schemaRefs>
    <ds:schemaRef ds:uri="06d9c582-05c2-476b-83d2-72ab8b1380b2"/>
    <ds:schemaRef ds:uri="http://schemas.microsoft.com/office/2006/metadata/properties"/>
    <ds:schemaRef ds:uri="http://www.w3.org/XML/1998/namespace"/>
    <ds:schemaRef ds:uri="http://schemas.microsoft.com/office/infopath/2007/PartnerControls"/>
    <ds:schemaRef ds:uri="http://purl.org/dc/dcmitype/"/>
    <ds:schemaRef ds:uri="http://schemas.microsoft.com/office/2006/documentManagement/types"/>
    <ds:schemaRef ds:uri="http://schemas.openxmlformats.org/package/2006/metadata/core-properties"/>
    <ds:schemaRef ds:uri="fdab59f7-c3a7-48e5-acd8-618ce834776e"/>
    <ds:schemaRef ds:uri="http://purl.org/dc/terms/"/>
    <ds:schemaRef ds:uri="http://purl.org/dc/elements/1.1/"/>
  </ds:schemaRefs>
</ds:datastoreItem>
</file>

<file path=customXml/itemProps3.xml><?xml version="1.0" encoding="utf-8"?>
<ds:datastoreItem xmlns:ds="http://schemas.openxmlformats.org/officeDocument/2006/customXml" ds:itemID="{85B2B237-F878-45C8-8C33-83071DA16A5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d9c582-05c2-476b-83d2-72ab8b1380b2"/>
    <ds:schemaRef ds:uri="fdab59f7-c3a7-48e5-acd8-618ce83477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294</TotalTime>
  <Words>1283</Words>
  <Application>Microsoft Office PowerPoint</Application>
  <PresentationFormat>Widescreen</PresentationFormat>
  <Paragraphs>130</Paragraphs>
  <Slides>13</Slides>
  <Notes>11</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13</vt:i4>
      </vt:variant>
    </vt:vector>
  </HeadingPairs>
  <TitlesOfParts>
    <vt:vector size="19" baseType="lpstr">
      <vt:lpstr>Arial</vt:lpstr>
      <vt:lpstr>Calibri</vt:lpstr>
      <vt:lpstr>Calibri Light</vt:lpstr>
      <vt:lpstr>Century Gothic</vt:lpstr>
      <vt:lpstr>Office Theme</vt:lpstr>
      <vt:lpstr>1_Office Theme</vt:lpstr>
      <vt:lpstr>Flaws in the Democratic System of Government</vt:lpstr>
      <vt:lpstr>Democracy</vt:lpstr>
      <vt:lpstr>Voting1</vt:lpstr>
      <vt:lpstr>Voting2</vt:lpstr>
      <vt:lpstr>Median Voter Theory</vt:lpstr>
      <vt:lpstr>Voting Cycle</vt:lpstr>
      <vt:lpstr>Where Is Government's Self-Correcting Mechanism?</vt:lpstr>
      <vt:lpstr>A Balanced View of Markets and Government</vt:lpstr>
      <vt:lpstr>Economics and Government</vt:lpstr>
      <vt:lpstr>On Your Own1</vt:lpstr>
      <vt:lpstr>On Your Own2</vt:lpstr>
      <vt:lpstr>Summary</vt:lpstr>
      <vt:lpstr>HAWKES LEARNING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Economics, 2nd Edition</dc:title>
  <dc:creator>Hawkes Learning</dc:creator>
  <cp:lastModifiedBy>Caitlin Coleman</cp:lastModifiedBy>
  <cp:revision>36</cp:revision>
  <dcterms:created xsi:type="dcterms:W3CDTF">2017-06-16T13:06:21Z</dcterms:created>
  <dcterms:modified xsi:type="dcterms:W3CDTF">2026-02-02T16:50:11Z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y fmtid="{D5CDD505-2E9C-101B-9397-08002B2CF9AE}" pid="4" name="MediaServiceImageTags">
    <vt:lpwstr/>
  </property>
</Properties>
</file>