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1"/>
  </p:notesMasterIdLst>
  <p:sldIdLst>
    <p:sldId id="371"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4" r:id="rId29"/>
    <p:sldId id="36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588DA-414D-4053-A102-9F7723D0164F}" v="3" dt="2026-02-02T16:46:12.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5900" autoAdjust="0"/>
  </p:normalViewPr>
  <p:slideViewPr>
    <p:cSldViewPr snapToGrid="0">
      <p:cViewPr varScale="1">
        <p:scale>
          <a:sx n="91" d="100"/>
          <a:sy n="91" d="100"/>
        </p:scale>
        <p:origin x="1272"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15T11:57:54.850" v="11" actId="6549"/>
      <pc:docMkLst>
        <pc:docMk/>
      </pc:docMkLst>
      <pc:sldChg chg="add">
        <pc:chgData name="Caitlin Coleman" userId="96f87ca1-0e64-4ae8-8d77-98757b85df0b" providerId="ADAL" clId="{DDA6BCD5-DC0D-434C-93A0-51E2BCD25B34}" dt="2026-01-15T11:56:27.737" v="0"/>
        <pc:sldMkLst>
          <pc:docMk/>
          <pc:sldMk cId="4182163441" sldId="367"/>
        </pc:sldMkLst>
      </pc:sldChg>
      <pc:sldChg chg="add">
        <pc:chgData name="Caitlin Coleman" userId="96f87ca1-0e64-4ae8-8d77-98757b85df0b" providerId="ADAL" clId="{DDA6BCD5-DC0D-434C-93A0-51E2BCD25B34}" dt="2026-01-15T11:56:59.277" v="1"/>
        <pc:sldMkLst>
          <pc:docMk/>
          <pc:sldMk cId="3286266728" sldId="371"/>
        </pc:sldMkLst>
      </pc:sldChg>
      <pc:sldChg chg="add">
        <pc:chgData name="Caitlin Coleman" userId="96f87ca1-0e64-4ae8-8d77-98757b85df0b" providerId="ADAL" clId="{DDA6BCD5-DC0D-434C-93A0-51E2BCD25B34}" dt="2026-01-15T11:56:59.277" v="1"/>
        <pc:sldMkLst>
          <pc:docMk/>
          <pc:sldMk cId="1220056669" sldId="372"/>
        </pc:sldMkLst>
      </pc:sldChg>
      <pc:sldChg chg="add">
        <pc:chgData name="Caitlin Coleman" userId="96f87ca1-0e64-4ae8-8d77-98757b85df0b" providerId="ADAL" clId="{DDA6BCD5-DC0D-434C-93A0-51E2BCD25B34}" dt="2026-01-15T11:56:59.277" v="1"/>
        <pc:sldMkLst>
          <pc:docMk/>
          <pc:sldMk cId="3070457208" sldId="373"/>
        </pc:sldMkLst>
      </pc:sldChg>
      <pc:sldChg chg="add">
        <pc:chgData name="Caitlin Coleman" userId="96f87ca1-0e64-4ae8-8d77-98757b85df0b" providerId="ADAL" clId="{DDA6BCD5-DC0D-434C-93A0-51E2BCD25B34}" dt="2026-01-15T11:56:59.277" v="1"/>
        <pc:sldMkLst>
          <pc:docMk/>
          <pc:sldMk cId="2092548165" sldId="374"/>
        </pc:sldMkLst>
      </pc:sldChg>
      <pc:sldChg chg="add">
        <pc:chgData name="Caitlin Coleman" userId="96f87ca1-0e64-4ae8-8d77-98757b85df0b" providerId="ADAL" clId="{DDA6BCD5-DC0D-434C-93A0-51E2BCD25B34}" dt="2026-01-15T11:56:59.277" v="1"/>
        <pc:sldMkLst>
          <pc:docMk/>
          <pc:sldMk cId="1960303600" sldId="375"/>
        </pc:sldMkLst>
      </pc:sldChg>
      <pc:sldChg chg="add">
        <pc:chgData name="Caitlin Coleman" userId="96f87ca1-0e64-4ae8-8d77-98757b85df0b" providerId="ADAL" clId="{DDA6BCD5-DC0D-434C-93A0-51E2BCD25B34}" dt="2026-01-15T11:56:59.277" v="1"/>
        <pc:sldMkLst>
          <pc:docMk/>
          <pc:sldMk cId="3398757207" sldId="376"/>
        </pc:sldMkLst>
      </pc:sldChg>
      <pc:sldChg chg="add">
        <pc:chgData name="Caitlin Coleman" userId="96f87ca1-0e64-4ae8-8d77-98757b85df0b" providerId="ADAL" clId="{DDA6BCD5-DC0D-434C-93A0-51E2BCD25B34}" dt="2026-01-15T11:56:59.277" v="1"/>
        <pc:sldMkLst>
          <pc:docMk/>
          <pc:sldMk cId="3810849046" sldId="377"/>
        </pc:sldMkLst>
      </pc:sldChg>
      <pc:sldChg chg="add">
        <pc:chgData name="Caitlin Coleman" userId="96f87ca1-0e64-4ae8-8d77-98757b85df0b" providerId="ADAL" clId="{DDA6BCD5-DC0D-434C-93A0-51E2BCD25B34}" dt="2026-01-15T11:56:59.277" v="1"/>
        <pc:sldMkLst>
          <pc:docMk/>
          <pc:sldMk cId="622597210" sldId="378"/>
        </pc:sldMkLst>
      </pc:sldChg>
      <pc:sldChg chg="add">
        <pc:chgData name="Caitlin Coleman" userId="96f87ca1-0e64-4ae8-8d77-98757b85df0b" providerId="ADAL" clId="{DDA6BCD5-DC0D-434C-93A0-51E2BCD25B34}" dt="2026-01-15T11:56:59.277" v="1"/>
        <pc:sldMkLst>
          <pc:docMk/>
          <pc:sldMk cId="2105470907" sldId="379"/>
        </pc:sldMkLst>
      </pc:sldChg>
      <pc:sldChg chg="add">
        <pc:chgData name="Caitlin Coleman" userId="96f87ca1-0e64-4ae8-8d77-98757b85df0b" providerId="ADAL" clId="{DDA6BCD5-DC0D-434C-93A0-51E2BCD25B34}" dt="2026-01-15T11:56:59.277" v="1"/>
        <pc:sldMkLst>
          <pc:docMk/>
          <pc:sldMk cId="1085739775" sldId="380"/>
        </pc:sldMkLst>
      </pc:sldChg>
      <pc:sldChg chg="add">
        <pc:chgData name="Caitlin Coleman" userId="96f87ca1-0e64-4ae8-8d77-98757b85df0b" providerId="ADAL" clId="{DDA6BCD5-DC0D-434C-93A0-51E2BCD25B34}" dt="2026-01-15T11:56:59.277" v="1"/>
        <pc:sldMkLst>
          <pc:docMk/>
          <pc:sldMk cId="1670463071" sldId="381"/>
        </pc:sldMkLst>
      </pc:sldChg>
      <pc:sldChg chg="add">
        <pc:chgData name="Caitlin Coleman" userId="96f87ca1-0e64-4ae8-8d77-98757b85df0b" providerId="ADAL" clId="{DDA6BCD5-DC0D-434C-93A0-51E2BCD25B34}" dt="2026-01-15T11:56:59.277" v="1"/>
        <pc:sldMkLst>
          <pc:docMk/>
          <pc:sldMk cId="1716004194" sldId="382"/>
        </pc:sldMkLst>
      </pc:sldChg>
      <pc:sldChg chg="modSp add mod">
        <pc:chgData name="Caitlin Coleman" userId="96f87ca1-0e64-4ae8-8d77-98757b85df0b" providerId="ADAL" clId="{DDA6BCD5-DC0D-434C-93A0-51E2BCD25B34}" dt="2026-01-15T11:57:23.288" v="4" actId="20577"/>
        <pc:sldMkLst>
          <pc:docMk/>
          <pc:sldMk cId="2206578238" sldId="383"/>
        </pc:sldMkLst>
        <pc:spChg chg="mod">
          <ac:chgData name="Caitlin Coleman" userId="96f87ca1-0e64-4ae8-8d77-98757b85df0b" providerId="ADAL" clId="{DDA6BCD5-DC0D-434C-93A0-51E2BCD25B34}" dt="2026-01-15T11:57:23.288" v="4" actId="20577"/>
          <ac:spMkLst>
            <pc:docMk/>
            <pc:sldMk cId="2206578238" sldId="383"/>
            <ac:spMk id="26" creationId="{00000000-0000-0000-0000-000000000000}"/>
          </ac:spMkLst>
        </pc:spChg>
      </pc:sldChg>
      <pc:sldChg chg="modSp add mod">
        <pc:chgData name="Caitlin Coleman" userId="96f87ca1-0e64-4ae8-8d77-98757b85df0b" providerId="ADAL" clId="{DDA6BCD5-DC0D-434C-93A0-51E2BCD25B34}" dt="2026-01-15T11:57:28.392" v="6" actId="20577"/>
        <pc:sldMkLst>
          <pc:docMk/>
          <pc:sldMk cId="3075797382" sldId="384"/>
        </pc:sldMkLst>
        <pc:spChg chg="mod">
          <ac:chgData name="Caitlin Coleman" userId="96f87ca1-0e64-4ae8-8d77-98757b85df0b" providerId="ADAL" clId="{DDA6BCD5-DC0D-434C-93A0-51E2BCD25B34}" dt="2026-01-15T11:57:28.392" v="6" actId="20577"/>
          <ac:spMkLst>
            <pc:docMk/>
            <pc:sldMk cId="3075797382" sldId="384"/>
            <ac:spMk id="26" creationId="{00000000-0000-0000-0000-000000000000}"/>
          </ac:spMkLst>
        </pc:spChg>
      </pc:sldChg>
      <pc:sldChg chg="add">
        <pc:chgData name="Caitlin Coleman" userId="96f87ca1-0e64-4ae8-8d77-98757b85df0b" providerId="ADAL" clId="{DDA6BCD5-DC0D-434C-93A0-51E2BCD25B34}" dt="2026-01-15T11:56:59.277" v="1"/>
        <pc:sldMkLst>
          <pc:docMk/>
          <pc:sldMk cId="3102061337" sldId="385"/>
        </pc:sldMkLst>
      </pc:sldChg>
      <pc:sldChg chg="add">
        <pc:chgData name="Caitlin Coleman" userId="96f87ca1-0e64-4ae8-8d77-98757b85df0b" providerId="ADAL" clId="{DDA6BCD5-DC0D-434C-93A0-51E2BCD25B34}" dt="2026-01-15T11:56:59.277" v="1"/>
        <pc:sldMkLst>
          <pc:docMk/>
          <pc:sldMk cId="77823606" sldId="386"/>
        </pc:sldMkLst>
      </pc:sldChg>
      <pc:sldChg chg="add">
        <pc:chgData name="Caitlin Coleman" userId="96f87ca1-0e64-4ae8-8d77-98757b85df0b" providerId="ADAL" clId="{DDA6BCD5-DC0D-434C-93A0-51E2BCD25B34}" dt="2026-01-15T11:56:59.277" v="1"/>
        <pc:sldMkLst>
          <pc:docMk/>
          <pc:sldMk cId="3686078737" sldId="387"/>
        </pc:sldMkLst>
      </pc:sldChg>
      <pc:sldChg chg="modSp add mod">
        <pc:chgData name="Caitlin Coleman" userId="96f87ca1-0e64-4ae8-8d77-98757b85df0b" providerId="ADAL" clId="{DDA6BCD5-DC0D-434C-93A0-51E2BCD25B34}" dt="2026-01-15T11:57:39.438" v="8" actId="20577"/>
        <pc:sldMkLst>
          <pc:docMk/>
          <pc:sldMk cId="141307181" sldId="388"/>
        </pc:sldMkLst>
        <pc:spChg chg="mod">
          <ac:chgData name="Caitlin Coleman" userId="96f87ca1-0e64-4ae8-8d77-98757b85df0b" providerId="ADAL" clId="{DDA6BCD5-DC0D-434C-93A0-51E2BCD25B34}" dt="2026-01-15T11:57:39.438" v="8" actId="20577"/>
          <ac:spMkLst>
            <pc:docMk/>
            <pc:sldMk cId="141307181" sldId="388"/>
            <ac:spMk id="26" creationId="{00000000-0000-0000-0000-000000000000}"/>
          </ac:spMkLst>
        </pc:spChg>
      </pc:sldChg>
      <pc:sldChg chg="modSp add mod">
        <pc:chgData name="Caitlin Coleman" userId="96f87ca1-0e64-4ae8-8d77-98757b85df0b" providerId="ADAL" clId="{DDA6BCD5-DC0D-434C-93A0-51E2BCD25B34}" dt="2026-01-15T11:57:46.054" v="10" actId="20577"/>
        <pc:sldMkLst>
          <pc:docMk/>
          <pc:sldMk cId="4268116767" sldId="389"/>
        </pc:sldMkLst>
        <pc:spChg chg="mod">
          <ac:chgData name="Caitlin Coleman" userId="96f87ca1-0e64-4ae8-8d77-98757b85df0b" providerId="ADAL" clId="{DDA6BCD5-DC0D-434C-93A0-51E2BCD25B34}" dt="2026-01-15T11:57:46.054" v="10" actId="20577"/>
          <ac:spMkLst>
            <pc:docMk/>
            <pc:sldMk cId="4268116767" sldId="389"/>
            <ac:spMk id="26" creationId="{00000000-0000-0000-0000-000000000000}"/>
          </ac:spMkLst>
        </pc:spChg>
      </pc:sldChg>
      <pc:sldChg chg="add">
        <pc:chgData name="Caitlin Coleman" userId="96f87ca1-0e64-4ae8-8d77-98757b85df0b" providerId="ADAL" clId="{DDA6BCD5-DC0D-434C-93A0-51E2BCD25B34}" dt="2026-01-15T11:56:59.277" v="1"/>
        <pc:sldMkLst>
          <pc:docMk/>
          <pc:sldMk cId="4236358255" sldId="390"/>
        </pc:sldMkLst>
      </pc:sldChg>
      <pc:sldChg chg="add">
        <pc:chgData name="Caitlin Coleman" userId="96f87ca1-0e64-4ae8-8d77-98757b85df0b" providerId="ADAL" clId="{DDA6BCD5-DC0D-434C-93A0-51E2BCD25B34}" dt="2026-01-15T11:56:59.277" v="1"/>
        <pc:sldMkLst>
          <pc:docMk/>
          <pc:sldMk cId="3697664960" sldId="391"/>
        </pc:sldMkLst>
      </pc:sldChg>
      <pc:sldChg chg="add">
        <pc:chgData name="Caitlin Coleman" userId="96f87ca1-0e64-4ae8-8d77-98757b85df0b" providerId="ADAL" clId="{DDA6BCD5-DC0D-434C-93A0-51E2BCD25B34}" dt="2026-01-15T11:56:59.277" v="1"/>
        <pc:sldMkLst>
          <pc:docMk/>
          <pc:sldMk cId="4209122682" sldId="392"/>
        </pc:sldMkLst>
      </pc:sldChg>
      <pc:sldChg chg="add">
        <pc:chgData name="Caitlin Coleman" userId="96f87ca1-0e64-4ae8-8d77-98757b85df0b" providerId="ADAL" clId="{DDA6BCD5-DC0D-434C-93A0-51E2BCD25B34}" dt="2026-01-15T11:56:59.277" v="1"/>
        <pc:sldMkLst>
          <pc:docMk/>
          <pc:sldMk cId="1803265800" sldId="393"/>
        </pc:sldMkLst>
      </pc:sldChg>
      <pc:sldChg chg="modSp add mod">
        <pc:chgData name="Caitlin Coleman" userId="96f87ca1-0e64-4ae8-8d77-98757b85df0b" providerId="ADAL" clId="{DDA6BCD5-DC0D-434C-93A0-51E2BCD25B34}" dt="2026-01-15T11:57:54.850" v="11" actId="6549"/>
        <pc:sldMkLst>
          <pc:docMk/>
          <pc:sldMk cId="3254095877" sldId="394"/>
        </pc:sldMkLst>
        <pc:spChg chg="mod">
          <ac:chgData name="Caitlin Coleman" userId="96f87ca1-0e64-4ae8-8d77-98757b85df0b" providerId="ADAL" clId="{DDA6BCD5-DC0D-434C-93A0-51E2BCD25B34}" dt="2026-01-15T11:57:54.850" v="11" actId="6549"/>
          <ac:spMkLst>
            <pc:docMk/>
            <pc:sldMk cId="3254095877" sldId="394"/>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end of this lesson, you will be able to show the relationship between savers, banks, and borrowers; calculate bond yield; contrast bonds, stocks, mutual funds, and assets; and explain the tradeoffs between return and risk.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436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has a coupon rate or interest rate, which is usually semi-annual but can be paid at different times throughout the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11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has a maturity date: when the borrower will pay back its face value as well as its last interest payment. Combining the bond’s face value, interest rate, maturity date, and market interest rates allows a buyer to compute a bond’s present value, which is the most that a buyer would be willing to pay for a given bond.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328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yield measures the rate of return a bond is expected to pay over time. Investors can buy bonds when they are issued, and they can buy and sell them during their lifetimes.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392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bond with a maturity date one year from now has a face value of $10,000 and a coupon rate of 4%. Interest rates have increased in the market, changing the bond's price to $9454.54. For an investor purchasing the bond today, what is the bond yield?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19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3582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rate of return on a financial investment in a share of stock can come in two forms: as dividends and capital gain. There are different ways to measure the overall performance of the stock market, based on averaging different subsets of stock prices. A popular stock market measure is the Dow Jones Industrial Average, which is based on 30 large U.S. companies' stock prices. Another stock market performance gauge, the Standard &amp; Poor's 500, follows the stock prices of the 500 largest U.S.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447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Buying stocks or bonds issued by a single company is always somewhat risky. Companies offer mutual funds, which consist of a variety of stocks or bonds from different companies. We call a mutual fund that seeks only to mimic the market's overall performance an index fund. Diversification can offset some of the risks of individual stocks rising or falling.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403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Households can also seek a rate of return by purchasing tangible assets, especially housing. An owner's equity in a house is the monetary value the owner would have after selling the house and repaying any outstanding bank loans. Other tangible assets include precious metals, commodities, and collectibles.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013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graduate from college and begin your first job, you decide to save 10% of your income each month. In which of the financial assets are you likely to invest? Why? How would your choice change many years later as you approach retirement? Why?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370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young worker is just starting out with many years to work, they would most likely be willing to accept moderate or possibly high risk in order to receive a high rate of return. Young workers would probably buy mutual funds to take advantage of diversification or possibly buy individual stocks since over a long period of time, the average return on stocks is consistently higher even though in any one year, there may be losses. Most older workers will be willing to accept a lower return, probably buying bonds or even CDs, to avoid risk.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261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divide the mechanisms for savings available to households into several categories: deposits in bank accounts; bonds; stocks; money market mutual funds; stock and bond mutual funds; and housing and other tangible assets like owning gold. We need to analyze each of these investments in terms of three factors: the expected rate of return it will pay; the risk that the return will be much lower or higher than expected; and the investment's liquidity, which refers to how easily one can exchange money or financial assets for a good or service.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363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for bonds: rate of return: low to moderate, depending on the borrower's risk. Risk: low to moderate, depending on whether interest rates in the economy change substantially after the bond is issued. Liquidity: moderate because the investor needs to sell the bond before the investor regains the cash.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776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on investing in stocks is that the rate of return over time will be high, but the risks are also high, especially in the short run. Liquidity is also high since one can sell stock in publicly held companies readily for spendable money.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98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on investing in mutual funds is that the rate of return over time will be high. The risks are also high, but the risks and returns for an individual mutual fund will be lower than those for an individual stock. As with stocks, liquidity is also high, provided the mutual fund or stock index fund is readily traded.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23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on investing in tangible assets: rate of return is moderate, especially if you can receive nonfinancial benefits from them. Risk is moderate for housing or high for collectibles. Liquidity is low because it often takes considerable time and energy to sell a house and turn your capital gain into cash.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232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07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expected rate of return refers to how much a project or investment is expected to return to the investor. Rate of return can be measured in future interest payments, capital gains, or increased profitability; often expressed as a percentage rate. Risk measures the uncertainty of that project's profitability. The actual rate of return refers to the total rate of return at the end of a time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Risk measures the uncertainty of that project’s profitability. There are several types of risk. Default risk is the risk that the borrower fails to pay back the bond or loan. Interest rate risk is the danger that you might buy a long-term bond at a lower interest rate right before market rates suddenly rise, causing you to lose out on the increase. A high-risk investment is one for which a wide range of potential payoffs is reasonably probable. A high-risk investment will have actual returns that are much higher than the expected rate of return in some months or years and much lower in other months or years. A low-risk investment may have actual returns that are fairly close to its expected rate of return year after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intermediary is one who stands between two other parties. For example, a person who arranges a blind date between two other people is one kind of intermediary. In financial capital markets, banks are an example of a financial intermediary: an institution that operates between a saver who deposits funds in a bank and a borrower who receives a loan from that bank. When a bank serves as a financial intermediary, unlike the situation with a couple on a blind date, the saver and the borrower never meet.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950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Banks offer a range of accounts to serve different needs. This includes checking accounts, savings accounts, and certificates of deposit. A checking account typically pays little or no interest, but it facilitates transactions by giving easy access to liquid money. A savings account typically pays some interest rate, but money is less liquid. With a CD, you agree to deposit a certain amount of money, often measured in thousands of dollars, in the account for a stated period of time, typically ranging from a few months to several years. In exchange, the bank agrees to pay a higher interest rate than for a regular savings account.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Bonds vary in the rates of return that they offer, according to the riskiness of the borrower. </a:t>
            </a:r>
            <a:r>
              <a:rPr lang="en-US" sz="1200" dirty="0">
                <a:solidFill>
                  <a:schemeClr val="bg1"/>
                </a:solidFill>
              </a:rPr>
              <a:t>An interest rate can be divided into three components: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compensation for delaying consumption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adjustment for an inflationary rise in the overall level of prices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risk premium that takes the borrower's riskiness into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293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call bonds that offer high interest rates to compensate for their relatively high chance of default ”high-yield bonds” or ”junk bonds.” In financial terms, a bond has several parts. A bond is basically an “I owe you” note that an investor receives in exchange for capital (money).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626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has a face value. This is the amount the borrower agrees to pay the investor at maturity.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62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3.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604823" y="2214037"/>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How Households Supply Financial Capital</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3286266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Coupon or Interest Rate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B854EFE1-45E1-4E72-8BF5-63D8C095BA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7512" y="1383374"/>
            <a:ext cx="3196975" cy="3196975"/>
          </a:xfrm>
          <a:prstGeom prst="rect">
            <a:avLst/>
          </a:prstGeom>
        </p:spPr>
      </p:pic>
      <p:sp>
        <p:nvSpPr>
          <p:cNvPr id="4" name="TextBox 3">
            <a:extLst>
              <a:ext uri="{FF2B5EF4-FFF2-40B4-BE49-F238E27FC236}">
                <a16:creationId xmlns:a16="http://schemas.microsoft.com/office/drawing/2014/main" id="{F2F7BB66-4761-481E-A2B7-46BF33E3B49E}"/>
              </a:ext>
              <a:ext uri="{C183D7F6-B498-43B3-948B-1728B52AA6E4}">
                <adec:decorative xmlns:adec="http://schemas.microsoft.com/office/drawing/2017/decorative" val="1"/>
              </a:ext>
            </a:extLst>
          </p:cNvPr>
          <p:cNvSpPr txBox="1"/>
          <p:nvPr/>
        </p:nvSpPr>
        <p:spPr>
          <a:xfrm>
            <a:off x="5563641" y="2334589"/>
            <a:ext cx="1064715"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6" name="TextBox 5">
            <a:extLst>
              <a:ext uri="{FF2B5EF4-FFF2-40B4-BE49-F238E27FC236}">
                <a16:creationId xmlns:a16="http://schemas.microsoft.com/office/drawing/2014/main" id="{24384815-3FF0-47CA-A04B-93EACF48F2E4}"/>
              </a:ext>
            </a:extLst>
          </p:cNvPr>
          <p:cNvSpPr txBox="1"/>
          <p:nvPr/>
        </p:nvSpPr>
        <p:spPr>
          <a:xfrm>
            <a:off x="1285981" y="4438535"/>
            <a:ext cx="9620037" cy="804672"/>
          </a:xfrm>
          <a:prstGeom prst="rect">
            <a:avLst/>
          </a:prstGeom>
          <a:solidFill>
            <a:srgbClr val="627981"/>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usually semi-annual but can be paid at different times throughout the year</a:t>
            </a:r>
          </a:p>
        </p:txBody>
      </p:sp>
    </p:spTree>
    <p:extLst>
      <p:ext uri="{BB962C8B-B14F-4D97-AF65-F5344CB8AC3E}">
        <p14:creationId xmlns:p14="http://schemas.microsoft.com/office/powerpoint/2010/main" val="1085739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Maturity Date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279D38A-6A3A-4418-A473-2E0ECA0F2BD9}"/>
              </a:ext>
            </a:extLst>
          </p:cNvPr>
          <p:cNvSpPr txBox="1"/>
          <p:nvPr/>
        </p:nvSpPr>
        <p:spPr>
          <a:xfrm>
            <a:off x="642990" y="4387164"/>
            <a:ext cx="10906019" cy="804672"/>
          </a:xfrm>
          <a:prstGeom prst="rect">
            <a:avLst/>
          </a:prstGeom>
          <a:solidFill>
            <a:srgbClr val="627981"/>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when the borrower will pay back bond face value as well as the last interest payment</a:t>
            </a:r>
          </a:p>
        </p:txBody>
      </p:sp>
      <p:pic>
        <p:nvPicPr>
          <p:cNvPr id="3" name="Graphic 2">
            <a:extLst>
              <a:ext uri="{FF2B5EF4-FFF2-40B4-BE49-F238E27FC236}">
                <a16:creationId xmlns:a16="http://schemas.microsoft.com/office/drawing/2014/main" id="{5D9BDF1C-6031-42D9-BDBF-7E068947AF2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9777" y="1489253"/>
            <a:ext cx="2652445" cy="2652445"/>
          </a:xfrm>
          <a:prstGeom prst="rect">
            <a:avLst/>
          </a:prstGeom>
        </p:spPr>
      </p:pic>
    </p:spTree>
    <p:extLst>
      <p:ext uri="{BB962C8B-B14F-4D97-AF65-F5344CB8AC3E}">
        <p14:creationId xmlns:p14="http://schemas.microsoft.com/office/powerpoint/2010/main" val="1670463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Bond Yield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F57CC3D-3842-46BF-9B3F-ABE65CC72325}"/>
              </a:ext>
            </a:extLst>
          </p:cNvPr>
          <p:cNvSpPr txBox="1"/>
          <p:nvPr/>
        </p:nvSpPr>
        <p:spPr>
          <a:xfrm>
            <a:off x="1609189" y="4469357"/>
            <a:ext cx="8973621" cy="804672"/>
          </a:xfrm>
          <a:prstGeom prst="rect">
            <a:avLst/>
          </a:prstGeom>
          <a:solidFill>
            <a:srgbClr val="627981"/>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measures the rate of return a bond is expected to pay over time</a:t>
            </a:r>
          </a:p>
        </p:txBody>
      </p:sp>
      <p:pic>
        <p:nvPicPr>
          <p:cNvPr id="3" name="Graphic 2">
            <a:extLst>
              <a:ext uri="{FF2B5EF4-FFF2-40B4-BE49-F238E27FC236}">
                <a16:creationId xmlns:a16="http://schemas.microsoft.com/office/drawing/2014/main" id="{6443CA4A-30D9-49A7-8A6F-72DDBAEF39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3389" y="1516058"/>
            <a:ext cx="2725221" cy="2725221"/>
          </a:xfrm>
          <a:prstGeom prst="rect">
            <a:avLst/>
          </a:prstGeom>
        </p:spPr>
      </p:pic>
      <p:pic>
        <p:nvPicPr>
          <p:cNvPr id="6" name="Graphic 5">
            <a:extLst>
              <a:ext uri="{FF2B5EF4-FFF2-40B4-BE49-F238E27FC236}">
                <a16:creationId xmlns:a16="http://schemas.microsoft.com/office/drawing/2014/main" id="{93CD3A7A-AF90-4438-8F6B-833C96D732E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76189" y="3309491"/>
            <a:ext cx="914400" cy="914400"/>
          </a:xfrm>
          <a:prstGeom prst="rect">
            <a:avLst/>
          </a:prstGeom>
        </p:spPr>
      </p:pic>
    </p:spTree>
    <p:extLst>
      <p:ext uri="{BB962C8B-B14F-4D97-AF65-F5344CB8AC3E}">
        <p14:creationId xmlns:p14="http://schemas.microsoft.com/office/powerpoint/2010/main" val="1716004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DA9ED97-90B5-4B0A-9BD5-8FD302AC1A5D}"/>
              </a:ext>
            </a:extLst>
          </p:cNvPr>
          <p:cNvSpPr/>
          <p:nvPr/>
        </p:nvSpPr>
        <p:spPr>
          <a:xfrm>
            <a:off x="1881188" y="1466194"/>
            <a:ext cx="8429625" cy="196280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 bond with a maturity date one year from now has a face value of $10,000 and a coupon rate of 4%. Interest rates have increased in the market, changing the bond's price to $9,454.54. For an investor purchasing the bond today, what is the bond yield?</a:t>
            </a:r>
          </a:p>
        </p:txBody>
      </p:sp>
    </p:spTree>
    <p:extLst>
      <p:ext uri="{BB962C8B-B14F-4D97-AF65-F5344CB8AC3E}">
        <p14:creationId xmlns:p14="http://schemas.microsoft.com/office/powerpoint/2010/main" val="2206578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bond with a maturity date one year from now has a face value of $10,000 and a coupon rate of 4%. Interest rates have increased in the market, changing the bond's price to $9,454.54. For an investor purchasing the bond today, what is the bond yield? 1. The bond yield is the rate of return that a bond is expected to pay at the time of purchase. First, calculate the expected payments one year from now, which include the interest payment as well as the face value of the bond. $10,000 + ($10,000 times 0.04) = $10,400&#10;2. To find the bond yield, solve the following formula, using the expected payments you calculated in the previous step. ($10,400 minus $9,454.54) divided by $9,454.54 = 10%">
            <a:extLst>
              <a:ext uri="{FF2B5EF4-FFF2-40B4-BE49-F238E27FC236}">
                <a16:creationId xmlns:a16="http://schemas.microsoft.com/office/drawing/2014/main" id="{C988E738-3F19-08F0-8552-5D9A68F45E4B}"/>
              </a:ext>
            </a:extLst>
          </p:cNvPr>
          <p:cNvPicPr>
            <a:picLocks noChangeAspect="1"/>
          </p:cNvPicPr>
          <p:nvPr/>
        </p:nvPicPr>
        <p:blipFill>
          <a:blip r:embed="rId3"/>
          <a:stretch>
            <a:fillRect/>
          </a:stretch>
        </p:blipFill>
        <p:spPr>
          <a:xfrm>
            <a:off x="1881187" y="1428173"/>
            <a:ext cx="8429625" cy="5091367"/>
          </a:xfrm>
          <a:prstGeom prst="rect">
            <a:avLst/>
          </a:prstGeom>
        </p:spPr>
      </p:pic>
    </p:spTree>
    <p:extLst>
      <p:ext uri="{BB962C8B-B14F-4D97-AF65-F5344CB8AC3E}">
        <p14:creationId xmlns:p14="http://schemas.microsoft.com/office/powerpoint/2010/main" val="3075797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422499"/>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Stocks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The rate of return on a financial investment in a share of stock can come in two forms: as a dividend and as a capital gain.">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rate of return on a financial investment in a share of stock can come in two forms: as a dividend and as a capital gain.</a:t>
              </a:r>
            </a:p>
          </p:txBody>
        </p:sp>
      </p:grpSp>
      <p:grpSp>
        <p:nvGrpSpPr>
          <p:cNvPr id="10" name="Group 9" descr="There are different ways to measure the overall performance of the stock market, based on averaging different subsets of stock prices.">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There are different ways to measure the overall performance of the stock market, based on averaging different subsets of stock prices.</a:t>
              </a:r>
            </a:p>
          </p:txBody>
        </p:sp>
      </p:grpSp>
      <p:grpSp>
        <p:nvGrpSpPr>
          <p:cNvPr id="13" name="Group 12" descr="A popular stock market measure is the Dow Jones Industrial Average, which is based on 30 large U.S. companies' stock prices.">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7761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popular stock market measure is the Dow Jones Industrial Average, which is based on 30 large U.S. companies' stock prices. </a:t>
              </a:r>
            </a:p>
          </p:txBody>
        </p:sp>
      </p:grpSp>
      <p:grpSp>
        <p:nvGrpSpPr>
          <p:cNvPr id="16" name="Group 15" descr="Another stock market performance gauge, the Standard &amp; Poor's 500, follows the stock prices of the 500 largest U.S. companies.">
            <a:extLst>
              <a:ext uri="{FF2B5EF4-FFF2-40B4-BE49-F238E27FC236}">
                <a16:creationId xmlns:a16="http://schemas.microsoft.com/office/drawing/2014/main" id="{0E1A2D74-0920-460A-B321-2327371AE3D4}"/>
              </a:ext>
            </a:extLst>
          </p:cNvPr>
          <p:cNvGrpSpPr/>
          <p:nvPr/>
        </p:nvGrpSpPr>
        <p:grpSpPr>
          <a:xfrm>
            <a:off x="2135749" y="431529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6C38116-1167-46BD-9397-9AF525644D4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C704972-6901-4FC0-BBAF-0422D565BAFF}"/>
                </a:ext>
              </a:extLst>
            </p:cNvPr>
            <p:cNvSpPr txBox="1"/>
            <p:nvPr/>
          </p:nvSpPr>
          <p:spPr>
            <a:xfrm>
              <a:off x="599388" y="179309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Another stock market performance gauge, the Standard &amp; Poor's 500, follows the stock prices of the 500 largest U.S. companies.</a:t>
              </a:r>
            </a:p>
          </p:txBody>
        </p:sp>
      </p:grpSp>
    </p:spTree>
    <p:extLst>
      <p:ext uri="{BB962C8B-B14F-4D97-AF65-F5344CB8AC3E}">
        <p14:creationId xmlns:p14="http://schemas.microsoft.com/office/powerpoint/2010/main" val="3102061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422499"/>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Mutual Funds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Buying stocks or bonds issued by a single company is always somewhat risky.">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Buying stocks or bonds issued by a single company is always somewhat risky. </a:t>
              </a:r>
            </a:p>
          </p:txBody>
        </p:sp>
      </p:grpSp>
      <p:grpSp>
        <p:nvGrpSpPr>
          <p:cNvPr id="10" name="Group 9" descr="Companies offer mutual funds, which consist of a variety of stocks or bonds from different companies.">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Companies offer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mutual funds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which consist of a variety of stocks or bonds from different companies.</a:t>
              </a:r>
            </a:p>
          </p:txBody>
        </p:sp>
      </p:grpSp>
      <p:grpSp>
        <p:nvGrpSpPr>
          <p:cNvPr id="13" name="Group 12" descr="We call a mutual fund that seeks only to mimic the market's overall performance an index fund.">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7761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 call a mutual fund that seeks only to mimic the market's overall performance an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index fund</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16" name="Group 15" descr="Diversification can offset some of the risks of individual stocks rising or falling.">
            <a:extLst>
              <a:ext uri="{FF2B5EF4-FFF2-40B4-BE49-F238E27FC236}">
                <a16:creationId xmlns:a16="http://schemas.microsoft.com/office/drawing/2014/main" id="{0E1A2D74-0920-460A-B321-2327371AE3D4}"/>
              </a:ext>
            </a:extLst>
          </p:cNvPr>
          <p:cNvGrpSpPr/>
          <p:nvPr/>
        </p:nvGrpSpPr>
        <p:grpSpPr>
          <a:xfrm>
            <a:off x="2135749" y="431529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6C38116-1167-46BD-9397-9AF525644D4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C704972-6901-4FC0-BBAF-0422D565BAFF}"/>
                </a:ext>
              </a:extLst>
            </p:cNvPr>
            <p:cNvSpPr txBox="1"/>
            <p:nvPr/>
          </p:nvSpPr>
          <p:spPr>
            <a:xfrm>
              <a:off x="599388" y="179309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Diversification</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can offset some of the risks of individual stocks rising or falling.</a:t>
              </a:r>
            </a:p>
          </p:txBody>
        </p:sp>
      </p:grpSp>
    </p:spTree>
    <p:extLst>
      <p:ext uri="{BB962C8B-B14F-4D97-AF65-F5344CB8AC3E}">
        <p14:creationId xmlns:p14="http://schemas.microsoft.com/office/powerpoint/2010/main" val="77823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422499"/>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Housing and Other Tangible Assets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Households can also seek a rate of return by purchasing tangible assets, especially housing.">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Households can also seek a rate of return by purchasing tangible assets, especially housing.</a:t>
              </a:r>
            </a:p>
          </p:txBody>
        </p:sp>
      </p:grpSp>
      <p:grpSp>
        <p:nvGrpSpPr>
          <p:cNvPr id="10" name="Group 9" descr="An owner's equity in a house is the monetary value the owner would have after selling the house and repaying any outstanding bank loans.">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owner's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equity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in a house is the monetary value the owner would have after selling the house and repaying any outstanding bank loans.</a:t>
              </a:r>
            </a:p>
          </p:txBody>
        </p:sp>
      </p:grpSp>
      <p:grpSp>
        <p:nvGrpSpPr>
          <p:cNvPr id="13" name="Group 12" descr="Other tangible assets include precious metals, commodities, and collectibles.">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7761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Other tangible assets include precious metals, commodities, and collectibles.</a:t>
              </a:r>
            </a:p>
          </p:txBody>
        </p:sp>
      </p:grpSp>
    </p:spTree>
    <p:extLst>
      <p:ext uri="{BB962C8B-B14F-4D97-AF65-F5344CB8AC3E}">
        <p14:creationId xmlns:p14="http://schemas.microsoft.com/office/powerpoint/2010/main" val="3686078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 World Example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7" y="1501561"/>
            <a:ext cx="9273061" cy="1371600"/>
          </a:xfrm>
          <a:prstGeom prst="rect">
            <a:avLst/>
          </a:prstGeom>
          <a:solidFill>
            <a:srgbClr val="627981"/>
          </a:solidFill>
          <a:ln>
            <a:solidFill>
              <a:srgbClr val="62798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you graduate from college and begin your first job, you decide to save 10% of your income each month. In which of the financial assets are you likely to invest? Why? How would your choice change many years later as you approach retirement? Why?</a:t>
            </a:r>
          </a:p>
        </p:txBody>
      </p:sp>
      <p:pic>
        <p:nvPicPr>
          <p:cNvPr id="5" name="Picture 4" descr="Diploma being handed out">
            <a:extLst>
              <a:ext uri="{FF2B5EF4-FFF2-40B4-BE49-F238E27FC236}">
                <a16:creationId xmlns:a16="http://schemas.microsoft.com/office/drawing/2014/main" id="{C0DCA652-7E85-4A02-85C0-93BCF444C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459" y="3236814"/>
            <a:ext cx="4919078" cy="3257923"/>
          </a:xfrm>
          <a:prstGeom prst="rect">
            <a:avLst/>
          </a:prstGeom>
        </p:spPr>
      </p:pic>
    </p:spTree>
    <p:extLst>
      <p:ext uri="{BB962C8B-B14F-4D97-AF65-F5344CB8AC3E}">
        <p14:creationId xmlns:p14="http://schemas.microsoft.com/office/powerpoint/2010/main" val="141307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 World Example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78427"/>
            <a:ext cx="9273061" cy="4093428"/>
          </a:xfrm>
          <a:prstGeom prst="rect">
            <a:avLst/>
          </a:prstGeom>
          <a:solidFill>
            <a:srgbClr val="627981"/>
          </a:solidFill>
          <a:ln>
            <a:solidFill>
              <a:srgbClr val="62798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you graduate from college and begin your first job, you decide to save 10% of your income each month. In which of the financial assets are you likely to invest? Why? How would your choice change many years later as you approach retirement? Why?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When a young worker is just starting out with many years to work, they would most likely be willing to accept moderate or possibly high risk in order to receive a high rate of return. Young workers would probably buy mutual funds to take advantage of diversification or possibly buy individual stocks since over a long period of time, the average return on stocks is consistently higher even though in any one year, there may be losses. Most older workers will be willing to accept a lower return, probably buying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bonds or even CDs, to avoid risk.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116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Household Savings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2" name="Group 41" descr="Mechanisms for Household Savings:">
            <a:extLst>
              <a:ext uri="{FF2B5EF4-FFF2-40B4-BE49-F238E27FC236}">
                <a16:creationId xmlns:a16="http://schemas.microsoft.com/office/drawing/2014/main" id="{1B700FF9-F8E1-4C57-B2ED-66A4375BF7C7}"/>
              </a:ext>
            </a:extLst>
          </p:cNvPr>
          <p:cNvGrpSpPr/>
          <p:nvPr/>
        </p:nvGrpSpPr>
        <p:grpSpPr>
          <a:xfrm>
            <a:off x="1108623" y="1249811"/>
            <a:ext cx="5084776" cy="608874"/>
            <a:chOff x="1906953" y="1849761"/>
            <a:chExt cx="5443662" cy="693935"/>
          </a:xfrm>
          <a:solidFill>
            <a:srgbClr val="627981"/>
          </a:solidFill>
        </p:grpSpPr>
        <p:sp>
          <p:nvSpPr>
            <p:cNvPr id="43" name="Rectangle 42">
              <a:extLst>
                <a:ext uri="{FF2B5EF4-FFF2-40B4-BE49-F238E27FC236}">
                  <a16:creationId xmlns:a16="http://schemas.microsoft.com/office/drawing/2014/main" id="{393B1C91-936D-4C57-A539-237309F0AAB3}"/>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D714616A-75A1-49B8-B921-528867B4E817}"/>
                </a:ext>
              </a:extLst>
            </p:cNvPr>
            <p:cNvSpPr txBox="1"/>
            <p:nvPr/>
          </p:nvSpPr>
          <p:spPr>
            <a:xfrm>
              <a:off x="1960703" y="1973372"/>
              <a:ext cx="5274381" cy="45600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Mechanisms for Household Savings:</a:t>
              </a:r>
            </a:p>
          </p:txBody>
        </p:sp>
      </p:grpSp>
      <p:grpSp>
        <p:nvGrpSpPr>
          <p:cNvPr id="10" name="Group 9" descr="Deposits in bank accounts">
            <a:extLst>
              <a:ext uri="{FF2B5EF4-FFF2-40B4-BE49-F238E27FC236}">
                <a16:creationId xmlns:a16="http://schemas.microsoft.com/office/drawing/2014/main" id="{A6EC4D8F-5967-461A-9C95-ED5598BE6FB5}"/>
              </a:ext>
            </a:extLst>
          </p:cNvPr>
          <p:cNvGrpSpPr/>
          <p:nvPr/>
        </p:nvGrpSpPr>
        <p:grpSpPr>
          <a:xfrm>
            <a:off x="1377224" y="1964817"/>
            <a:ext cx="4617720" cy="608874"/>
            <a:chOff x="1906953" y="1849761"/>
            <a:chExt cx="5443662" cy="693935"/>
          </a:xfrm>
          <a:solidFill>
            <a:srgbClr val="627981"/>
          </a:solidFill>
        </p:grpSpPr>
        <p:sp>
          <p:nvSpPr>
            <p:cNvPr id="11" name="Rectangle 10">
              <a:extLst>
                <a:ext uri="{FF2B5EF4-FFF2-40B4-BE49-F238E27FC236}">
                  <a16:creationId xmlns:a16="http://schemas.microsoft.com/office/drawing/2014/main" id="{A3AD9AF9-AB59-48A8-BC94-B21E44B3B5D5}"/>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6F12947-4AC0-4484-8086-82EB3D74BC1D}"/>
                </a:ext>
              </a:extLst>
            </p:cNvPr>
            <p:cNvSpPr txBox="1"/>
            <p:nvPr/>
          </p:nvSpPr>
          <p:spPr>
            <a:xfrm>
              <a:off x="1967835" y="1986221"/>
              <a:ext cx="5274381" cy="45600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Deposits in bank accounts</a:t>
              </a:r>
            </a:p>
          </p:txBody>
        </p:sp>
      </p:grpSp>
      <p:grpSp>
        <p:nvGrpSpPr>
          <p:cNvPr id="13" name="Group 12" descr="Bonds">
            <a:extLst>
              <a:ext uri="{FF2B5EF4-FFF2-40B4-BE49-F238E27FC236}">
                <a16:creationId xmlns:a16="http://schemas.microsoft.com/office/drawing/2014/main" id="{7C1DB956-3913-4A02-849A-D8FF95EA6144}"/>
              </a:ext>
            </a:extLst>
          </p:cNvPr>
          <p:cNvGrpSpPr/>
          <p:nvPr/>
        </p:nvGrpSpPr>
        <p:grpSpPr>
          <a:xfrm>
            <a:off x="1377224" y="2663314"/>
            <a:ext cx="4617720" cy="608874"/>
            <a:chOff x="1906953" y="1849761"/>
            <a:chExt cx="5443662" cy="693935"/>
          </a:xfrm>
          <a:solidFill>
            <a:srgbClr val="627981"/>
          </a:solidFill>
        </p:grpSpPr>
        <p:sp>
          <p:nvSpPr>
            <p:cNvPr id="14" name="Rectangle 13">
              <a:extLst>
                <a:ext uri="{FF2B5EF4-FFF2-40B4-BE49-F238E27FC236}">
                  <a16:creationId xmlns:a16="http://schemas.microsoft.com/office/drawing/2014/main" id="{25617DBE-2534-4097-BD19-19131CAF1F03}"/>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D38FEFC-103C-4E18-892D-0485B879D1F0}"/>
                </a:ext>
              </a:extLst>
            </p:cNvPr>
            <p:cNvSpPr txBox="1"/>
            <p:nvPr/>
          </p:nvSpPr>
          <p:spPr>
            <a:xfrm>
              <a:off x="1967835" y="1986221"/>
              <a:ext cx="5274381" cy="45600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Bonds</a:t>
              </a:r>
            </a:p>
          </p:txBody>
        </p:sp>
      </p:grpSp>
      <p:grpSp>
        <p:nvGrpSpPr>
          <p:cNvPr id="16" name="Group 15" descr="Stocks">
            <a:extLst>
              <a:ext uri="{FF2B5EF4-FFF2-40B4-BE49-F238E27FC236}">
                <a16:creationId xmlns:a16="http://schemas.microsoft.com/office/drawing/2014/main" id="{9563D1A5-A978-41D3-AA5C-8AE4E756BEFC}"/>
              </a:ext>
            </a:extLst>
          </p:cNvPr>
          <p:cNvGrpSpPr/>
          <p:nvPr/>
        </p:nvGrpSpPr>
        <p:grpSpPr>
          <a:xfrm>
            <a:off x="1377224" y="3414131"/>
            <a:ext cx="4617720" cy="608874"/>
            <a:chOff x="1906953" y="1849761"/>
            <a:chExt cx="5443662" cy="693935"/>
          </a:xfrm>
          <a:solidFill>
            <a:srgbClr val="627981"/>
          </a:solidFill>
        </p:grpSpPr>
        <p:sp>
          <p:nvSpPr>
            <p:cNvPr id="17" name="Rectangle 16">
              <a:extLst>
                <a:ext uri="{FF2B5EF4-FFF2-40B4-BE49-F238E27FC236}">
                  <a16:creationId xmlns:a16="http://schemas.microsoft.com/office/drawing/2014/main" id="{35E4CCEC-14CA-420C-99DA-2AF870391BBB}"/>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087F21E2-6DBF-4543-B40C-EDA1DC57B8AA}"/>
                </a:ext>
              </a:extLst>
            </p:cNvPr>
            <p:cNvSpPr txBox="1"/>
            <p:nvPr/>
          </p:nvSpPr>
          <p:spPr>
            <a:xfrm>
              <a:off x="1967835" y="1986221"/>
              <a:ext cx="5274381" cy="45600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Stocks</a:t>
              </a:r>
            </a:p>
          </p:txBody>
        </p:sp>
      </p:grpSp>
      <p:grpSp>
        <p:nvGrpSpPr>
          <p:cNvPr id="19" name="Group 18" descr="Money market mutual funds">
            <a:extLst>
              <a:ext uri="{FF2B5EF4-FFF2-40B4-BE49-F238E27FC236}">
                <a16:creationId xmlns:a16="http://schemas.microsoft.com/office/drawing/2014/main" id="{1E64E46A-C0AC-4E61-9F80-37BD25861CFA}"/>
              </a:ext>
            </a:extLst>
          </p:cNvPr>
          <p:cNvGrpSpPr/>
          <p:nvPr/>
        </p:nvGrpSpPr>
        <p:grpSpPr>
          <a:xfrm>
            <a:off x="1377224" y="4147131"/>
            <a:ext cx="4617720" cy="608874"/>
            <a:chOff x="1906953" y="1849761"/>
            <a:chExt cx="5443662" cy="693935"/>
          </a:xfrm>
          <a:solidFill>
            <a:srgbClr val="627981"/>
          </a:solidFill>
        </p:grpSpPr>
        <p:sp>
          <p:nvSpPr>
            <p:cNvPr id="20" name="Rectangle 19">
              <a:extLst>
                <a:ext uri="{FF2B5EF4-FFF2-40B4-BE49-F238E27FC236}">
                  <a16:creationId xmlns:a16="http://schemas.microsoft.com/office/drawing/2014/main" id="{B9C7B6E9-C0FF-4882-A3C3-92B457700B91}"/>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514DBBF-A7D0-4D7C-BA69-C5826D7C9676}"/>
                </a:ext>
              </a:extLst>
            </p:cNvPr>
            <p:cNvSpPr txBox="1"/>
            <p:nvPr/>
          </p:nvSpPr>
          <p:spPr>
            <a:xfrm>
              <a:off x="1967835" y="1986221"/>
              <a:ext cx="5274381" cy="45600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Money market mutual funds</a:t>
              </a:r>
            </a:p>
          </p:txBody>
        </p:sp>
      </p:grpSp>
      <p:grpSp>
        <p:nvGrpSpPr>
          <p:cNvPr id="22" name="Group 21" descr="Stock &amp; bond mutual funds">
            <a:extLst>
              <a:ext uri="{FF2B5EF4-FFF2-40B4-BE49-F238E27FC236}">
                <a16:creationId xmlns:a16="http://schemas.microsoft.com/office/drawing/2014/main" id="{0EF7456C-3931-4DA4-B348-55CD5836174A}"/>
              </a:ext>
            </a:extLst>
          </p:cNvPr>
          <p:cNvGrpSpPr/>
          <p:nvPr/>
        </p:nvGrpSpPr>
        <p:grpSpPr>
          <a:xfrm>
            <a:off x="1377224" y="4875738"/>
            <a:ext cx="4617720" cy="608874"/>
            <a:chOff x="1906953" y="1849761"/>
            <a:chExt cx="5443662" cy="693935"/>
          </a:xfrm>
          <a:solidFill>
            <a:srgbClr val="627981"/>
          </a:solidFill>
        </p:grpSpPr>
        <p:sp>
          <p:nvSpPr>
            <p:cNvPr id="23" name="Rectangle 22">
              <a:extLst>
                <a:ext uri="{FF2B5EF4-FFF2-40B4-BE49-F238E27FC236}">
                  <a16:creationId xmlns:a16="http://schemas.microsoft.com/office/drawing/2014/main" id="{9F6F9A43-02C8-4F61-A4CF-68D89251134F}"/>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CBF9B8B6-4A04-4FC8-A1BF-05567341CF78}"/>
                </a:ext>
              </a:extLst>
            </p:cNvPr>
            <p:cNvSpPr txBox="1"/>
            <p:nvPr/>
          </p:nvSpPr>
          <p:spPr>
            <a:xfrm>
              <a:off x="1967835" y="1986221"/>
              <a:ext cx="5274381" cy="45600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Stock &amp; bond mutual funds</a:t>
              </a:r>
            </a:p>
          </p:txBody>
        </p:sp>
      </p:grpSp>
      <p:grpSp>
        <p:nvGrpSpPr>
          <p:cNvPr id="25" name="Group 24" descr="Housing &amp; other tangible assets">
            <a:extLst>
              <a:ext uri="{FF2B5EF4-FFF2-40B4-BE49-F238E27FC236}">
                <a16:creationId xmlns:a16="http://schemas.microsoft.com/office/drawing/2014/main" id="{0A1B768A-591F-4B0D-A8FC-AF1D66AA1E51}"/>
              </a:ext>
            </a:extLst>
          </p:cNvPr>
          <p:cNvGrpSpPr/>
          <p:nvPr/>
        </p:nvGrpSpPr>
        <p:grpSpPr>
          <a:xfrm>
            <a:off x="1377224" y="5604696"/>
            <a:ext cx="4617720" cy="608874"/>
            <a:chOff x="1906953" y="1849761"/>
            <a:chExt cx="4745736" cy="693935"/>
          </a:xfrm>
          <a:solidFill>
            <a:srgbClr val="627981"/>
          </a:solidFill>
        </p:grpSpPr>
        <p:sp>
          <p:nvSpPr>
            <p:cNvPr id="27" name="Rectangle 26">
              <a:extLst>
                <a:ext uri="{FF2B5EF4-FFF2-40B4-BE49-F238E27FC236}">
                  <a16:creationId xmlns:a16="http://schemas.microsoft.com/office/drawing/2014/main" id="{DA115E35-2AB3-4CA2-8ED0-A0675DE291B9}"/>
                </a:ext>
              </a:extLst>
            </p:cNvPr>
            <p:cNvSpPr/>
            <p:nvPr/>
          </p:nvSpPr>
          <p:spPr>
            <a:xfrm>
              <a:off x="1906953" y="1849761"/>
              <a:ext cx="4745736"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73284CAA-EEAD-40C0-96ED-7FB41F1B4198}"/>
                </a:ext>
              </a:extLst>
            </p:cNvPr>
            <p:cNvSpPr txBox="1"/>
            <p:nvPr/>
          </p:nvSpPr>
          <p:spPr>
            <a:xfrm>
              <a:off x="1967835" y="1986221"/>
              <a:ext cx="4684854" cy="45600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Housing &amp; other tangible assets</a:t>
              </a:r>
            </a:p>
          </p:txBody>
        </p:sp>
      </p:grpSp>
      <p:grpSp>
        <p:nvGrpSpPr>
          <p:cNvPr id="45" name="Group 44" descr="Analyze Investments by These Factors:">
            <a:extLst>
              <a:ext uri="{FF2B5EF4-FFF2-40B4-BE49-F238E27FC236}">
                <a16:creationId xmlns:a16="http://schemas.microsoft.com/office/drawing/2014/main" id="{EE68F12D-8091-4424-93B7-6C48C44C6190}"/>
              </a:ext>
            </a:extLst>
          </p:cNvPr>
          <p:cNvGrpSpPr/>
          <p:nvPr/>
        </p:nvGrpSpPr>
        <p:grpSpPr>
          <a:xfrm>
            <a:off x="6731052" y="1268467"/>
            <a:ext cx="4928616" cy="608874"/>
            <a:chOff x="1906953" y="1849761"/>
            <a:chExt cx="5443662" cy="693935"/>
          </a:xfrm>
          <a:solidFill>
            <a:srgbClr val="627981"/>
          </a:solidFill>
        </p:grpSpPr>
        <p:sp>
          <p:nvSpPr>
            <p:cNvPr id="46" name="Rectangle 45">
              <a:extLst>
                <a:ext uri="{FF2B5EF4-FFF2-40B4-BE49-F238E27FC236}">
                  <a16:creationId xmlns:a16="http://schemas.microsoft.com/office/drawing/2014/main" id="{C6E7AF10-E2D4-4E13-A01F-CFDBE2B3E537}"/>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787448B1-DDD2-4B2A-8798-1CB1F8B90C5C}"/>
                </a:ext>
              </a:extLst>
            </p:cNvPr>
            <p:cNvSpPr txBox="1"/>
            <p:nvPr/>
          </p:nvSpPr>
          <p:spPr>
            <a:xfrm>
              <a:off x="1960703" y="1973372"/>
              <a:ext cx="5274381" cy="45600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Analyze Investments by These Factors:</a:t>
              </a:r>
            </a:p>
          </p:txBody>
        </p:sp>
      </p:grpSp>
      <p:grpSp>
        <p:nvGrpSpPr>
          <p:cNvPr id="32" name="Group 31" descr="Rate of return">
            <a:extLst>
              <a:ext uri="{FF2B5EF4-FFF2-40B4-BE49-F238E27FC236}">
                <a16:creationId xmlns:a16="http://schemas.microsoft.com/office/drawing/2014/main" id="{F0F998E6-8DBB-4156-8DC2-D6D6742BBA0C}"/>
              </a:ext>
            </a:extLst>
          </p:cNvPr>
          <p:cNvGrpSpPr/>
          <p:nvPr/>
        </p:nvGrpSpPr>
        <p:grpSpPr>
          <a:xfrm>
            <a:off x="7453233" y="2005807"/>
            <a:ext cx="1554480" cy="1554480"/>
            <a:chOff x="5914363" y="1747690"/>
            <a:chExt cx="2080340" cy="1617913"/>
          </a:xfrm>
          <a:solidFill>
            <a:srgbClr val="627981"/>
          </a:solidFill>
        </p:grpSpPr>
        <p:sp>
          <p:nvSpPr>
            <p:cNvPr id="33" name="Rectangle 32">
              <a:extLst>
                <a:ext uri="{FF2B5EF4-FFF2-40B4-BE49-F238E27FC236}">
                  <a16:creationId xmlns:a16="http://schemas.microsoft.com/office/drawing/2014/main" id="{13ADEDA8-35C0-4B7C-9A24-54BBA885BFB6}"/>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50E8318-FBA1-46AC-9DA2-67D580AB5A34}"/>
                </a:ext>
              </a:extLst>
            </p:cNvPr>
            <p:cNvSpPr txBox="1"/>
            <p:nvPr/>
          </p:nvSpPr>
          <p:spPr>
            <a:xfrm>
              <a:off x="6122277" y="2195821"/>
              <a:ext cx="1664514" cy="736772"/>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Rate of return</a:t>
              </a:r>
            </a:p>
          </p:txBody>
        </p:sp>
      </p:grpSp>
      <p:grpSp>
        <p:nvGrpSpPr>
          <p:cNvPr id="35" name="Group 34" descr="Risk">
            <a:extLst>
              <a:ext uri="{FF2B5EF4-FFF2-40B4-BE49-F238E27FC236}">
                <a16:creationId xmlns:a16="http://schemas.microsoft.com/office/drawing/2014/main" id="{90823F73-55B3-4E64-8624-CDC14E205AC3}"/>
              </a:ext>
            </a:extLst>
          </p:cNvPr>
          <p:cNvGrpSpPr/>
          <p:nvPr/>
        </p:nvGrpSpPr>
        <p:grpSpPr>
          <a:xfrm>
            <a:off x="9198923" y="2007423"/>
            <a:ext cx="1554480" cy="1554480"/>
            <a:chOff x="3531827" y="1747690"/>
            <a:chExt cx="2080340" cy="1617913"/>
          </a:xfrm>
          <a:solidFill>
            <a:srgbClr val="627981"/>
          </a:solidFill>
        </p:grpSpPr>
        <p:sp>
          <p:nvSpPr>
            <p:cNvPr id="36" name="Rectangle 35">
              <a:extLst>
                <a:ext uri="{FF2B5EF4-FFF2-40B4-BE49-F238E27FC236}">
                  <a16:creationId xmlns:a16="http://schemas.microsoft.com/office/drawing/2014/main" id="{13C4B7D8-6A29-4DCB-96CF-F06D64A0723E}"/>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CF1EDBC3-3B5C-4B9F-A424-940187629CDD}"/>
                </a:ext>
              </a:extLst>
            </p:cNvPr>
            <p:cNvSpPr txBox="1"/>
            <p:nvPr/>
          </p:nvSpPr>
          <p:spPr>
            <a:xfrm>
              <a:off x="3739740" y="2351309"/>
              <a:ext cx="1664514" cy="400110"/>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Risk</a:t>
              </a:r>
            </a:p>
          </p:txBody>
        </p:sp>
      </p:grpSp>
      <p:grpSp>
        <p:nvGrpSpPr>
          <p:cNvPr id="29" name="Group 28" descr="Liquidity">
            <a:extLst>
              <a:ext uri="{FF2B5EF4-FFF2-40B4-BE49-F238E27FC236}">
                <a16:creationId xmlns:a16="http://schemas.microsoft.com/office/drawing/2014/main" id="{3E9FA889-6941-437B-AC3F-4B776F358589}"/>
              </a:ext>
            </a:extLst>
          </p:cNvPr>
          <p:cNvGrpSpPr/>
          <p:nvPr/>
        </p:nvGrpSpPr>
        <p:grpSpPr>
          <a:xfrm>
            <a:off x="8390152" y="3695410"/>
            <a:ext cx="1554480" cy="1554480"/>
            <a:chOff x="1149291" y="1753237"/>
            <a:chExt cx="2080340" cy="1617913"/>
          </a:xfrm>
          <a:solidFill>
            <a:srgbClr val="627981"/>
          </a:solidFill>
        </p:grpSpPr>
        <p:sp>
          <p:nvSpPr>
            <p:cNvPr id="30" name="Rectangle 29">
              <a:extLst>
                <a:ext uri="{FF2B5EF4-FFF2-40B4-BE49-F238E27FC236}">
                  <a16:creationId xmlns:a16="http://schemas.microsoft.com/office/drawing/2014/main" id="{DC7DDD4E-8FFB-41A8-B7AC-85496BB5A771}"/>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ED9C3AC9-8A77-4856-A14A-0F9253CF37E1}"/>
                </a:ext>
              </a:extLst>
            </p:cNvPr>
            <p:cNvSpPr txBox="1"/>
            <p:nvPr/>
          </p:nvSpPr>
          <p:spPr>
            <a:xfrm>
              <a:off x="1357203" y="2356591"/>
              <a:ext cx="1664514" cy="400110"/>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Liquidity</a:t>
              </a:r>
            </a:p>
          </p:txBody>
        </p:sp>
      </p:grpSp>
      <p:pic>
        <p:nvPicPr>
          <p:cNvPr id="38" name="Graphic 37">
            <a:extLst>
              <a:ext uri="{FF2B5EF4-FFF2-40B4-BE49-F238E27FC236}">
                <a16:creationId xmlns:a16="http://schemas.microsoft.com/office/drawing/2014/main" id="{46E1CC32-6B62-4801-92AC-451B4B8DA42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75" y="4939545"/>
            <a:ext cx="1072737" cy="1072737"/>
          </a:xfrm>
          <a:prstGeom prst="rect">
            <a:avLst/>
          </a:prstGeom>
        </p:spPr>
      </p:pic>
      <p:pic>
        <p:nvPicPr>
          <p:cNvPr id="39" name="Graphic 38">
            <a:extLst>
              <a:ext uri="{FF2B5EF4-FFF2-40B4-BE49-F238E27FC236}">
                <a16:creationId xmlns:a16="http://schemas.microsoft.com/office/drawing/2014/main" id="{8C360649-1E5D-46BD-8B27-EB48A48A65D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600" y="5827425"/>
            <a:ext cx="1072737" cy="1072737"/>
          </a:xfrm>
          <a:prstGeom prst="rect">
            <a:avLst/>
          </a:prstGeom>
        </p:spPr>
      </p:pic>
      <p:pic>
        <p:nvPicPr>
          <p:cNvPr id="40" name="Graphic 39">
            <a:extLst>
              <a:ext uri="{FF2B5EF4-FFF2-40B4-BE49-F238E27FC236}">
                <a16:creationId xmlns:a16="http://schemas.microsoft.com/office/drawing/2014/main" id="{7B134AF0-1191-487A-9E43-D3085624D0E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33216" y="4521148"/>
            <a:ext cx="2136769" cy="2136769"/>
          </a:xfrm>
          <a:prstGeom prst="rect">
            <a:avLst/>
          </a:prstGeom>
        </p:spPr>
      </p:pic>
    </p:spTree>
    <p:extLst>
      <p:ext uri="{BB962C8B-B14F-4D97-AF65-F5344CB8AC3E}">
        <p14:creationId xmlns:p14="http://schemas.microsoft.com/office/powerpoint/2010/main" val="122005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Return, Risk, Liquidity: Bonds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0242E0B-13B6-4A25-9392-693EA6E5FF3A}"/>
              </a:ext>
            </a:extLst>
          </p:cNvPr>
          <p:cNvSpPr/>
          <p:nvPr/>
        </p:nvSpPr>
        <p:spPr>
          <a:xfrm>
            <a:off x="5359260" y="1754581"/>
            <a:ext cx="1473480" cy="707886"/>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Bonds</a:t>
            </a:r>
          </a:p>
        </p:txBody>
      </p:sp>
      <p:pic>
        <p:nvPicPr>
          <p:cNvPr id="3" name="Picture 2" descr="rate of return: low to moderate; risk: low to moderate; liquidity: moderate">
            <a:extLst>
              <a:ext uri="{FF2B5EF4-FFF2-40B4-BE49-F238E27FC236}">
                <a16:creationId xmlns:a16="http://schemas.microsoft.com/office/drawing/2014/main" id="{56AF1D77-3F40-E666-51DF-F85313401C04}"/>
              </a:ext>
            </a:extLst>
          </p:cNvPr>
          <p:cNvPicPr>
            <a:picLocks noChangeAspect="1"/>
          </p:cNvPicPr>
          <p:nvPr/>
        </p:nvPicPr>
        <p:blipFill>
          <a:blip r:embed="rId3"/>
          <a:stretch>
            <a:fillRect/>
          </a:stretch>
        </p:blipFill>
        <p:spPr>
          <a:xfrm>
            <a:off x="3330400" y="3079139"/>
            <a:ext cx="5531199" cy="1694710"/>
          </a:xfrm>
          <a:prstGeom prst="rect">
            <a:avLst/>
          </a:prstGeom>
        </p:spPr>
      </p:pic>
    </p:spTree>
    <p:extLst>
      <p:ext uri="{BB962C8B-B14F-4D97-AF65-F5344CB8AC3E}">
        <p14:creationId xmlns:p14="http://schemas.microsoft.com/office/powerpoint/2010/main" val="4236358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Return, Risk, Liquidity: Stocks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941FC3C-FAE7-49BF-96B3-088C9D0CC390}"/>
              </a:ext>
            </a:extLst>
          </p:cNvPr>
          <p:cNvSpPr/>
          <p:nvPr/>
        </p:nvSpPr>
        <p:spPr>
          <a:xfrm>
            <a:off x="5344897" y="1754581"/>
            <a:ext cx="1502206" cy="707886"/>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Stocks</a:t>
            </a:r>
          </a:p>
        </p:txBody>
      </p:sp>
      <p:pic>
        <p:nvPicPr>
          <p:cNvPr id="3" name="Picture 2" descr="rate of return: high; risk: high; liquidity: high">
            <a:extLst>
              <a:ext uri="{FF2B5EF4-FFF2-40B4-BE49-F238E27FC236}">
                <a16:creationId xmlns:a16="http://schemas.microsoft.com/office/drawing/2014/main" id="{213F5521-3B1B-BD43-F3AB-4CEF8EC9DF11}"/>
              </a:ext>
            </a:extLst>
          </p:cNvPr>
          <p:cNvPicPr>
            <a:picLocks noChangeAspect="1"/>
          </p:cNvPicPr>
          <p:nvPr/>
        </p:nvPicPr>
        <p:blipFill>
          <a:blip r:embed="rId3"/>
          <a:stretch>
            <a:fillRect/>
          </a:stretch>
        </p:blipFill>
        <p:spPr>
          <a:xfrm>
            <a:off x="3315116" y="3079138"/>
            <a:ext cx="5561767" cy="1737410"/>
          </a:xfrm>
          <a:prstGeom prst="rect">
            <a:avLst/>
          </a:prstGeom>
        </p:spPr>
      </p:pic>
    </p:spTree>
    <p:extLst>
      <p:ext uri="{BB962C8B-B14F-4D97-AF65-F5344CB8AC3E}">
        <p14:creationId xmlns:p14="http://schemas.microsoft.com/office/powerpoint/2010/main" val="3697664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Return, Risk, Liquidity: Mutual Funds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7C64543-0050-4902-AFE2-4CD5FA728D1E}"/>
              </a:ext>
            </a:extLst>
          </p:cNvPr>
          <p:cNvSpPr/>
          <p:nvPr/>
        </p:nvSpPr>
        <p:spPr>
          <a:xfrm>
            <a:off x="4568177" y="1754581"/>
            <a:ext cx="3055645" cy="707886"/>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Mutual Funds</a:t>
            </a:r>
          </a:p>
        </p:txBody>
      </p:sp>
      <p:pic>
        <p:nvPicPr>
          <p:cNvPr id="3" name="Picture 2" descr="rate of return: high; risk: high; liquidity: high">
            <a:extLst>
              <a:ext uri="{FF2B5EF4-FFF2-40B4-BE49-F238E27FC236}">
                <a16:creationId xmlns:a16="http://schemas.microsoft.com/office/drawing/2014/main" id="{EEAA70C0-B89B-E92C-1098-CA9365C1C01D}"/>
              </a:ext>
            </a:extLst>
          </p:cNvPr>
          <p:cNvPicPr>
            <a:picLocks noChangeAspect="1"/>
          </p:cNvPicPr>
          <p:nvPr/>
        </p:nvPicPr>
        <p:blipFill>
          <a:blip r:embed="rId3"/>
          <a:stretch>
            <a:fillRect/>
          </a:stretch>
        </p:blipFill>
        <p:spPr>
          <a:xfrm>
            <a:off x="3227550" y="3079139"/>
            <a:ext cx="5736898" cy="1858280"/>
          </a:xfrm>
          <a:prstGeom prst="rect">
            <a:avLst/>
          </a:prstGeom>
        </p:spPr>
      </p:pic>
    </p:spTree>
    <p:extLst>
      <p:ext uri="{BB962C8B-B14F-4D97-AF65-F5344CB8AC3E}">
        <p14:creationId xmlns:p14="http://schemas.microsoft.com/office/powerpoint/2010/main" val="4209122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Return, Risk, Liquidity: Tangible Assets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25ED4BE-A24E-4F39-86E1-CDA93B3F301B}"/>
              </a:ext>
            </a:extLst>
          </p:cNvPr>
          <p:cNvSpPr/>
          <p:nvPr/>
        </p:nvSpPr>
        <p:spPr>
          <a:xfrm>
            <a:off x="4422881" y="1758183"/>
            <a:ext cx="3346237" cy="707886"/>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Tangible Assets</a:t>
            </a:r>
          </a:p>
        </p:txBody>
      </p:sp>
      <p:pic>
        <p:nvPicPr>
          <p:cNvPr id="3" name="Picture 2" descr="rate of return: moderate; risk: moderate to high; liquidity: low">
            <a:extLst>
              <a:ext uri="{FF2B5EF4-FFF2-40B4-BE49-F238E27FC236}">
                <a16:creationId xmlns:a16="http://schemas.microsoft.com/office/drawing/2014/main" id="{D4E3B670-99E8-06FF-CC8A-51DFDCEAEA3E}"/>
              </a:ext>
            </a:extLst>
          </p:cNvPr>
          <p:cNvPicPr>
            <a:picLocks noChangeAspect="1"/>
          </p:cNvPicPr>
          <p:nvPr/>
        </p:nvPicPr>
        <p:blipFill>
          <a:blip r:embed="rId3"/>
          <a:stretch>
            <a:fillRect/>
          </a:stretch>
        </p:blipFill>
        <p:spPr>
          <a:xfrm>
            <a:off x="3195792" y="2982211"/>
            <a:ext cx="5800415" cy="1770539"/>
          </a:xfrm>
          <a:prstGeom prst="rect">
            <a:avLst/>
          </a:prstGeom>
        </p:spPr>
      </p:pic>
    </p:spTree>
    <p:extLst>
      <p:ext uri="{BB962C8B-B14F-4D97-AF65-F5344CB8AC3E}">
        <p14:creationId xmlns:p14="http://schemas.microsoft.com/office/powerpoint/2010/main" val="1803265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96661"/>
            <a:ext cx="9273061" cy="5324535"/>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 can categorize all investments according to three key characteristics: average expected return, degree of risk, and liquidity.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Banks and their products, as well as tangible assets, offer a variety of investment choices for consumers, all with varying degrees of risk, liquidity, and return.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typical bond promises the financial investor a series of payments over time, based on the interest rate at the time the financial institution issues the bond and when the borrower repays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Investing in any individual firm is somewhat risky, so investors are wise to practice diversification, which means investing in a range of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 can also regard housing and other tangible assets as forms of financial investment, which pay a rate of return in the form of capital gains.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095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182163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3050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Expected Rate of Return, Risk, and Actual Rate of Return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The expected rate of return refers to how much a project or investment is expected to return to the investor.">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expected rate of return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refers to how much a project or investment is expected to return to the investor.</a:t>
              </a:r>
            </a:p>
          </p:txBody>
        </p:sp>
      </p:grpSp>
      <p:grpSp>
        <p:nvGrpSpPr>
          <p:cNvPr id="10" name="Group 9" descr="Rate of return can be measured in future interest payments, capital gains, or increased profitability; often expressed as a percentage rate.">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Rate of return can be measured in future interest payments, capital gains, or increased profitability; often expressed as a percentage rate.</a:t>
              </a:r>
            </a:p>
          </p:txBody>
        </p:sp>
      </p:grpSp>
      <p:grpSp>
        <p:nvGrpSpPr>
          <p:cNvPr id="13" name="Group 12" descr="Risk measures the uncertainty of that project's profitability.">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91241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Risk</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measures the uncertainty of that project's profitability.</a:t>
              </a:r>
            </a:p>
          </p:txBody>
        </p:sp>
      </p:grpSp>
      <p:grpSp>
        <p:nvGrpSpPr>
          <p:cNvPr id="16" name="Group 15" descr="The actual rate of return refers to the total rate of return at the end of a time period.">
            <a:extLst>
              <a:ext uri="{FF2B5EF4-FFF2-40B4-BE49-F238E27FC236}">
                <a16:creationId xmlns:a16="http://schemas.microsoft.com/office/drawing/2014/main" id="{0E1A2D74-0920-460A-B321-2327371AE3D4}"/>
              </a:ext>
            </a:extLst>
          </p:cNvPr>
          <p:cNvGrpSpPr/>
          <p:nvPr/>
        </p:nvGrpSpPr>
        <p:grpSpPr>
          <a:xfrm>
            <a:off x="2135749" y="431529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6C38116-1167-46BD-9397-9AF525644D4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C704972-6901-4FC0-BBAF-0422D565BAFF}"/>
                </a:ext>
              </a:extLst>
            </p:cNvPr>
            <p:cNvSpPr txBox="1"/>
            <p:nvPr/>
          </p:nvSpPr>
          <p:spPr>
            <a:xfrm>
              <a:off x="599388" y="179309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actual rate of return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refers to the total rate of return at the end of a time period.</a:t>
              </a:r>
            </a:p>
          </p:txBody>
        </p:sp>
      </p:grpSp>
    </p:spTree>
    <p:extLst>
      <p:ext uri="{BB962C8B-B14F-4D97-AF65-F5344CB8AC3E}">
        <p14:creationId xmlns:p14="http://schemas.microsoft.com/office/powerpoint/2010/main" val="3070457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Risk</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CA31E0DB-FD93-42BF-8544-BF87907F918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5116" y="3547254"/>
            <a:ext cx="3001767" cy="3001767"/>
          </a:xfrm>
          <a:prstGeom prst="rect">
            <a:avLst/>
          </a:prstGeom>
        </p:spPr>
      </p:pic>
      <p:sp>
        <p:nvSpPr>
          <p:cNvPr id="2" name="Rectangle 1">
            <a:extLst>
              <a:ext uri="{FF2B5EF4-FFF2-40B4-BE49-F238E27FC236}">
                <a16:creationId xmlns:a16="http://schemas.microsoft.com/office/drawing/2014/main" id="{6A921841-2041-4E59-B8BE-70B611978EE8}"/>
              </a:ext>
            </a:extLst>
          </p:cNvPr>
          <p:cNvSpPr/>
          <p:nvPr/>
        </p:nvSpPr>
        <p:spPr>
          <a:xfrm>
            <a:off x="1077311" y="1806135"/>
            <a:ext cx="3805645" cy="24347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Default risk: the risk that the borrower fails to pay back the bond or loan</a:t>
            </a:r>
          </a:p>
        </p:txBody>
      </p:sp>
      <p:sp>
        <p:nvSpPr>
          <p:cNvPr id="11" name="Rectangle 10">
            <a:extLst>
              <a:ext uri="{FF2B5EF4-FFF2-40B4-BE49-F238E27FC236}">
                <a16:creationId xmlns:a16="http://schemas.microsoft.com/office/drawing/2014/main" id="{F0D79CDE-A7E6-4A46-92DE-1A98CF0ECB14}"/>
              </a:ext>
            </a:extLst>
          </p:cNvPr>
          <p:cNvSpPr/>
          <p:nvPr/>
        </p:nvSpPr>
        <p:spPr>
          <a:xfrm>
            <a:off x="7309045" y="1806111"/>
            <a:ext cx="3805645" cy="2434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Interest rate risk: the danger that you might buy a long-term bond at a lower interest rate right before market rates suddenly rise, causing you to lose out on the increase  </a:t>
            </a:r>
          </a:p>
        </p:txBody>
      </p:sp>
    </p:spTree>
    <p:extLst>
      <p:ext uri="{BB962C8B-B14F-4D97-AF65-F5344CB8AC3E}">
        <p14:creationId xmlns:p14="http://schemas.microsoft.com/office/powerpoint/2010/main" val="2092548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82761"/>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Bank Accounts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In financial capital markets, banks are an example of a financial intermediary: an institution that operates between a saver who deposits funds in a bank and a borrower who receives a loan from that bank.">
            <a:extLst>
              <a:ext uri="{FF2B5EF4-FFF2-40B4-BE49-F238E27FC236}">
                <a16:creationId xmlns:a16="http://schemas.microsoft.com/office/drawing/2014/main" id="{51C113C4-0AD0-499D-A70B-958389D7B5DB}"/>
              </a:ext>
            </a:extLst>
          </p:cNvPr>
          <p:cNvGrpSpPr/>
          <p:nvPr/>
        </p:nvGrpSpPr>
        <p:grpSpPr>
          <a:xfrm>
            <a:off x="1881187" y="1341691"/>
            <a:ext cx="8429625" cy="1090224"/>
            <a:chOff x="542923" y="1736761"/>
            <a:chExt cx="8058154" cy="1354971"/>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13549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1323439"/>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financial capital markets, banks are an example of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financial intermediary: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institution that operates between a saver who deposits funds in a bank and a borrower who receives a loan from that bank.</a:t>
              </a:r>
            </a:p>
          </p:txBody>
        </p:sp>
      </p:grpSp>
      <p:grpSp>
        <p:nvGrpSpPr>
          <p:cNvPr id="13" name="Group 12" descr="When a bank serves as a financial intermediary, the saver and the borrower never meet.">
            <a:extLst>
              <a:ext uri="{FF2B5EF4-FFF2-40B4-BE49-F238E27FC236}">
                <a16:creationId xmlns:a16="http://schemas.microsoft.com/office/drawing/2014/main" id="{51E80C67-C714-4795-939F-435D6075A6B8}"/>
              </a:ext>
            </a:extLst>
          </p:cNvPr>
          <p:cNvGrpSpPr/>
          <p:nvPr/>
        </p:nvGrpSpPr>
        <p:grpSpPr>
          <a:xfrm>
            <a:off x="1881187" y="2553971"/>
            <a:ext cx="842962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7"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a bank serves as a financial intermediary, the saver and the borrower never meet.</a:t>
              </a:r>
            </a:p>
          </p:txBody>
        </p:sp>
      </p:grpSp>
      <p:pic>
        <p:nvPicPr>
          <p:cNvPr id="3" name="Picture 2" descr="An illustration of the circular transactions between savers, banks, and borrowers.">
            <a:extLst>
              <a:ext uri="{FF2B5EF4-FFF2-40B4-BE49-F238E27FC236}">
                <a16:creationId xmlns:a16="http://schemas.microsoft.com/office/drawing/2014/main" id="{39C67FD2-BCC0-4405-805F-592D3F34FA60}"/>
              </a:ext>
            </a:extLst>
          </p:cNvPr>
          <p:cNvPicPr>
            <a:picLocks noChangeAspect="1"/>
          </p:cNvPicPr>
          <p:nvPr/>
        </p:nvPicPr>
        <p:blipFill>
          <a:blip r:embed="rId3"/>
          <a:stretch>
            <a:fillRect/>
          </a:stretch>
        </p:blipFill>
        <p:spPr>
          <a:xfrm>
            <a:off x="2649813" y="3497095"/>
            <a:ext cx="6892374" cy="3035223"/>
          </a:xfrm>
          <a:prstGeom prst="rect">
            <a:avLst/>
          </a:prstGeom>
        </p:spPr>
      </p:pic>
    </p:spTree>
    <p:extLst>
      <p:ext uri="{BB962C8B-B14F-4D97-AF65-F5344CB8AC3E}">
        <p14:creationId xmlns:p14="http://schemas.microsoft.com/office/powerpoint/2010/main" val="1960303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Bank Accounts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DD66198-90A2-44D5-BD6E-6A07EA2F049C}"/>
              </a:ext>
            </a:extLst>
          </p:cNvPr>
          <p:cNvSpPr/>
          <p:nvPr/>
        </p:nvSpPr>
        <p:spPr>
          <a:xfrm>
            <a:off x="4784166" y="1485547"/>
            <a:ext cx="2623667" cy="584775"/>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Bank Accounts</a:t>
            </a:r>
          </a:p>
        </p:txBody>
      </p:sp>
      <p:sp>
        <p:nvSpPr>
          <p:cNvPr id="5" name="Rectangle 4">
            <a:extLst>
              <a:ext uri="{FF2B5EF4-FFF2-40B4-BE49-F238E27FC236}">
                <a16:creationId xmlns:a16="http://schemas.microsoft.com/office/drawing/2014/main" id="{8FD4AB1F-02AF-4D20-8DC9-C6870EA776E4}"/>
              </a:ext>
            </a:extLst>
          </p:cNvPr>
          <p:cNvSpPr/>
          <p:nvPr/>
        </p:nvSpPr>
        <p:spPr>
          <a:xfrm>
            <a:off x="992320" y="4861022"/>
            <a:ext cx="2519601" cy="461665"/>
          </a:xfrm>
          <a:prstGeom prst="rect">
            <a:avLst/>
          </a:prstGeom>
          <a:solidFill>
            <a:srgbClr val="62798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Checking Accounts</a:t>
            </a:r>
          </a:p>
        </p:txBody>
      </p:sp>
      <p:sp>
        <p:nvSpPr>
          <p:cNvPr id="6" name="Rectangle 5">
            <a:extLst>
              <a:ext uri="{FF2B5EF4-FFF2-40B4-BE49-F238E27FC236}">
                <a16:creationId xmlns:a16="http://schemas.microsoft.com/office/drawing/2014/main" id="{B8D250C6-5C12-4FD1-8768-24378C22AEE5}"/>
              </a:ext>
            </a:extLst>
          </p:cNvPr>
          <p:cNvSpPr/>
          <p:nvPr/>
        </p:nvSpPr>
        <p:spPr>
          <a:xfrm>
            <a:off x="4938952" y="4861022"/>
            <a:ext cx="2314095" cy="461665"/>
          </a:xfrm>
          <a:prstGeom prst="rect">
            <a:avLst/>
          </a:prstGeom>
          <a:solidFill>
            <a:srgbClr val="62798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Savings Accounts</a:t>
            </a:r>
          </a:p>
        </p:txBody>
      </p:sp>
      <p:sp>
        <p:nvSpPr>
          <p:cNvPr id="9" name="Rectangle 8">
            <a:extLst>
              <a:ext uri="{FF2B5EF4-FFF2-40B4-BE49-F238E27FC236}">
                <a16:creationId xmlns:a16="http://schemas.microsoft.com/office/drawing/2014/main" id="{2653EDF3-75A7-4D0D-BA31-3C0283B59BAC}"/>
              </a:ext>
            </a:extLst>
          </p:cNvPr>
          <p:cNvSpPr/>
          <p:nvPr/>
        </p:nvSpPr>
        <p:spPr>
          <a:xfrm>
            <a:off x="8680078" y="4861022"/>
            <a:ext cx="2314096" cy="830997"/>
          </a:xfrm>
          <a:prstGeom prst="rect">
            <a:avLst/>
          </a:prstGeom>
          <a:solidFill>
            <a:srgbClr val="62798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Certificates of Deposits</a:t>
            </a:r>
          </a:p>
        </p:txBody>
      </p:sp>
      <p:pic>
        <p:nvPicPr>
          <p:cNvPr id="8" name="Graphic 7">
            <a:extLst>
              <a:ext uri="{FF2B5EF4-FFF2-40B4-BE49-F238E27FC236}">
                <a16:creationId xmlns:a16="http://schemas.microsoft.com/office/drawing/2014/main" id="{E8D94CD6-C957-4305-8569-2E5400E658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3619" y="3002736"/>
            <a:ext cx="1717001" cy="1717001"/>
          </a:xfrm>
          <a:prstGeom prst="rect">
            <a:avLst/>
          </a:prstGeom>
        </p:spPr>
      </p:pic>
      <p:pic>
        <p:nvPicPr>
          <p:cNvPr id="10" name="Graphic 9">
            <a:extLst>
              <a:ext uri="{FF2B5EF4-FFF2-40B4-BE49-F238E27FC236}">
                <a16:creationId xmlns:a16="http://schemas.microsoft.com/office/drawing/2014/main" id="{B08FB983-F5BC-4C7B-9F1D-4ACD8C69F92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37498" y="3002736"/>
            <a:ext cx="1717001" cy="1717001"/>
          </a:xfrm>
          <a:prstGeom prst="rect">
            <a:avLst/>
          </a:prstGeom>
        </p:spPr>
      </p:pic>
      <p:pic>
        <p:nvPicPr>
          <p:cNvPr id="3" name="Graphic 2">
            <a:extLst>
              <a:ext uri="{FF2B5EF4-FFF2-40B4-BE49-F238E27FC236}">
                <a16:creationId xmlns:a16="http://schemas.microsoft.com/office/drawing/2014/main" id="{7D6AD36A-7D92-4AD2-A324-73AFC799E84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70764" y="3209598"/>
            <a:ext cx="1303276" cy="1303276"/>
          </a:xfrm>
          <a:prstGeom prst="rect">
            <a:avLst/>
          </a:prstGeom>
        </p:spPr>
      </p:pic>
    </p:spTree>
    <p:extLst>
      <p:ext uri="{BB962C8B-B14F-4D97-AF65-F5344CB8AC3E}">
        <p14:creationId xmlns:p14="http://schemas.microsoft.com/office/powerpoint/2010/main" val="3398757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82761"/>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Bonds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Bonds vary in the rates of return that they offer, according to the riskiness of the borrower.">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Bonds vary in the rates of return that they offer, according to the riskiness of the borrower.</a:t>
              </a:r>
            </a:p>
          </p:txBody>
        </p:sp>
      </p:grpSp>
      <p:grpSp>
        <p:nvGrpSpPr>
          <p:cNvPr id="10" name="Group 9" descr="An interest rate can be divided into three components:">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920360"/>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interest rate can be divided into three components:</a:t>
              </a:r>
            </a:p>
          </p:txBody>
        </p:sp>
      </p:grpSp>
      <p:sp>
        <p:nvSpPr>
          <p:cNvPr id="2" name="Rectangle 1">
            <a:extLst>
              <a:ext uri="{FF2B5EF4-FFF2-40B4-BE49-F238E27FC236}">
                <a16:creationId xmlns:a16="http://schemas.microsoft.com/office/drawing/2014/main" id="{84699272-B355-43CE-9ADB-7D1827D34306}"/>
              </a:ext>
            </a:extLst>
          </p:cNvPr>
          <p:cNvSpPr/>
          <p:nvPr/>
        </p:nvSpPr>
        <p:spPr>
          <a:xfrm>
            <a:off x="2135749" y="3752193"/>
            <a:ext cx="2530844" cy="99322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Compensation for delaying consumption</a:t>
            </a:r>
          </a:p>
        </p:txBody>
      </p:sp>
      <p:sp>
        <p:nvSpPr>
          <p:cNvPr id="19" name="Rectangle 18">
            <a:extLst>
              <a:ext uri="{FF2B5EF4-FFF2-40B4-BE49-F238E27FC236}">
                <a16:creationId xmlns:a16="http://schemas.microsoft.com/office/drawing/2014/main" id="{C7812452-32E8-4EF5-9409-17382400DA19}"/>
              </a:ext>
            </a:extLst>
          </p:cNvPr>
          <p:cNvSpPr/>
          <p:nvPr/>
        </p:nvSpPr>
        <p:spPr>
          <a:xfrm>
            <a:off x="4887043" y="3752193"/>
            <a:ext cx="2530844" cy="99322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An adjustment for an inflationary rise in the overall level of prices</a:t>
            </a:r>
          </a:p>
        </p:txBody>
      </p:sp>
      <p:sp>
        <p:nvSpPr>
          <p:cNvPr id="20" name="Rectangle 19">
            <a:extLst>
              <a:ext uri="{FF2B5EF4-FFF2-40B4-BE49-F238E27FC236}">
                <a16:creationId xmlns:a16="http://schemas.microsoft.com/office/drawing/2014/main" id="{36F3A8A5-5963-4B78-8445-97C593B1AB7F}"/>
              </a:ext>
            </a:extLst>
          </p:cNvPr>
          <p:cNvSpPr/>
          <p:nvPr/>
        </p:nvSpPr>
        <p:spPr>
          <a:xfrm>
            <a:off x="7663059" y="3752193"/>
            <a:ext cx="2530844" cy="99322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 risk premium that takes the borrower's riskiness into account</a:t>
            </a:r>
          </a:p>
        </p:txBody>
      </p:sp>
    </p:spTree>
    <p:extLst>
      <p:ext uri="{BB962C8B-B14F-4D97-AF65-F5344CB8AC3E}">
        <p14:creationId xmlns:p14="http://schemas.microsoft.com/office/powerpoint/2010/main" val="3810849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Bonds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8" name="Group 17" descr="Bonds that offer high interest rates to compensate for their relatively high chance of default are called high-yield bonds or junk bonds.">
            <a:extLst>
              <a:ext uri="{FF2B5EF4-FFF2-40B4-BE49-F238E27FC236}">
                <a16:creationId xmlns:a16="http://schemas.microsoft.com/office/drawing/2014/main" id="{694325DE-653E-4D68-BC68-0AABA60E7126}"/>
              </a:ext>
            </a:extLst>
          </p:cNvPr>
          <p:cNvGrpSpPr/>
          <p:nvPr/>
        </p:nvGrpSpPr>
        <p:grpSpPr>
          <a:xfrm>
            <a:off x="2135749" y="162024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C0728DBB-D856-4499-9EEF-1928AF9B23D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C94F768-60BA-4767-B6C4-1FB12A5B8FCD}"/>
                </a:ext>
              </a:extLst>
            </p:cNvPr>
            <p:cNvSpPr txBox="1"/>
            <p:nvPr/>
          </p:nvSpPr>
          <p:spPr>
            <a:xfrm>
              <a:off x="655854" y="1786285"/>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Bonds that offer high interest rates to compensate for their relatively high chance of default are called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high-yield bonds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or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junk bonds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sp>
        <p:nvSpPr>
          <p:cNvPr id="5" name="Rectangle 4">
            <a:extLst>
              <a:ext uri="{FF2B5EF4-FFF2-40B4-BE49-F238E27FC236}">
                <a16:creationId xmlns:a16="http://schemas.microsoft.com/office/drawing/2014/main" id="{B7C19BAB-5BF1-42C9-A262-D419BE18CD6E}"/>
              </a:ext>
            </a:extLst>
          </p:cNvPr>
          <p:cNvSpPr/>
          <p:nvPr/>
        </p:nvSpPr>
        <p:spPr>
          <a:xfrm>
            <a:off x="5010417" y="2967335"/>
            <a:ext cx="2171172" cy="461665"/>
          </a:xfrm>
          <a:prstGeom prst="rect">
            <a:avLst/>
          </a:prstGeom>
          <a:solidFill>
            <a:srgbClr val="62798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Bond Key Terms</a:t>
            </a:r>
          </a:p>
        </p:txBody>
      </p:sp>
      <p:grpSp>
        <p:nvGrpSpPr>
          <p:cNvPr id="6" name="Group 5" descr="Face Value">
            <a:extLst>
              <a:ext uri="{FF2B5EF4-FFF2-40B4-BE49-F238E27FC236}">
                <a16:creationId xmlns:a16="http://schemas.microsoft.com/office/drawing/2014/main" id="{9A1D184A-74F1-4DC9-A2AA-D6F31117241C}"/>
              </a:ext>
            </a:extLst>
          </p:cNvPr>
          <p:cNvGrpSpPr/>
          <p:nvPr/>
        </p:nvGrpSpPr>
        <p:grpSpPr>
          <a:xfrm>
            <a:off x="1497980" y="4102179"/>
            <a:ext cx="2080340" cy="1617913"/>
            <a:chOff x="1149291" y="1753237"/>
            <a:chExt cx="2080340" cy="1617913"/>
          </a:xfrm>
          <a:solidFill>
            <a:srgbClr val="627981"/>
          </a:solidFill>
        </p:grpSpPr>
        <p:sp>
          <p:nvSpPr>
            <p:cNvPr id="7" name="Rectangle 6">
              <a:extLst>
                <a:ext uri="{FF2B5EF4-FFF2-40B4-BE49-F238E27FC236}">
                  <a16:creationId xmlns:a16="http://schemas.microsoft.com/office/drawing/2014/main" id="{CB8887CA-9F8B-479D-AC9E-81FE6D8E4238}"/>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2534699-F038-4B1F-9C9A-3226A09E8103}"/>
                </a:ext>
              </a:extLst>
            </p:cNvPr>
            <p:cNvSpPr txBox="1"/>
            <p:nvPr/>
          </p:nvSpPr>
          <p:spPr>
            <a:xfrm>
              <a:off x="1357203" y="2341202"/>
              <a:ext cx="1664514" cy="430887"/>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Face Value</a:t>
              </a:r>
            </a:p>
          </p:txBody>
        </p:sp>
      </p:grpSp>
      <p:grpSp>
        <p:nvGrpSpPr>
          <p:cNvPr id="12" name="Group 11" descr="Interest Rate">
            <a:extLst>
              <a:ext uri="{FF2B5EF4-FFF2-40B4-BE49-F238E27FC236}">
                <a16:creationId xmlns:a16="http://schemas.microsoft.com/office/drawing/2014/main" id="{109EC552-D1A9-4977-A60F-33C1722E6564}"/>
              </a:ext>
            </a:extLst>
          </p:cNvPr>
          <p:cNvGrpSpPr/>
          <p:nvPr/>
        </p:nvGrpSpPr>
        <p:grpSpPr>
          <a:xfrm>
            <a:off x="3880516" y="4096632"/>
            <a:ext cx="2080340" cy="1617913"/>
            <a:chOff x="3531827" y="1747690"/>
            <a:chExt cx="2080340" cy="1617913"/>
          </a:xfrm>
          <a:solidFill>
            <a:srgbClr val="627981"/>
          </a:solidFill>
        </p:grpSpPr>
        <p:sp>
          <p:nvSpPr>
            <p:cNvPr id="13" name="Rectangle 12">
              <a:extLst>
                <a:ext uri="{FF2B5EF4-FFF2-40B4-BE49-F238E27FC236}">
                  <a16:creationId xmlns:a16="http://schemas.microsoft.com/office/drawing/2014/main" id="{317C52F5-6D66-4A38-83D8-9D0468176AC0}"/>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7B687E7-FEEA-442E-8833-6BAA86763EF3}"/>
                </a:ext>
              </a:extLst>
            </p:cNvPr>
            <p:cNvSpPr txBox="1"/>
            <p:nvPr/>
          </p:nvSpPr>
          <p:spPr>
            <a:xfrm>
              <a:off x="3739740" y="2335920"/>
              <a:ext cx="1664514" cy="430887"/>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Interest Rate</a:t>
              </a:r>
            </a:p>
          </p:txBody>
        </p:sp>
      </p:grpSp>
      <p:grpSp>
        <p:nvGrpSpPr>
          <p:cNvPr id="9" name="Group 8" descr="Maturity Date">
            <a:extLst>
              <a:ext uri="{FF2B5EF4-FFF2-40B4-BE49-F238E27FC236}">
                <a16:creationId xmlns:a16="http://schemas.microsoft.com/office/drawing/2014/main" id="{65CF04AD-E9A5-46F5-8B11-293DAD8042D5}"/>
              </a:ext>
            </a:extLst>
          </p:cNvPr>
          <p:cNvGrpSpPr/>
          <p:nvPr/>
        </p:nvGrpSpPr>
        <p:grpSpPr>
          <a:xfrm>
            <a:off x="6263052" y="4096632"/>
            <a:ext cx="2080340" cy="1617913"/>
            <a:chOff x="5914363" y="1747690"/>
            <a:chExt cx="2080340" cy="1617913"/>
          </a:xfrm>
          <a:solidFill>
            <a:srgbClr val="627981"/>
          </a:solidFill>
        </p:grpSpPr>
        <p:sp>
          <p:nvSpPr>
            <p:cNvPr id="10" name="Rectangle 9">
              <a:extLst>
                <a:ext uri="{FF2B5EF4-FFF2-40B4-BE49-F238E27FC236}">
                  <a16:creationId xmlns:a16="http://schemas.microsoft.com/office/drawing/2014/main" id="{6EF7ECDA-7A91-47DE-8B7F-ABD30872D1CA}"/>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954FF0E-D9AB-496B-8AA1-CB6914CAC72D}"/>
                </a:ext>
              </a:extLst>
            </p:cNvPr>
            <p:cNvSpPr txBox="1"/>
            <p:nvPr/>
          </p:nvSpPr>
          <p:spPr>
            <a:xfrm>
              <a:off x="6054667" y="2341201"/>
              <a:ext cx="1799732" cy="430887"/>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Maturity Date</a:t>
              </a:r>
            </a:p>
          </p:txBody>
        </p:sp>
      </p:grpSp>
      <p:grpSp>
        <p:nvGrpSpPr>
          <p:cNvPr id="15" name="Group 14" descr="Bond Yield">
            <a:extLst>
              <a:ext uri="{FF2B5EF4-FFF2-40B4-BE49-F238E27FC236}">
                <a16:creationId xmlns:a16="http://schemas.microsoft.com/office/drawing/2014/main" id="{9777E1DF-A842-4068-BBD2-2785C9EC54A7}"/>
              </a:ext>
            </a:extLst>
          </p:cNvPr>
          <p:cNvGrpSpPr/>
          <p:nvPr/>
        </p:nvGrpSpPr>
        <p:grpSpPr>
          <a:xfrm>
            <a:off x="8645588" y="4091349"/>
            <a:ext cx="2080340" cy="1617913"/>
            <a:chOff x="5914363" y="1747690"/>
            <a:chExt cx="2080340" cy="1617913"/>
          </a:xfrm>
          <a:solidFill>
            <a:srgbClr val="627981"/>
          </a:solidFill>
        </p:grpSpPr>
        <p:sp>
          <p:nvSpPr>
            <p:cNvPr id="16" name="Rectangle 15">
              <a:extLst>
                <a:ext uri="{FF2B5EF4-FFF2-40B4-BE49-F238E27FC236}">
                  <a16:creationId xmlns:a16="http://schemas.microsoft.com/office/drawing/2014/main" id="{3D8769BC-1D7A-4C10-B3E7-3863AD04C84B}"/>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7D25482-23C7-4C61-A837-ADE8678F74E9}"/>
                </a:ext>
              </a:extLst>
            </p:cNvPr>
            <p:cNvSpPr txBox="1"/>
            <p:nvPr/>
          </p:nvSpPr>
          <p:spPr>
            <a:xfrm>
              <a:off x="6122276" y="2335920"/>
              <a:ext cx="1664514" cy="430887"/>
            </a:xfrm>
            <a:prstGeom prst="rect">
              <a:avLst/>
            </a:prstGeom>
            <a:grp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Bond Yield</a:t>
              </a:r>
            </a:p>
          </p:txBody>
        </p:sp>
      </p:grpSp>
    </p:spTree>
    <p:extLst>
      <p:ext uri="{BB962C8B-B14F-4D97-AF65-F5344CB8AC3E}">
        <p14:creationId xmlns:p14="http://schemas.microsoft.com/office/powerpoint/2010/main" val="622597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Face Value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0C02AE7-6B06-4532-B0A1-F9DFF77385F9}"/>
              </a:ext>
            </a:extLst>
          </p:cNvPr>
          <p:cNvSpPr txBox="1"/>
          <p:nvPr/>
        </p:nvSpPr>
        <p:spPr>
          <a:xfrm>
            <a:off x="1285981" y="4438535"/>
            <a:ext cx="9620037" cy="804672"/>
          </a:xfrm>
          <a:prstGeom prst="rect">
            <a:avLst/>
          </a:prstGeom>
          <a:solidFill>
            <a:srgbClr val="627981"/>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amount the borrower agrees to pay the investor at maturity</a:t>
            </a:r>
          </a:p>
        </p:txBody>
      </p:sp>
      <p:pic>
        <p:nvPicPr>
          <p:cNvPr id="3" name="Graphic 2">
            <a:extLst>
              <a:ext uri="{FF2B5EF4-FFF2-40B4-BE49-F238E27FC236}">
                <a16:creationId xmlns:a16="http://schemas.microsoft.com/office/drawing/2014/main" id="{8E1D85FB-2B84-4DEF-A235-A8898795260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798" y="1873822"/>
            <a:ext cx="914400" cy="914400"/>
          </a:xfrm>
          <a:prstGeom prst="rect">
            <a:avLst/>
          </a:prstGeom>
        </p:spPr>
      </p:pic>
      <p:pic>
        <p:nvPicPr>
          <p:cNvPr id="6" name="Graphic 5">
            <a:extLst>
              <a:ext uri="{FF2B5EF4-FFF2-40B4-BE49-F238E27FC236}">
                <a16:creationId xmlns:a16="http://schemas.microsoft.com/office/drawing/2014/main" id="{0B392110-4A7C-477C-BF1A-5BD51ED0DB6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02229" y="2419465"/>
            <a:ext cx="1987539" cy="1987539"/>
          </a:xfrm>
          <a:prstGeom prst="rect">
            <a:avLst/>
          </a:prstGeom>
        </p:spPr>
      </p:pic>
    </p:spTree>
    <p:extLst>
      <p:ext uri="{BB962C8B-B14F-4D97-AF65-F5344CB8AC3E}">
        <p14:creationId xmlns:p14="http://schemas.microsoft.com/office/powerpoint/2010/main" val="2105470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CDADBC-D42C-4651-90AB-3085CE4FF8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897E9D-2525-4697-A33E-76433020D527}">
  <ds:schemaRefs>
    <ds:schemaRef ds:uri="http://schemas.microsoft.com/sharepoint/v3/contenttype/forms"/>
  </ds:schemaRefs>
</ds:datastoreItem>
</file>

<file path=customXml/itemProps3.xml><?xml version="1.0" encoding="utf-8"?>
<ds:datastoreItem xmlns:ds="http://schemas.openxmlformats.org/officeDocument/2006/customXml" ds:itemID="{9B2F3607-8629-4DBF-A57D-BDD87E0C879E}">
  <ds:schemaRefs>
    <ds:schemaRef ds:uri="http://purl.org/dc/elements/1.1/"/>
    <ds:schemaRef ds:uri="fdab59f7-c3a7-48e5-acd8-618ce834776e"/>
    <ds:schemaRef ds:uri="06d9c582-05c2-476b-83d2-72ab8b1380b2"/>
    <ds:schemaRef ds:uri="http://purl.org/dc/dcmitype/"/>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583</TotalTime>
  <Words>2623</Words>
  <Application>Microsoft Office PowerPoint</Application>
  <PresentationFormat>Widescreen</PresentationFormat>
  <Paragraphs>169</Paragraphs>
  <Slides>25</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Calibri Light</vt:lpstr>
      <vt:lpstr>Century Gothic</vt:lpstr>
      <vt:lpstr>Office Theme</vt:lpstr>
      <vt:lpstr>1_Office Theme</vt:lpstr>
      <vt:lpstr>How Households Supply Financial Capital</vt:lpstr>
      <vt:lpstr>Household Savings</vt:lpstr>
      <vt:lpstr>Expected Rate of Return, Risk, and Actual Rate of Return</vt:lpstr>
      <vt:lpstr>Risk</vt:lpstr>
      <vt:lpstr>Bank Accounts1</vt:lpstr>
      <vt:lpstr>Bank Accounts2</vt:lpstr>
      <vt:lpstr>Bonds1</vt:lpstr>
      <vt:lpstr>Bonds2</vt:lpstr>
      <vt:lpstr>Face Value</vt:lpstr>
      <vt:lpstr>Coupon or Interest Rate</vt:lpstr>
      <vt:lpstr>Maturity Date</vt:lpstr>
      <vt:lpstr>Bond Yield</vt:lpstr>
      <vt:lpstr>On Your Own1</vt:lpstr>
      <vt:lpstr>On Your Own2</vt:lpstr>
      <vt:lpstr>Stocks</vt:lpstr>
      <vt:lpstr>Mutual Funds</vt:lpstr>
      <vt:lpstr>Housing and Other Tangible Assets</vt:lpstr>
      <vt:lpstr>Real World Example1</vt:lpstr>
      <vt:lpstr>Real World Example2</vt:lpstr>
      <vt:lpstr>Return, Risk, Liquidity: Bonds</vt:lpstr>
      <vt:lpstr>Return, Risk, Liquidity: Stocks</vt:lpstr>
      <vt:lpstr>Return, Risk, Liquidity: Mutual Funds</vt:lpstr>
      <vt:lpstr>Return, Risk, Liquidity: Tangible Assets</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44</cp:revision>
  <dcterms:created xsi:type="dcterms:W3CDTF">2017-06-16T13:06:21Z</dcterms:created>
  <dcterms:modified xsi:type="dcterms:W3CDTF">2026-02-02T16:46:14Z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