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6"/>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 id="39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037F7F-CA0F-4EA0-9776-70E64D39567C}" v="3" dt="2026-02-02T16:43:24.5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4T16:03:43.579" v="4" actId="6549"/>
      <pc:docMkLst>
        <pc:docMk/>
      </pc:docMkLst>
      <pc:sldChg chg="add">
        <pc:chgData name="Caitlin Coleman" userId="96f87ca1-0e64-4ae8-8d77-98757b85df0b" providerId="ADAL" clId="{DDA6BCD5-DC0D-434C-93A0-51E2BCD25B34}" dt="2026-01-14T16:03:05.629" v="0"/>
        <pc:sldMkLst>
          <pc:docMk/>
          <pc:sldMk cId="3666576782" sldId="379"/>
        </pc:sldMkLst>
      </pc:sldChg>
      <pc:sldChg chg="add">
        <pc:chgData name="Caitlin Coleman" userId="96f87ca1-0e64-4ae8-8d77-98757b85df0b" providerId="ADAL" clId="{DDA6BCD5-DC0D-434C-93A0-51E2BCD25B34}" dt="2026-01-14T16:03:05.629" v="0"/>
        <pc:sldMkLst>
          <pc:docMk/>
          <pc:sldMk cId="1690996975" sldId="380"/>
        </pc:sldMkLst>
      </pc:sldChg>
      <pc:sldChg chg="modSp add mod">
        <pc:chgData name="Caitlin Coleman" userId="96f87ca1-0e64-4ae8-8d77-98757b85df0b" providerId="ADAL" clId="{DDA6BCD5-DC0D-434C-93A0-51E2BCD25B34}" dt="2026-01-14T16:03:25.212" v="2" actId="6549"/>
        <pc:sldMkLst>
          <pc:docMk/>
          <pc:sldMk cId="4014943253" sldId="381"/>
        </pc:sldMkLst>
        <pc:spChg chg="mod">
          <ac:chgData name="Caitlin Coleman" userId="96f87ca1-0e64-4ae8-8d77-98757b85df0b" providerId="ADAL" clId="{DDA6BCD5-DC0D-434C-93A0-51E2BCD25B34}" dt="2026-01-14T16:03:25.212" v="2" actId="6549"/>
          <ac:spMkLst>
            <pc:docMk/>
            <pc:sldMk cId="4014943253" sldId="381"/>
            <ac:spMk id="26" creationId="{00000000-0000-0000-0000-000000000000}"/>
          </ac:spMkLst>
        </pc:spChg>
      </pc:sldChg>
      <pc:sldChg chg="add">
        <pc:chgData name="Caitlin Coleman" userId="96f87ca1-0e64-4ae8-8d77-98757b85df0b" providerId="ADAL" clId="{DDA6BCD5-DC0D-434C-93A0-51E2BCD25B34}" dt="2026-01-14T16:03:05.629" v="0"/>
        <pc:sldMkLst>
          <pc:docMk/>
          <pc:sldMk cId="3108858782" sldId="382"/>
        </pc:sldMkLst>
      </pc:sldChg>
      <pc:sldChg chg="add">
        <pc:chgData name="Caitlin Coleman" userId="96f87ca1-0e64-4ae8-8d77-98757b85df0b" providerId="ADAL" clId="{DDA6BCD5-DC0D-434C-93A0-51E2BCD25B34}" dt="2026-01-14T16:03:05.629" v="0"/>
        <pc:sldMkLst>
          <pc:docMk/>
          <pc:sldMk cId="1628095485" sldId="383"/>
        </pc:sldMkLst>
      </pc:sldChg>
      <pc:sldChg chg="add">
        <pc:chgData name="Caitlin Coleman" userId="96f87ca1-0e64-4ae8-8d77-98757b85df0b" providerId="ADAL" clId="{DDA6BCD5-DC0D-434C-93A0-51E2BCD25B34}" dt="2026-01-14T16:03:05.629" v="0"/>
        <pc:sldMkLst>
          <pc:docMk/>
          <pc:sldMk cId="2135138710" sldId="384"/>
        </pc:sldMkLst>
      </pc:sldChg>
      <pc:sldChg chg="add">
        <pc:chgData name="Caitlin Coleman" userId="96f87ca1-0e64-4ae8-8d77-98757b85df0b" providerId="ADAL" clId="{DDA6BCD5-DC0D-434C-93A0-51E2BCD25B34}" dt="2026-01-14T16:03:05.629" v="0"/>
        <pc:sldMkLst>
          <pc:docMk/>
          <pc:sldMk cId="2594747182" sldId="385"/>
        </pc:sldMkLst>
      </pc:sldChg>
      <pc:sldChg chg="add">
        <pc:chgData name="Caitlin Coleman" userId="96f87ca1-0e64-4ae8-8d77-98757b85df0b" providerId="ADAL" clId="{DDA6BCD5-DC0D-434C-93A0-51E2BCD25B34}" dt="2026-01-14T16:03:05.629" v="0"/>
        <pc:sldMkLst>
          <pc:docMk/>
          <pc:sldMk cId="2583162456" sldId="386"/>
        </pc:sldMkLst>
      </pc:sldChg>
      <pc:sldChg chg="add">
        <pc:chgData name="Caitlin Coleman" userId="96f87ca1-0e64-4ae8-8d77-98757b85df0b" providerId="ADAL" clId="{DDA6BCD5-DC0D-434C-93A0-51E2BCD25B34}" dt="2026-01-14T16:03:05.629" v="0"/>
        <pc:sldMkLst>
          <pc:docMk/>
          <pc:sldMk cId="3056390040" sldId="387"/>
        </pc:sldMkLst>
      </pc:sldChg>
      <pc:sldChg chg="add">
        <pc:chgData name="Caitlin Coleman" userId="96f87ca1-0e64-4ae8-8d77-98757b85df0b" providerId="ADAL" clId="{DDA6BCD5-DC0D-434C-93A0-51E2BCD25B34}" dt="2026-01-14T16:03:05.629" v="0"/>
        <pc:sldMkLst>
          <pc:docMk/>
          <pc:sldMk cId="1661877097" sldId="388"/>
        </pc:sldMkLst>
      </pc:sldChg>
      <pc:sldChg chg="add">
        <pc:chgData name="Caitlin Coleman" userId="96f87ca1-0e64-4ae8-8d77-98757b85df0b" providerId="ADAL" clId="{DDA6BCD5-DC0D-434C-93A0-51E2BCD25B34}" dt="2026-01-14T16:03:05.629" v="0"/>
        <pc:sldMkLst>
          <pc:docMk/>
          <pc:sldMk cId="1851926200" sldId="389"/>
        </pc:sldMkLst>
      </pc:sldChg>
      <pc:sldChg chg="add">
        <pc:chgData name="Caitlin Coleman" userId="96f87ca1-0e64-4ae8-8d77-98757b85df0b" providerId="ADAL" clId="{DDA6BCD5-DC0D-434C-93A0-51E2BCD25B34}" dt="2026-01-14T16:03:05.629" v="0"/>
        <pc:sldMkLst>
          <pc:docMk/>
          <pc:sldMk cId="1230094581" sldId="390"/>
        </pc:sldMkLst>
      </pc:sldChg>
      <pc:sldChg chg="add">
        <pc:chgData name="Caitlin Coleman" userId="96f87ca1-0e64-4ae8-8d77-98757b85df0b" providerId="ADAL" clId="{DDA6BCD5-DC0D-434C-93A0-51E2BCD25B34}" dt="2026-01-14T16:03:05.629" v="0"/>
        <pc:sldMkLst>
          <pc:docMk/>
          <pc:sldMk cId="820603339" sldId="391"/>
        </pc:sldMkLst>
      </pc:sldChg>
      <pc:sldChg chg="add">
        <pc:chgData name="Caitlin Coleman" userId="96f87ca1-0e64-4ae8-8d77-98757b85df0b" providerId="ADAL" clId="{DDA6BCD5-DC0D-434C-93A0-51E2BCD25B34}" dt="2026-01-14T16:03:05.629" v="0"/>
        <pc:sldMkLst>
          <pc:docMk/>
          <pc:sldMk cId="1285151333" sldId="392"/>
        </pc:sldMkLst>
      </pc:sldChg>
      <pc:sldChg chg="add">
        <pc:chgData name="Caitlin Coleman" userId="96f87ca1-0e64-4ae8-8d77-98757b85df0b" providerId="ADAL" clId="{DDA6BCD5-DC0D-434C-93A0-51E2BCD25B34}" dt="2026-01-14T16:03:05.629" v="0"/>
        <pc:sldMkLst>
          <pc:docMk/>
          <pc:sldMk cId="2946424574" sldId="393"/>
        </pc:sldMkLst>
      </pc:sldChg>
      <pc:sldChg chg="add">
        <pc:chgData name="Caitlin Coleman" userId="96f87ca1-0e64-4ae8-8d77-98757b85df0b" providerId="ADAL" clId="{DDA6BCD5-DC0D-434C-93A0-51E2BCD25B34}" dt="2026-01-14T16:03:05.629" v="0"/>
        <pc:sldMkLst>
          <pc:docMk/>
          <pc:sldMk cId="2022691992" sldId="394"/>
        </pc:sldMkLst>
      </pc:sldChg>
      <pc:sldChg chg="add">
        <pc:chgData name="Caitlin Coleman" userId="96f87ca1-0e64-4ae8-8d77-98757b85df0b" providerId="ADAL" clId="{DDA6BCD5-DC0D-434C-93A0-51E2BCD25B34}" dt="2026-01-14T16:03:05.629" v="0"/>
        <pc:sldMkLst>
          <pc:docMk/>
          <pc:sldMk cId="2216473404" sldId="395"/>
        </pc:sldMkLst>
      </pc:sldChg>
      <pc:sldChg chg="modSp add mod">
        <pc:chgData name="Caitlin Coleman" userId="96f87ca1-0e64-4ae8-8d77-98757b85df0b" providerId="ADAL" clId="{DDA6BCD5-DC0D-434C-93A0-51E2BCD25B34}" dt="2026-01-14T16:03:39.800" v="3" actId="6549"/>
        <pc:sldMkLst>
          <pc:docMk/>
          <pc:sldMk cId="2449011434" sldId="396"/>
        </pc:sldMkLst>
        <pc:spChg chg="mod">
          <ac:chgData name="Caitlin Coleman" userId="96f87ca1-0e64-4ae8-8d77-98757b85df0b" providerId="ADAL" clId="{DDA6BCD5-DC0D-434C-93A0-51E2BCD25B34}" dt="2026-01-14T16:03:39.800" v="3" actId="6549"/>
          <ac:spMkLst>
            <pc:docMk/>
            <pc:sldMk cId="2449011434" sldId="396"/>
            <ac:spMk id="26" creationId="{00000000-0000-0000-0000-000000000000}"/>
          </ac:spMkLst>
        </pc:spChg>
      </pc:sldChg>
      <pc:sldChg chg="modSp add mod">
        <pc:chgData name="Caitlin Coleman" userId="96f87ca1-0e64-4ae8-8d77-98757b85df0b" providerId="ADAL" clId="{DDA6BCD5-DC0D-434C-93A0-51E2BCD25B34}" dt="2026-01-14T16:03:43.579" v="4" actId="6549"/>
        <pc:sldMkLst>
          <pc:docMk/>
          <pc:sldMk cId="741343095" sldId="397"/>
        </pc:sldMkLst>
        <pc:spChg chg="mod">
          <ac:chgData name="Caitlin Coleman" userId="96f87ca1-0e64-4ae8-8d77-98757b85df0b" providerId="ADAL" clId="{DDA6BCD5-DC0D-434C-93A0-51E2BCD25B34}" dt="2026-01-14T16:03:43.579" v="4" actId="6549"/>
          <ac:spMkLst>
            <pc:docMk/>
            <pc:sldMk cId="741343095" sldId="397"/>
            <ac:spMk id="26" creationId="{00000000-0000-0000-0000-000000000000}"/>
          </ac:spMkLst>
        </pc:spChg>
      </pc:sldChg>
      <pc:sldChg chg="add">
        <pc:chgData name="Caitlin Coleman" userId="96f87ca1-0e64-4ae8-8d77-98757b85df0b" providerId="ADAL" clId="{DDA6BCD5-DC0D-434C-93A0-51E2BCD25B34}" dt="2026-01-14T16:03:05.629" v="0"/>
        <pc:sldMkLst>
          <pc:docMk/>
          <pc:sldMk cId="1053727655" sldId="3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965959" y="2214037"/>
            <a:ext cx="8142849"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Insurance and Imperfect Information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6657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Moral Hazard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Moral hazard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Ways to Reduce Effects</a:t>
            </a:r>
          </a:p>
        </p:txBody>
      </p:sp>
      <p:grpSp>
        <p:nvGrpSpPr>
          <p:cNvPr id="6" name="Group 5" descr="Monitoring behavior">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Monitoring behavior</a:t>
              </a:r>
            </a:p>
          </p:txBody>
        </p:sp>
      </p:grpSp>
      <p:grpSp>
        <p:nvGrpSpPr>
          <p:cNvPr id="12" name="Group 11" descr="Discounts on premiums for safety measures">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Discounts on premiums for safety measures</a:t>
              </a:r>
            </a:p>
          </p:txBody>
        </p:sp>
      </p:grpSp>
      <p:grpSp>
        <p:nvGrpSpPr>
          <p:cNvPr id="9" name="Group 8" descr="Requiring customer to pay share of the costs">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Requiring customer to pay share of the costs</a:t>
              </a:r>
            </a:p>
          </p:txBody>
        </p:sp>
      </p:grpSp>
    </p:spTree>
    <p:extLst>
      <p:ext uri="{BB962C8B-B14F-4D97-AF65-F5344CB8AC3E}">
        <p14:creationId xmlns:p14="http://schemas.microsoft.com/office/powerpoint/2010/main" val="1661877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Ways Customers Pay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Deductibles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 uri="{C183D7F6-B498-43B3-948B-1728B52AA6E4}">
                <adec:decorative xmlns:adec="http://schemas.microsoft.com/office/drawing/2017/decorative" val="1"/>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Copayments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 uri="{C183D7F6-B498-43B3-948B-1728B52AA6E4}">
                <adec:decorative xmlns:adec="http://schemas.microsoft.com/office/drawing/2017/decorative" val="1"/>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Coinsurance</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 uri="{C183D7F6-B498-43B3-948B-1728B52AA6E4}">
                <adec:decorative xmlns:adec="http://schemas.microsoft.com/office/drawing/2017/decorative" val="1"/>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1926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Incentives of Health Care Providers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Fee-for-service</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 uri="{C183D7F6-B498-43B3-948B-1728B52AA6E4}">
                <adec:decorative xmlns:adec="http://schemas.microsoft.com/office/drawing/2017/decorative" val="1"/>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HMOs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 uri="{C183D7F6-B498-43B3-948B-1728B52AA6E4}">
                <adec:decorative xmlns:adec="http://schemas.microsoft.com/office/drawing/2017/decorative" val="1"/>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009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Adverse Selection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dverse selection refers to the problem in which insurance buyers have more information about whether they are high-risk or low-risk than the insurance company does.">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Adverse selection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problem in which insurance buyers have more information about whether they are high-risk or low-risk than the insurance company does.</a:t>
              </a:r>
            </a:p>
          </p:txBody>
        </p:sp>
      </p:grpSp>
      <p:grpSp>
        <p:nvGrpSpPr>
          <p:cNvPr id="10" name="Group 9" descr="Buyers who are high-risk tend to want to buy more insurance without letting the insurance company know about their higher risk.">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who are high-risk tend to want to buy more insurance without letting the insurance company know about their higher risk.</a:t>
              </a:r>
            </a:p>
          </p:txBody>
        </p:sp>
      </p:grpSp>
      <p:grpSp>
        <p:nvGrpSpPr>
          <p:cNvPr id="13" name="Group 12" descr="For example, someone purchasing health insurance probably knows more about their family's health history than an insurer can find out.">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820603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U.S. Health Care in an International Context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descr="The U.S. is the only high-income country where private firms pay and provide for most health insurance.">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is the only high-income country where private firms pay and provide for most health insurance.</a:t>
              </a:r>
            </a:p>
          </p:txBody>
        </p:sp>
      </p:grpSp>
      <p:grpSp>
        <p:nvGrpSpPr>
          <p:cNvPr id="30" name="Group 29" descr="The U.S. spends more per capita on health care than any other industrialized country.">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spends more per capita on health care than any other industrialized country.</a:t>
              </a:r>
            </a:p>
          </p:txBody>
        </p:sp>
      </p:grpSp>
      <p:grpSp>
        <p:nvGrpSpPr>
          <p:cNvPr id="33" name="Group 32" descr="Outcomes measured by life expectancy and child mortality are worse than in other high-income countries.">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Outcomes measured by life expectancy and child mortality are worse than in other high-income countries.</a:t>
              </a:r>
            </a:p>
          </p:txBody>
        </p:sp>
      </p:grpSp>
      <p:grpSp>
        <p:nvGrpSpPr>
          <p:cNvPr id="36" name="Group 35" descr="The U.S. health care system provides high-quality care with relatively short waiting times for treatment.">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health care system provides high-quality care with relatively short waiting times for treatment.</a:t>
              </a:r>
            </a:p>
          </p:txBody>
        </p:sp>
      </p:grpSp>
      <p:grpSp>
        <p:nvGrpSpPr>
          <p:cNvPr id="2" name="Group 1" descr="Other countries have more equal access, but quality may be lower and waiting times longer than in the U.S.">
            <a:extLst>
              <a:ext uri="{FF2B5EF4-FFF2-40B4-BE49-F238E27FC236}">
                <a16:creationId xmlns:a16="http://schemas.microsoft.com/office/drawing/2014/main" id="{1E2219F2-89F6-BC47-26FD-AA71E2908902}"/>
              </a:ext>
            </a:extLst>
          </p:cNvPr>
          <p:cNvGrpSpPr/>
          <p:nvPr/>
        </p:nvGrpSpPr>
        <p:grpSpPr>
          <a:xfrm>
            <a:off x="2135749" y="5237759"/>
            <a:ext cx="8058154" cy="806935"/>
            <a:chOff x="2135749" y="5237759"/>
            <a:chExt cx="8058154" cy="806935"/>
          </a:xfrm>
        </p:grpSpPr>
        <p:sp>
          <p:nvSpPr>
            <p:cNvPr id="40" name="Rectangle 39">
              <a:extLst>
                <a:ext uri="{FF2B5EF4-FFF2-40B4-BE49-F238E27FC236}">
                  <a16:creationId xmlns:a16="http://schemas.microsoft.com/office/drawing/2014/main" id="{151143C9-C132-4980-9087-BA32735A14C5}"/>
                </a:ext>
                <a:ext uri="{C183D7F6-B498-43B3-948B-1728B52AA6E4}">
                  <adec:decorative xmlns:adec="http://schemas.microsoft.com/office/drawing/2017/decorative" val="1"/>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Other countries have more equal access, but quality may be lower and waiting times longer than in the U.S.</a:t>
              </a:r>
            </a:p>
          </p:txBody>
        </p:sp>
      </p:grpSp>
    </p:spTree>
    <p:extLst>
      <p:ext uri="{BB962C8B-B14F-4D97-AF65-F5344CB8AC3E}">
        <p14:creationId xmlns:p14="http://schemas.microsoft.com/office/powerpoint/2010/main" val="1285151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 of Insurance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U.S. insurance industry is primarily regulated at the state level.">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insurance industry is primarily regulated at the state level.</a:t>
              </a:r>
            </a:p>
          </p:txBody>
        </p:sp>
      </p:grpSp>
      <p:grpSp>
        <p:nvGrpSpPr>
          <p:cNvPr id="18" name="Group 17" descr="The National Association of Insurance Commissioners brings together these state regulators to exchange information and strategies.">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Association of Insurance Commissioners brings together these state regulators to exchange information and strategies.</a:t>
              </a:r>
            </a:p>
          </p:txBody>
        </p:sp>
      </p:grpSp>
      <p:grpSp>
        <p:nvGrpSpPr>
          <p:cNvPr id="21" name="Group 20" descr="The state insurance regulators attempt to keep the price of insurance low and ensure that everyone has insurance.">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state insurance regulators attempt to keep the price of insurance low and ensure that everyone has insurance. </a:t>
              </a:r>
            </a:p>
          </p:txBody>
        </p:sp>
      </p:grp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 uri="{C183D7F6-B498-43B3-948B-1728B52AA6E4}">
                <adec:decorative xmlns:adec="http://schemas.microsoft.com/office/drawing/2017/decorative" val="1"/>
              </a:ext>
            </a:extLst>
          </p:cNvPr>
          <p:cNvSpPr/>
          <p:nvPr/>
        </p:nvSpPr>
        <p:spPr>
          <a:xfrm>
            <a:off x="5541194" y="5081322"/>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424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 of Insurance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In some industries, the U.S. government has decided free markets will not provide insurance at an affordable price, so the government pays for it directly.</a:t>
            </a:r>
          </a:p>
        </p:txBody>
      </p:sp>
      <p:cxnSp>
        <p:nvCxnSpPr>
          <p:cNvPr id="5" name="Straight Connector 4">
            <a:extLst>
              <a:ext uri="{FF2B5EF4-FFF2-40B4-BE49-F238E27FC236}">
                <a16:creationId xmlns:a16="http://schemas.microsoft.com/office/drawing/2014/main" id="{564AE697-54AC-4F9E-891E-03183C289A43}"/>
              </a:ext>
              <a:ext uri="{C183D7F6-B498-43B3-948B-1728B52AA6E4}">
                <adec:decorative xmlns:adec="http://schemas.microsoft.com/office/drawing/2017/decorative" val="1"/>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Medicaid</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Medicare</a:t>
            </a:r>
          </a:p>
        </p:txBody>
      </p: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Another common government intervention in insurance markets is to require that everyone buy certain kinds of insurance.</a:t>
            </a:r>
          </a:p>
        </p:txBody>
      </p:sp>
      <p:cxnSp>
        <p:nvCxnSpPr>
          <p:cNvPr id="12" name="Straight Connector 11">
            <a:extLst>
              <a:ext uri="{FF2B5EF4-FFF2-40B4-BE49-F238E27FC236}">
                <a16:creationId xmlns:a16="http://schemas.microsoft.com/office/drawing/2014/main" id="{216A8934-56BB-4E04-BC53-2B8B6F8955F2}"/>
              </a:ext>
              <a:ext uri="{C183D7F6-B498-43B3-948B-1728B52AA6E4}">
                <adec:decorative xmlns:adec="http://schemas.microsoft.com/office/drawing/2017/decorative" val="1"/>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States require car insurance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Mortgage companies require homeowner's insurance</a:t>
            </a:r>
          </a:p>
        </p:txBody>
      </p:sp>
    </p:spTree>
    <p:extLst>
      <p:ext uri="{BB962C8B-B14F-4D97-AF65-F5344CB8AC3E}">
        <p14:creationId xmlns:p14="http://schemas.microsoft.com/office/powerpoint/2010/main" val="2022691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Patient Protection and Affordable Care Act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 March of 2010, President Obama signed into law the Patient Protection and Affordable Care Act (PPACA).">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March of 2010, President Obama signed into law the Patient Protection and Affordable Care Act (PPACA).</a:t>
              </a:r>
            </a:p>
          </p:txBody>
        </p:sp>
      </p:grpSp>
      <p:grpSp>
        <p:nvGrpSpPr>
          <p:cNvPr id="10" name="Group 9" descr="The goal of the act is to bring the United States closer to universal coverage.">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goal of the act is to bring the United States closer to universal coverage.</a:t>
              </a:r>
            </a:p>
          </p:txBody>
        </p:sp>
      </p:grpSp>
      <p:grpSp>
        <p:nvGrpSpPr>
          <p:cNvPr id="13" name="Group 12" descr="Prior to the ACA, more than 32 million Americans were uninsured.">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Prior to the ACA, more than 32 million Americans were uninsured.</a:t>
              </a:r>
            </a:p>
          </p:txBody>
        </p:sp>
      </p:grpSp>
      <p:grpSp>
        <p:nvGrpSpPr>
          <p:cNvPr id="16" name="Group 15" descr="People who are uninsured tend to use emergency rooms for treatment, which has contributed significantly to rising costs.">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2216473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2449011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fundamental law of insurance is that what the average person pays in over time cannot be less than what the average person gets out.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insurance policies have deductibles, copayments, or coinsurance.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fee-for-service health financing system, medical care providers receive reimbursement according to the cost of services they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Adverse selection arises in insurance markets when insurance buyers know more about the risks they face than the insurance company.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134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Insurance and Imperfect Information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 photograph of a wrecking ball unsuccessfully attempting to shatter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Insurance provides an individual or business with protection from the economic effects of an unexpected event.">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Insurance provides an individual or business with protection from the economic effects of an unexpected event.</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690996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72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Insurance is a method that households and firms use to prevent any single event from having a significant detrimental financial effect.">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Insurance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method that households and firms use to prevent any single event from having a significant detrimental financial effect.</a:t>
              </a:r>
            </a:p>
          </p:txBody>
        </p:sp>
      </p:grpSp>
      <p:grpSp>
        <p:nvGrpSpPr>
          <p:cNvPr id="27" name="Group 26" descr="Generally, households or firms with insurance make regular payments, called premiums.">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Generally, households or firms with insurance make regular payments,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premiums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33" name="Group 32" descr="The insurance company prices these premiums based on the probability of certain events occurring among a pool of people.">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insurance company prices these premiums based on the probability of certain events occurring among a pool of people.</a:t>
              </a:r>
            </a:p>
          </p:txBody>
        </p:sp>
      </p:grpSp>
      <p:grpSp>
        <p:nvGrpSpPr>
          <p:cNvPr id="36" name="Group 35" descr="Members of the group who then suffer a specified bad experience receive payments from this pool of money.">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Members of the group who then suffer a specified bad experience receive payments from this pool of money.</a:t>
              </a:r>
            </a:p>
          </p:txBody>
        </p:sp>
      </p:grpSp>
    </p:spTree>
    <p:extLst>
      <p:ext uri="{BB962C8B-B14F-4D97-AF65-F5344CB8AC3E}">
        <p14:creationId xmlns:p14="http://schemas.microsoft.com/office/powerpoint/2010/main" val="401494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Imperfect Information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ll insurance involves imperfect information.&#10;&#10;We cannot predict future events with certainty.&#10;&#10;Adverse events occur due to a combination of people’s characteristics and choices, which make the risks higher or lower, and the good or bad luck of circumstances.">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All insurance involves imperfect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We cannot predict future events with certainty.</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3108858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Insurance Works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describing how insurance works. A car insurance company has 100 drivers, and in one year, most of them will have small dings (60 drivers), a few will have medium-sized accidents (30 drivers), and a small amount will have major accidents (10 drivers). The company doesn’t know which driver will have which incident, so they’ll divide the total cost of the accidents, $186,000, by the number of drivers, 100, and charge each driver a premium of $1,860.">
            <a:extLst>
              <a:ext uri="{FF2B5EF4-FFF2-40B4-BE49-F238E27FC236}">
                <a16:creationId xmlns:a16="http://schemas.microsoft.com/office/drawing/2014/main" id="{B6E992C3-285A-4EDB-0A47-5117E68D7D4E}"/>
              </a:ext>
            </a:extLst>
          </p:cNvPr>
          <p:cNvPicPr>
            <a:picLocks noChangeAspect="1"/>
          </p:cNvPicPr>
          <p:nvPr/>
        </p:nvPicPr>
        <p:blipFill>
          <a:blip r:embed="rId3"/>
          <a:stretch>
            <a:fillRect/>
          </a:stretch>
        </p:blipFill>
        <p:spPr>
          <a:xfrm>
            <a:off x="1023229" y="1538725"/>
            <a:ext cx="10145541" cy="2819794"/>
          </a:xfrm>
          <a:prstGeom prst="rect">
            <a:avLst/>
          </a:prstGeom>
        </p:spPr>
      </p:pic>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62809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Insurance Companies Make Money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Money In: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Premiums from customers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Investment income</a:t>
            </a:r>
          </a:p>
        </p:txBody>
      </p:sp>
      <p:sp>
        <p:nvSpPr>
          <p:cNvPr id="5" name="Arrow: Right 4" descr="goes to the">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Insurance Company</a:t>
            </a:r>
          </a:p>
        </p:txBody>
      </p:sp>
      <p:sp>
        <p:nvSpPr>
          <p:cNvPr id="10" name="Arrow: Right 9" descr="and then">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Money Out: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Payments to customers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Expenses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Profits or losses</a:t>
            </a:r>
          </a:p>
        </p:txBody>
      </p: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Money flows into an insurance company through premiums and investments and out through the payment of claims and operating expenses.</a:t>
            </a:r>
          </a:p>
        </p:txBody>
      </p:sp>
    </p:spTree>
    <p:extLst>
      <p:ext uri="{BB962C8B-B14F-4D97-AF65-F5344CB8AC3E}">
        <p14:creationId xmlns:p14="http://schemas.microsoft.com/office/powerpoint/2010/main" val="2135138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Government and Social Insurance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6" name="Group 35" descr="Federal and state governments run a number of insurance programs.">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Federal and state governments run a number of insurance programs.</a:t>
              </a:r>
            </a:p>
          </p:txBody>
        </p:sp>
      </p:grpSp>
      <p:pic>
        <p:nvPicPr>
          <p:cNvPr id="4" name="Picture 3" descr="A table titled Government Insurance Programs with three columns: Type of Insurance, Who Pays for It?, and It Pays Out When. Row 1: Unemployment insurance; paid by employers; pays out when workers lose their jobs and cannot find new ones. Row 2: Pension insurance; employers pay into the Pension Benefit Guarantee Corporation; pays out when companies go bankrupt and cannot pay pension benefits promised to workers. Row 3: Deposit insurance; banks pay into the Federal Deposit Insurance Corporation; pays out when banks go bankrupt; it pays depositors up to $250,000. Row 4: Workers’ compensation insurance; employers pay into state funds; pays out when workers suffer an injury on the job. Row 5: Retirement insurance (Social Security and Medicare); workers pay a percentage of their income into the Social Security fund and Medicare fund; pays out when workers retire and when retired workers need health care.">
            <a:extLst>
              <a:ext uri="{FF2B5EF4-FFF2-40B4-BE49-F238E27FC236}">
                <a16:creationId xmlns:a16="http://schemas.microsoft.com/office/drawing/2014/main" id="{0C8E877E-9329-6429-E1D2-884B6726A9D1}"/>
              </a:ext>
            </a:extLst>
          </p:cNvPr>
          <p:cNvPicPr>
            <a:picLocks noChangeAspect="1"/>
          </p:cNvPicPr>
          <p:nvPr/>
        </p:nvPicPr>
        <p:blipFill>
          <a:blip r:embed="rId3"/>
          <a:stretch>
            <a:fillRect/>
          </a:stretch>
        </p:blipFill>
        <p:spPr>
          <a:xfrm>
            <a:off x="2066921" y="2142157"/>
            <a:ext cx="8058154" cy="4377398"/>
          </a:xfrm>
          <a:prstGeom prst="rect">
            <a:avLst/>
          </a:prstGeom>
        </p:spPr>
      </p:pic>
    </p:spTree>
    <p:extLst>
      <p:ext uri="{BB962C8B-B14F-4D97-AF65-F5344CB8AC3E}">
        <p14:creationId xmlns:p14="http://schemas.microsoft.com/office/powerpoint/2010/main" val="2594747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Risk Groups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To make insurance fair, customers are often divided into risk groups, where the people in the group share roughly the same risks of something bad happening.</a:t>
            </a:r>
          </a:p>
        </p:txBody>
      </p: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Low-risk group pays lower premium.</a:t>
            </a:r>
          </a:p>
        </p:txBody>
      </p:sp>
      <p:sp>
        <p:nvSpPr>
          <p:cNvPr id="6" name="Oval 5">
            <a:extLst>
              <a:ext uri="{FF2B5EF4-FFF2-40B4-BE49-F238E27FC236}">
                <a16:creationId xmlns:a16="http://schemas.microsoft.com/office/drawing/2014/main" id="{66ED873D-326C-452A-AC96-C2960C182F6E}"/>
              </a:ext>
              <a:ext uri="{C183D7F6-B498-43B3-948B-1728B52AA6E4}">
                <adec:decorative xmlns:adec="http://schemas.microsoft.com/office/drawing/2017/decorative" val="1"/>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High-risk group pays higher premium.</a:t>
            </a:r>
          </a:p>
        </p:txBody>
      </p:sp>
      <p:sp>
        <p:nvSpPr>
          <p:cNvPr id="12" name="Oval 11">
            <a:extLst>
              <a:ext uri="{FF2B5EF4-FFF2-40B4-BE49-F238E27FC236}">
                <a16:creationId xmlns:a16="http://schemas.microsoft.com/office/drawing/2014/main" id="{6AAC68D7-B813-46BD-A801-20E2F70CBFB4}"/>
              </a:ext>
              <a:ext uri="{C183D7F6-B498-43B3-948B-1728B52AA6E4}">
                <adec:decorative xmlns:adec="http://schemas.microsoft.com/office/drawing/2017/decorative" val="1"/>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If someone is generally safe and has one major accident, which group should they be in?</a:t>
            </a:r>
          </a:p>
        </p:txBody>
      </p:sp>
    </p:spTree>
    <p:extLst>
      <p:ext uri="{BB962C8B-B14F-4D97-AF65-F5344CB8AC3E}">
        <p14:creationId xmlns:p14="http://schemas.microsoft.com/office/powerpoint/2010/main" val="2583162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Actuarially Fair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When the premiums paid equal the amount an average person in that risk group would collect in the payout of claims, the level of insurance is said to be “actuarially fair.”</a:t>
            </a:r>
          </a:p>
        </p:txBody>
      </p:sp>
      <p:pic>
        <p:nvPicPr>
          <p:cNvPr id="4" name="Graphic 3">
            <a:extLst>
              <a:ext uri="{FF2B5EF4-FFF2-40B4-BE49-F238E27FC236}">
                <a16:creationId xmlns:a16="http://schemas.microsoft.com/office/drawing/2014/main" id="{60963D9C-5B9B-4BB8-ABC5-AFD93F8FB62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056390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7BCDDD-53C1-463C-B95B-0CC58F697355}">
  <ds:schemaRefs>
    <ds:schemaRef ds:uri="http://schemas.microsoft.com/sharepoint/v3/contenttype/forms"/>
  </ds:schemaRefs>
</ds:datastoreItem>
</file>

<file path=customXml/itemProps2.xml><?xml version="1.0" encoding="utf-8"?>
<ds:datastoreItem xmlns:ds="http://schemas.openxmlformats.org/officeDocument/2006/customXml" ds:itemID="{8412CD86-0BFF-4AFE-B560-5C2A1AB4677C}">
  <ds:schemaRefs>
    <ds:schemaRef ds:uri="06d9c582-05c2-476b-83d2-72ab8b1380b2"/>
    <ds:schemaRef ds:uri="http://purl.org/dc/elements/1.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dcmitype/"/>
    <ds:schemaRef ds:uri="http://schemas.openxmlformats.org/package/2006/metadata/core-properties"/>
    <ds:schemaRef ds:uri="fdab59f7-c3a7-48e5-acd8-618ce834776e"/>
    <ds:schemaRef ds:uri="http://purl.org/dc/terms/"/>
  </ds:schemaRefs>
</ds:datastoreItem>
</file>

<file path=customXml/itemProps3.xml><?xml version="1.0" encoding="utf-8"?>
<ds:datastoreItem xmlns:ds="http://schemas.openxmlformats.org/officeDocument/2006/customXml" ds:itemID="{41A35855-9AC9-48E8-BA31-604501369F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520</TotalTime>
  <Words>2219</Words>
  <Application>Microsoft Office PowerPoint</Application>
  <PresentationFormat>Widescreen</PresentationFormat>
  <Paragraphs>143</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Insurance and Imperfect Information</vt:lpstr>
      <vt:lpstr>Insurance and Imperfect Information1</vt:lpstr>
      <vt:lpstr>Introduction</vt:lpstr>
      <vt:lpstr>Imperfect Information</vt:lpstr>
      <vt:lpstr>How Insurance Works</vt:lpstr>
      <vt:lpstr>How Insurance Companies Make Money</vt:lpstr>
      <vt:lpstr>Government and Social Insurance</vt:lpstr>
      <vt:lpstr>Risk Groups</vt:lpstr>
      <vt:lpstr>Actuarially Fair</vt:lpstr>
      <vt:lpstr>Moral Hazard Problem</vt:lpstr>
      <vt:lpstr>Ways Customers Pay</vt:lpstr>
      <vt:lpstr>Incentives of Health Care Providers</vt:lpstr>
      <vt:lpstr>Adverse Selection Problem</vt:lpstr>
      <vt:lpstr>U.S. Health Care in an International Context</vt:lpstr>
      <vt:lpstr>Government Regulation of Insurance1</vt:lpstr>
      <vt:lpstr>Government Regulation of Insurance2</vt:lpstr>
      <vt:lpstr>The Patient Protection and Affordable Care Act</vt:lpstr>
      <vt:lpstr>On Your Own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45</cp:revision>
  <dcterms:created xsi:type="dcterms:W3CDTF">2017-06-16T13:06:21Z</dcterms:created>
  <dcterms:modified xsi:type="dcterms:W3CDTF">2026-02-02T16:43:25Z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