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3"/>
  </p:notesMasterIdLst>
  <p:sldIdLst>
    <p:sldId id="379" r:id="rId6"/>
    <p:sldId id="380" r:id="rId7"/>
    <p:sldId id="381" r:id="rId8"/>
    <p:sldId id="382" r:id="rId9"/>
    <p:sldId id="383" r:id="rId10"/>
    <p:sldId id="384" r:id="rId11"/>
    <p:sldId id="385" r:id="rId12"/>
    <p:sldId id="386" r:id="rId13"/>
    <p:sldId id="387" r:id="rId14"/>
    <p:sldId id="388" r:id="rId15"/>
    <p:sldId id="389" r:id="rId16"/>
    <p:sldId id="390" r:id="rId17"/>
    <p:sldId id="391" r:id="rId18"/>
    <p:sldId id="392" r:id="rId19"/>
    <p:sldId id="393" r:id="rId20"/>
    <p:sldId id="394" r:id="rId21"/>
    <p:sldId id="395"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4726651-3A6E-4029-B0A3-4E191DF83284}" v="3" dt="2026-02-02T16:42:31.90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14T16:02:04.967" v="4" actId="6549"/>
      <pc:docMkLst>
        <pc:docMk/>
      </pc:docMkLst>
      <pc:sldChg chg="add">
        <pc:chgData name="Caitlin Coleman" userId="96f87ca1-0e64-4ae8-8d77-98757b85df0b" providerId="ADAL" clId="{DDA6BCD5-DC0D-434C-93A0-51E2BCD25B34}" dt="2026-01-14T16:01:23.713" v="0"/>
        <pc:sldMkLst>
          <pc:docMk/>
          <pc:sldMk cId="3423822511" sldId="379"/>
        </pc:sldMkLst>
      </pc:sldChg>
      <pc:sldChg chg="modSp add mod">
        <pc:chgData name="Caitlin Coleman" userId="96f87ca1-0e64-4ae8-8d77-98757b85df0b" providerId="ADAL" clId="{DDA6BCD5-DC0D-434C-93A0-51E2BCD25B34}" dt="2026-01-14T16:01:51.720" v="3" actId="6549"/>
        <pc:sldMkLst>
          <pc:docMk/>
          <pc:sldMk cId="1239547353" sldId="380"/>
        </pc:sldMkLst>
        <pc:spChg chg="mod">
          <ac:chgData name="Caitlin Coleman" userId="96f87ca1-0e64-4ae8-8d77-98757b85df0b" providerId="ADAL" clId="{DDA6BCD5-DC0D-434C-93A0-51E2BCD25B34}" dt="2026-01-14T16:01:51.720" v="3" actId="6549"/>
          <ac:spMkLst>
            <pc:docMk/>
            <pc:sldMk cId="1239547353" sldId="380"/>
            <ac:spMk id="26" creationId="{00000000-0000-0000-0000-000000000000}"/>
          </ac:spMkLst>
        </pc:spChg>
      </pc:sldChg>
      <pc:sldChg chg="add">
        <pc:chgData name="Caitlin Coleman" userId="96f87ca1-0e64-4ae8-8d77-98757b85df0b" providerId="ADAL" clId="{DDA6BCD5-DC0D-434C-93A0-51E2BCD25B34}" dt="2026-01-14T16:01:23.713" v="0"/>
        <pc:sldMkLst>
          <pc:docMk/>
          <pc:sldMk cId="310851235" sldId="381"/>
        </pc:sldMkLst>
      </pc:sldChg>
      <pc:sldChg chg="add">
        <pc:chgData name="Caitlin Coleman" userId="96f87ca1-0e64-4ae8-8d77-98757b85df0b" providerId="ADAL" clId="{DDA6BCD5-DC0D-434C-93A0-51E2BCD25B34}" dt="2026-01-14T16:01:23.713" v="0"/>
        <pc:sldMkLst>
          <pc:docMk/>
          <pc:sldMk cId="2293058438" sldId="382"/>
        </pc:sldMkLst>
      </pc:sldChg>
      <pc:sldChg chg="add">
        <pc:chgData name="Caitlin Coleman" userId="96f87ca1-0e64-4ae8-8d77-98757b85df0b" providerId="ADAL" clId="{DDA6BCD5-DC0D-434C-93A0-51E2BCD25B34}" dt="2026-01-14T16:01:23.713" v="0"/>
        <pc:sldMkLst>
          <pc:docMk/>
          <pc:sldMk cId="4181677917" sldId="383"/>
        </pc:sldMkLst>
      </pc:sldChg>
      <pc:sldChg chg="add">
        <pc:chgData name="Caitlin Coleman" userId="96f87ca1-0e64-4ae8-8d77-98757b85df0b" providerId="ADAL" clId="{DDA6BCD5-DC0D-434C-93A0-51E2BCD25B34}" dt="2026-01-14T16:01:23.713" v="0"/>
        <pc:sldMkLst>
          <pc:docMk/>
          <pc:sldMk cId="99786060" sldId="384"/>
        </pc:sldMkLst>
      </pc:sldChg>
      <pc:sldChg chg="add">
        <pc:chgData name="Caitlin Coleman" userId="96f87ca1-0e64-4ae8-8d77-98757b85df0b" providerId="ADAL" clId="{DDA6BCD5-DC0D-434C-93A0-51E2BCD25B34}" dt="2026-01-14T16:01:23.713" v="0"/>
        <pc:sldMkLst>
          <pc:docMk/>
          <pc:sldMk cId="107000194" sldId="385"/>
        </pc:sldMkLst>
      </pc:sldChg>
      <pc:sldChg chg="add">
        <pc:chgData name="Caitlin Coleman" userId="96f87ca1-0e64-4ae8-8d77-98757b85df0b" providerId="ADAL" clId="{DDA6BCD5-DC0D-434C-93A0-51E2BCD25B34}" dt="2026-01-14T16:01:23.713" v="0"/>
        <pc:sldMkLst>
          <pc:docMk/>
          <pc:sldMk cId="4094842471" sldId="386"/>
        </pc:sldMkLst>
      </pc:sldChg>
      <pc:sldChg chg="add">
        <pc:chgData name="Caitlin Coleman" userId="96f87ca1-0e64-4ae8-8d77-98757b85df0b" providerId="ADAL" clId="{DDA6BCD5-DC0D-434C-93A0-51E2BCD25B34}" dt="2026-01-14T16:01:23.713" v="0"/>
        <pc:sldMkLst>
          <pc:docMk/>
          <pc:sldMk cId="2042840864" sldId="387"/>
        </pc:sldMkLst>
      </pc:sldChg>
      <pc:sldChg chg="add">
        <pc:chgData name="Caitlin Coleman" userId="96f87ca1-0e64-4ae8-8d77-98757b85df0b" providerId="ADAL" clId="{DDA6BCD5-DC0D-434C-93A0-51E2BCD25B34}" dt="2026-01-14T16:01:23.713" v="0"/>
        <pc:sldMkLst>
          <pc:docMk/>
          <pc:sldMk cId="1430851529" sldId="388"/>
        </pc:sldMkLst>
      </pc:sldChg>
      <pc:sldChg chg="add">
        <pc:chgData name="Caitlin Coleman" userId="96f87ca1-0e64-4ae8-8d77-98757b85df0b" providerId="ADAL" clId="{DDA6BCD5-DC0D-434C-93A0-51E2BCD25B34}" dt="2026-01-14T16:01:23.713" v="0"/>
        <pc:sldMkLst>
          <pc:docMk/>
          <pc:sldMk cId="2799479336" sldId="389"/>
        </pc:sldMkLst>
      </pc:sldChg>
      <pc:sldChg chg="add">
        <pc:chgData name="Caitlin Coleman" userId="96f87ca1-0e64-4ae8-8d77-98757b85df0b" providerId="ADAL" clId="{DDA6BCD5-DC0D-434C-93A0-51E2BCD25B34}" dt="2026-01-14T16:01:23.713" v="0"/>
        <pc:sldMkLst>
          <pc:docMk/>
          <pc:sldMk cId="1707384999" sldId="390"/>
        </pc:sldMkLst>
      </pc:sldChg>
      <pc:sldChg chg="add">
        <pc:chgData name="Caitlin Coleman" userId="96f87ca1-0e64-4ae8-8d77-98757b85df0b" providerId="ADAL" clId="{DDA6BCD5-DC0D-434C-93A0-51E2BCD25B34}" dt="2026-01-14T16:01:23.713" v="0"/>
        <pc:sldMkLst>
          <pc:docMk/>
          <pc:sldMk cId="135586634" sldId="391"/>
        </pc:sldMkLst>
      </pc:sldChg>
      <pc:sldChg chg="add">
        <pc:chgData name="Caitlin Coleman" userId="96f87ca1-0e64-4ae8-8d77-98757b85df0b" providerId="ADAL" clId="{DDA6BCD5-DC0D-434C-93A0-51E2BCD25B34}" dt="2026-01-14T16:01:23.713" v="0"/>
        <pc:sldMkLst>
          <pc:docMk/>
          <pc:sldMk cId="1656409411" sldId="392"/>
        </pc:sldMkLst>
      </pc:sldChg>
      <pc:sldChg chg="add">
        <pc:chgData name="Caitlin Coleman" userId="96f87ca1-0e64-4ae8-8d77-98757b85df0b" providerId="ADAL" clId="{DDA6BCD5-DC0D-434C-93A0-51E2BCD25B34}" dt="2026-01-14T16:01:23.713" v="0"/>
        <pc:sldMkLst>
          <pc:docMk/>
          <pc:sldMk cId="3359842253" sldId="393"/>
        </pc:sldMkLst>
      </pc:sldChg>
      <pc:sldChg chg="modSp add mod">
        <pc:chgData name="Caitlin Coleman" userId="96f87ca1-0e64-4ae8-8d77-98757b85df0b" providerId="ADAL" clId="{DDA6BCD5-DC0D-434C-93A0-51E2BCD25B34}" dt="2026-01-14T16:02:04.967" v="4" actId="6549"/>
        <pc:sldMkLst>
          <pc:docMk/>
          <pc:sldMk cId="4289252962" sldId="394"/>
        </pc:sldMkLst>
        <pc:spChg chg="mod">
          <ac:chgData name="Caitlin Coleman" userId="96f87ca1-0e64-4ae8-8d77-98757b85df0b" providerId="ADAL" clId="{DDA6BCD5-DC0D-434C-93A0-51E2BCD25B34}" dt="2026-01-14T16:02:04.967" v="4" actId="6549"/>
          <ac:spMkLst>
            <pc:docMk/>
            <pc:sldMk cId="4289252962" sldId="394"/>
            <ac:spMk id="26" creationId="{00000000-0000-0000-0000-000000000000}"/>
          </ac:spMkLst>
        </pc:spChg>
      </pc:sldChg>
      <pc:sldChg chg="add">
        <pc:chgData name="Caitlin Coleman" userId="96f87ca1-0e64-4ae8-8d77-98757b85df0b" providerId="ADAL" clId="{DDA6BCD5-DC0D-434C-93A0-51E2BCD25B34}" dt="2026-01-14T16:01:35.413" v="1"/>
        <pc:sldMkLst>
          <pc:docMk/>
          <pc:sldMk cId="1706636786" sldId="39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buyers and sellers are involved--whether it’s a good, service, labor, or financial market--there is some unknown information on either side. We’ll explore this and how markets try to combat it in this lesson, titled “The Problem of Imperfect Information and Asymmetric Information.”</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628127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Sellers may offer a warranty, which is a promise to fix or replace the good, at least for a certain time period. A service contract is where the buyer pays an extra amount, and the seller agrees to fix anything that goes wrong for a set time period. Guarantees, warranties, and service contracts are examples of explicit reassurance that sellers provide.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907502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Sellers of labor provide information through résumés, recommendations, school transcripts, and examples of their work.</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958182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are looking for your first job after you graduate from college. How will imperfect information affect your job search?</a:t>
            </a:r>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701915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are looking for your first job after you graduate from college. How will imperfect information affect your job search? </a:t>
            </a:r>
          </a:p>
          <a:p>
            <a:endParaRPr lang="en-US" dirty="0"/>
          </a:p>
          <a:p>
            <a:r>
              <a:rPr lang="en-US" dirty="0"/>
              <a:t>Potential employers will have imperfect information about your being suitable for the job. To convey information, you provide potential employers a résumé detailing your education and work experience. In some cases, employers may require your transcript. The references from teachers and previous employers help potential employers evaluate your qualifications for the job and likelihood of your being a good employee.</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779059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labor market also uses occupational licenses to establish quality in the labor market. Occupational licenses show that a worker has completed a certain type of education or passed a certain test. Some of the professionals who must hold a license are doctors, teachers, nurses, engineers, accountants, and lawyers. Occupational licenses have their downside as well, as they represent a barrier to entry to certain industries.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958388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the financial capital market, before a bank makes a loan, it requires a prospective borrower to fill out forms regarding sources of income. In addition, the bank conducts a credit check on the individual's past borrowing. Another approach is to require a cosigner on a loan; that is, another person or firm who legally pledges to repay some or all of the money if the original borrower does not do so. Another approach is to require collateral, often property or equipment that the bank would have a right to seize and sell if the borrower does not repay the loan.</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645040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974385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Patient Protection and Affordable Care Act has become a controversial topic—one that relates strongly to the topic of this chapter.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Let’s start with definitions. Imperfect information is when the buyer, the seller, or both are less than 100% certain about the qualities of what they are buying and selling, like a used car that has been checked out and cleared but still may have a hidden issue. Asymmetrical information is where two parties involved in an economic transaction have an unequal amount of information (one party knows much more than the other). For example, if a jeweler knows a stone has been filled in with epoxy but doesn’t disclose that to the buyer.</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presence of imperfect information can discourage both buyers and sellers from participating in the market. Buyers may become reluctant to participate because they cannot determine the product's quality. Sellers of high-quality goods may be reluctant to participate because it is difficult to demonstrate the quality of their goods to buyers. Since buyers cannot determine which goods have higher quality, they are likely to be unwilling to pay a higher price for such goods.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71664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Economists sometimes refer to a market with few buyers and few sellers as a thin market. By contrast, they call a market with many buyers and sellers a thick market. When imperfect information is severe, and buyers and sellers are discouraged from participating, markets may become extremely thin.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791111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buyer confronted with imperfect information will often believe that the price reveals something about the product's quality. For example, a buyer may assume that an expensive gemstone must be of high quality, even though they are not an expert on gemstones. When buyers use the market price to draw inferences about the product's quality, markets may have trouble reaching an equilibrium. The idea that higher prices will increase quantity demanded, and vice versa, runs exactly counter to the basic model of demand and supply.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939540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Buyers and sellers in the goods market rely on reputation as well as guarantees, warranties, and service contracts to assure quality. The labor market uses occupational licenses and certifications to assure competency. The financial capital market uses cosigners and collateral as insurance against unforeseen, detrimental events.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469416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the goods market, the seller might offer a money-back guarantee, an agreement that functions as a promise of quality. This strategy may be especially important for a company that sells goods through mail-order catalogs or over the web. L.L. Bean started using money-back-guarantees in 1911, when the founder guaranteed satisfaction on newly-made hunting shoes. Out of the first batch of 100 pairs that were sold, customers returned 90 pairs, which L.L. Bean repaired and replaced.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548183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Many firms today offer money-back-guarantees for a few weeks or months, but L.L. Bean offers a complete money-back guarantee. Customers can always return anything they have bought from L.L. Bean, no matter how many years later or what condition the product is in, for a full money-back guarantee.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345996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463488" y="1795043"/>
            <a:ext cx="9265024" cy="258532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The Problem of Imperfect Information and Asymmetric Information</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34238225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Goods Market</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9" name="Group 18" descr="Sellers may offer a warranty, which is a promise to fix or replace the good, at least for a certain time period.">
            <a:extLst>
              <a:ext uri="{FF2B5EF4-FFF2-40B4-BE49-F238E27FC236}">
                <a16:creationId xmlns:a16="http://schemas.microsoft.com/office/drawing/2014/main" id="{694F78CB-916E-4632-8A52-CF76ABB50AEB}"/>
              </a:ext>
            </a:extLst>
          </p:cNvPr>
          <p:cNvGrpSpPr/>
          <p:nvPr/>
        </p:nvGrpSpPr>
        <p:grpSpPr>
          <a:xfrm>
            <a:off x="2135749" y="1620241"/>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D243E576-173A-460B-A7BA-E2058372415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9B470D24-8B75-4FA5-8EA7-677DD985E7A9}"/>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Sellers may offer 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warranty</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which is a promise to fix or replace the good, at least for a certain time period.</a:t>
              </a:r>
            </a:p>
          </p:txBody>
        </p:sp>
      </p:grpSp>
      <p:grpSp>
        <p:nvGrpSpPr>
          <p:cNvPr id="22" name="Group 21" descr="A service contract is where the buyer pays an extra amount, and the seller agrees to fix anything that goes wrong for a set time period.">
            <a:extLst>
              <a:ext uri="{FF2B5EF4-FFF2-40B4-BE49-F238E27FC236}">
                <a16:creationId xmlns:a16="http://schemas.microsoft.com/office/drawing/2014/main" id="{98BD2F51-F65C-48C4-A003-0948FB92C647}"/>
              </a:ext>
            </a:extLst>
          </p:cNvPr>
          <p:cNvGrpSpPr/>
          <p:nvPr/>
        </p:nvGrpSpPr>
        <p:grpSpPr>
          <a:xfrm>
            <a:off x="2135749" y="2525854"/>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28A2204E-4FED-4F49-90DA-05A2223EEE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0563C7D2-F471-4B45-9AA2-4FE8EEAB96D9}"/>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service contract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where the buyer pays an extra amount, and the seller agrees to fix anything that goes wrong for a set time period.</a:t>
              </a:r>
            </a:p>
          </p:txBody>
        </p:sp>
      </p:grpSp>
      <p:grpSp>
        <p:nvGrpSpPr>
          <p:cNvPr id="25" name="Group 24" descr="Guarantees, warranties, and service contracts are examples of explicit reassurance that sellers provide.">
            <a:extLst>
              <a:ext uri="{FF2B5EF4-FFF2-40B4-BE49-F238E27FC236}">
                <a16:creationId xmlns:a16="http://schemas.microsoft.com/office/drawing/2014/main" id="{B40CB97E-1ED3-4E63-A58F-5E05E3ADC5FC}"/>
              </a:ext>
            </a:extLst>
          </p:cNvPr>
          <p:cNvGrpSpPr/>
          <p:nvPr/>
        </p:nvGrpSpPr>
        <p:grpSpPr>
          <a:xfrm>
            <a:off x="2135749" y="3420572"/>
            <a:ext cx="8058154" cy="806935"/>
            <a:chOff x="542923" y="1736761"/>
            <a:chExt cx="8058154" cy="806935"/>
          </a:xfrm>
          <a:solidFill>
            <a:srgbClr val="627981"/>
          </a:solidFill>
        </p:grpSpPr>
        <p:sp>
          <p:nvSpPr>
            <p:cNvPr id="27" name="Rectangle 26">
              <a:extLst>
                <a:ext uri="{FF2B5EF4-FFF2-40B4-BE49-F238E27FC236}">
                  <a16:creationId xmlns:a16="http://schemas.microsoft.com/office/drawing/2014/main" id="{1AA039D2-F1AA-4176-914E-B20AEE70FD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8" name="TextBox 27">
              <a:extLst>
                <a:ext uri="{FF2B5EF4-FFF2-40B4-BE49-F238E27FC236}">
                  <a16:creationId xmlns:a16="http://schemas.microsoft.com/office/drawing/2014/main" id="{88A32E45-75FF-41AA-BC62-3A0D17B1B650}"/>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Guarantees, warranties, and service contracts are examples of explicit reassurance that sellers provide.</a:t>
              </a:r>
            </a:p>
          </p:txBody>
        </p:sp>
      </p:grpSp>
    </p:spTree>
    <p:extLst>
      <p:ext uri="{BB962C8B-B14F-4D97-AF65-F5344CB8AC3E}">
        <p14:creationId xmlns:p14="http://schemas.microsoft.com/office/powerpoint/2010/main" val="14308515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Labor</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6" name="Group 15" descr="Sellers of labor can provide information to employers through the following:">
            <a:extLst>
              <a:ext uri="{FF2B5EF4-FFF2-40B4-BE49-F238E27FC236}">
                <a16:creationId xmlns:a16="http://schemas.microsoft.com/office/drawing/2014/main" id="{F88E364E-D378-4207-95AB-70ABA3F3261E}"/>
              </a:ext>
            </a:extLst>
          </p:cNvPr>
          <p:cNvGrpSpPr/>
          <p:nvPr/>
        </p:nvGrpSpPr>
        <p:grpSpPr>
          <a:xfrm>
            <a:off x="2193241" y="1524266"/>
            <a:ext cx="8058154" cy="555864"/>
            <a:chOff x="542923" y="1736761"/>
            <a:chExt cx="8058154" cy="806935"/>
          </a:xfrm>
          <a:solidFill>
            <a:srgbClr val="627981"/>
          </a:solidFill>
        </p:grpSpPr>
        <p:sp>
          <p:nvSpPr>
            <p:cNvPr id="17" name="Rectangle 16">
              <a:extLst>
                <a:ext uri="{FF2B5EF4-FFF2-40B4-BE49-F238E27FC236}">
                  <a16:creationId xmlns:a16="http://schemas.microsoft.com/office/drawing/2014/main" id="{554DB71A-1640-4BD7-A3BB-F24D2E8AE58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4D62941F-AA7A-4537-B0A8-F62B313680AD}"/>
                </a:ext>
              </a:extLst>
            </p:cNvPr>
            <p:cNvSpPr txBox="1"/>
            <p:nvPr/>
          </p:nvSpPr>
          <p:spPr>
            <a:xfrm>
              <a:off x="542923" y="1786285"/>
              <a:ext cx="8058153" cy="580831"/>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Sellers of labor can provide information to employers through the following:</a:t>
              </a:r>
            </a:p>
          </p:txBody>
        </p:sp>
      </p:grpSp>
      <p:grpSp>
        <p:nvGrpSpPr>
          <p:cNvPr id="4" name="Group 3" descr="Résumé">
            <a:extLst>
              <a:ext uri="{FF2B5EF4-FFF2-40B4-BE49-F238E27FC236}">
                <a16:creationId xmlns:a16="http://schemas.microsoft.com/office/drawing/2014/main" id="{568DC052-E246-4551-B953-BBDA70D3AFD9}"/>
              </a:ext>
            </a:extLst>
          </p:cNvPr>
          <p:cNvGrpSpPr/>
          <p:nvPr/>
        </p:nvGrpSpPr>
        <p:grpSpPr>
          <a:xfrm>
            <a:off x="3839782" y="2384655"/>
            <a:ext cx="2080340" cy="1617913"/>
            <a:chOff x="1149291" y="1753237"/>
            <a:chExt cx="2080340" cy="1617913"/>
          </a:xfrm>
          <a:solidFill>
            <a:srgbClr val="627981"/>
          </a:solidFill>
        </p:grpSpPr>
        <p:sp>
          <p:nvSpPr>
            <p:cNvPr id="5" name="Rectangle 4">
              <a:extLst>
                <a:ext uri="{FF2B5EF4-FFF2-40B4-BE49-F238E27FC236}">
                  <a16:creationId xmlns:a16="http://schemas.microsoft.com/office/drawing/2014/main" id="{604DAEE2-1EFE-42F7-BFC4-2387C484F110}"/>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B7605DAF-B12E-4553-B70D-FE521923F8C9}"/>
                </a:ext>
              </a:extLst>
            </p:cNvPr>
            <p:cNvSpPr txBox="1"/>
            <p:nvPr/>
          </p:nvSpPr>
          <p:spPr>
            <a:xfrm>
              <a:off x="1357203" y="2218948"/>
              <a:ext cx="1664514" cy="547714"/>
            </a:xfrm>
            <a:prstGeom prst="rect">
              <a:avLst/>
            </a:prstGeom>
            <a:grp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Résumé</a:t>
              </a:r>
            </a:p>
          </p:txBody>
        </p:sp>
      </p:grpSp>
      <p:grpSp>
        <p:nvGrpSpPr>
          <p:cNvPr id="13" name="Group 12" descr="References">
            <a:extLst>
              <a:ext uri="{FF2B5EF4-FFF2-40B4-BE49-F238E27FC236}">
                <a16:creationId xmlns:a16="http://schemas.microsoft.com/office/drawing/2014/main" id="{92923710-394E-4E7B-9C61-88CA787D2F0A}"/>
              </a:ext>
            </a:extLst>
          </p:cNvPr>
          <p:cNvGrpSpPr/>
          <p:nvPr/>
        </p:nvGrpSpPr>
        <p:grpSpPr>
          <a:xfrm>
            <a:off x="6222318" y="2379108"/>
            <a:ext cx="2080340" cy="1617913"/>
            <a:chOff x="3531827" y="1747690"/>
            <a:chExt cx="2080340" cy="1617913"/>
          </a:xfrm>
          <a:solidFill>
            <a:srgbClr val="627981"/>
          </a:solidFill>
        </p:grpSpPr>
        <p:sp>
          <p:nvSpPr>
            <p:cNvPr id="14" name="Rectangle 13">
              <a:extLst>
                <a:ext uri="{FF2B5EF4-FFF2-40B4-BE49-F238E27FC236}">
                  <a16:creationId xmlns:a16="http://schemas.microsoft.com/office/drawing/2014/main" id="{21C8F800-AEEC-46FA-BCDC-BA80FA90860D}"/>
                </a:ext>
              </a:extLst>
            </p:cNvPr>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F9FEAAD8-CAC6-4F52-A2A3-99924FC2E4E7}"/>
                </a:ext>
              </a:extLst>
            </p:cNvPr>
            <p:cNvSpPr txBox="1"/>
            <p:nvPr/>
          </p:nvSpPr>
          <p:spPr>
            <a:xfrm>
              <a:off x="3739740" y="2218948"/>
              <a:ext cx="1664514" cy="547714"/>
            </a:xfrm>
            <a:prstGeom prst="rect">
              <a:avLst/>
            </a:prstGeom>
            <a:grp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References</a:t>
              </a:r>
            </a:p>
          </p:txBody>
        </p:sp>
      </p:grpSp>
      <p:grpSp>
        <p:nvGrpSpPr>
          <p:cNvPr id="7" name="Group 6" descr="Transcript">
            <a:extLst>
              <a:ext uri="{FF2B5EF4-FFF2-40B4-BE49-F238E27FC236}">
                <a16:creationId xmlns:a16="http://schemas.microsoft.com/office/drawing/2014/main" id="{508B6F85-A99C-4A7F-8041-E81BDBB43E7E}"/>
              </a:ext>
            </a:extLst>
          </p:cNvPr>
          <p:cNvGrpSpPr/>
          <p:nvPr/>
        </p:nvGrpSpPr>
        <p:grpSpPr>
          <a:xfrm>
            <a:off x="3839781" y="4248946"/>
            <a:ext cx="2080340" cy="1617913"/>
            <a:chOff x="1149290" y="3617528"/>
            <a:chExt cx="2080340" cy="1617913"/>
          </a:xfrm>
          <a:solidFill>
            <a:srgbClr val="627981"/>
          </a:solidFill>
        </p:grpSpPr>
        <p:sp>
          <p:nvSpPr>
            <p:cNvPr id="8" name="Rectangle 7">
              <a:extLst>
                <a:ext uri="{FF2B5EF4-FFF2-40B4-BE49-F238E27FC236}">
                  <a16:creationId xmlns:a16="http://schemas.microsoft.com/office/drawing/2014/main" id="{A4D7D6D0-6631-4DCE-BF79-C80311F29924}"/>
                </a:ext>
              </a:extLst>
            </p:cNvPr>
            <p:cNvSpPr/>
            <p:nvPr/>
          </p:nvSpPr>
          <p:spPr>
            <a:xfrm>
              <a:off x="1149290" y="3617528"/>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F035F137-85FD-404B-8EC0-888C02001EA7}"/>
                </a:ext>
              </a:extLst>
            </p:cNvPr>
            <p:cNvSpPr txBox="1"/>
            <p:nvPr/>
          </p:nvSpPr>
          <p:spPr>
            <a:xfrm>
              <a:off x="1357203" y="4046447"/>
              <a:ext cx="1664514" cy="547714"/>
            </a:xfrm>
            <a:prstGeom prst="rect">
              <a:avLst/>
            </a:prstGeom>
            <a:grp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Transcript</a:t>
              </a:r>
            </a:p>
          </p:txBody>
        </p:sp>
      </p:grpSp>
      <p:grpSp>
        <p:nvGrpSpPr>
          <p:cNvPr id="10" name="Group 9" descr="Work samples">
            <a:extLst>
              <a:ext uri="{FF2B5EF4-FFF2-40B4-BE49-F238E27FC236}">
                <a16:creationId xmlns:a16="http://schemas.microsoft.com/office/drawing/2014/main" id="{68D0DCCC-D63A-46F3-9BB1-4344B33AD3C3}"/>
              </a:ext>
            </a:extLst>
          </p:cNvPr>
          <p:cNvGrpSpPr/>
          <p:nvPr/>
        </p:nvGrpSpPr>
        <p:grpSpPr>
          <a:xfrm>
            <a:off x="6222318" y="4246931"/>
            <a:ext cx="2080340" cy="1617913"/>
            <a:chOff x="3531827" y="3615513"/>
            <a:chExt cx="2080340" cy="1617913"/>
          </a:xfrm>
          <a:solidFill>
            <a:srgbClr val="627981"/>
          </a:solidFill>
        </p:grpSpPr>
        <p:sp>
          <p:nvSpPr>
            <p:cNvPr id="11" name="Rectangle 10">
              <a:extLst>
                <a:ext uri="{FF2B5EF4-FFF2-40B4-BE49-F238E27FC236}">
                  <a16:creationId xmlns:a16="http://schemas.microsoft.com/office/drawing/2014/main" id="{25513BF9-6B72-41C8-A3D9-EB2A634CB076}"/>
                </a:ext>
              </a:extLst>
            </p:cNvPr>
            <p:cNvSpPr/>
            <p:nvPr/>
          </p:nvSpPr>
          <p:spPr>
            <a:xfrm>
              <a:off x="3531827" y="3615513"/>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5EDA291F-7EBE-4CA8-8027-D174EC688765}"/>
                </a:ext>
              </a:extLst>
            </p:cNvPr>
            <p:cNvSpPr txBox="1"/>
            <p:nvPr/>
          </p:nvSpPr>
          <p:spPr>
            <a:xfrm>
              <a:off x="3739740" y="3895420"/>
              <a:ext cx="1664514" cy="1055545"/>
            </a:xfrm>
            <a:prstGeom prst="rect">
              <a:avLst/>
            </a:prstGeom>
            <a:grp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Work samples</a:t>
              </a:r>
            </a:p>
          </p:txBody>
        </p:sp>
      </p:grpSp>
    </p:spTree>
    <p:extLst>
      <p:ext uri="{BB962C8B-B14F-4D97-AF65-F5344CB8AC3E}">
        <p14:creationId xmlns:p14="http://schemas.microsoft.com/office/powerpoint/2010/main" val="27994793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7D89A161-6A9A-4E1C-AA43-E49524458645}"/>
              </a:ext>
            </a:extLst>
          </p:cNvPr>
          <p:cNvSpPr/>
          <p:nvPr/>
        </p:nvSpPr>
        <p:spPr>
          <a:xfrm>
            <a:off x="1524001" y="1885660"/>
            <a:ext cx="9144001" cy="173736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Suppose you are looking for your first job after you graduate from college. How will imperfect information affect your job search?</a:t>
            </a:r>
            <a:endPar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073849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7D89A161-6A9A-4E1C-AA43-E49524458645}"/>
              </a:ext>
            </a:extLst>
          </p:cNvPr>
          <p:cNvSpPr/>
          <p:nvPr/>
        </p:nvSpPr>
        <p:spPr>
          <a:xfrm>
            <a:off x="1523999" y="1433251"/>
            <a:ext cx="9144001" cy="33832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Suppose you are looking for your first job after you graduate from college. How will imperfect information affect your job search?</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1"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Potential employers will have imperfect information about your being suitable for the job. To convey information, you provide potential employers a résumé detailing your education and work experience. In some cases, employers may require your transcript. The references from teachers and previous employers help potential employers evaluate your qualifications for the job and likelihood of your being a good employee.</a:t>
            </a:r>
          </a:p>
        </p:txBody>
      </p:sp>
    </p:spTree>
    <p:extLst>
      <p:ext uri="{BB962C8B-B14F-4D97-AF65-F5344CB8AC3E}">
        <p14:creationId xmlns:p14="http://schemas.microsoft.com/office/powerpoint/2010/main" val="1355866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Occupational Licenses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The labor market also uses occupational licenses to establish quality in the market.">
            <a:extLst>
              <a:ext uri="{FF2B5EF4-FFF2-40B4-BE49-F238E27FC236}">
                <a16:creationId xmlns:a16="http://schemas.microsoft.com/office/drawing/2014/main" id="{F6DE606E-DF2F-4A54-AEDF-CED87CBE66E2}"/>
              </a:ext>
            </a:extLst>
          </p:cNvPr>
          <p:cNvGrpSpPr/>
          <p:nvPr/>
        </p:nvGrpSpPr>
        <p:grpSpPr>
          <a:xfrm>
            <a:off x="2135749" y="1620241"/>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57CBBAED-DF64-42EF-BBA8-90C354EA846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02A8EE46-8B15-4180-8A5E-05A5BEE1E671}"/>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labor market also uses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occupational licenses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to establish quality in the market.</a:t>
              </a:r>
            </a:p>
          </p:txBody>
        </p:sp>
      </p:grpSp>
      <p:grpSp>
        <p:nvGrpSpPr>
          <p:cNvPr id="10" name="Group 9" descr="Occupational licenses show that a worker has completed a certain type of education or passed a certain test.">
            <a:extLst>
              <a:ext uri="{FF2B5EF4-FFF2-40B4-BE49-F238E27FC236}">
                <a16:creationId xmlns:a16="http://schemas.microsoft.com/office/drawing/2014/main" id="{AE39C42A-BDF0-4960-A88B-F24885E3265F}"/>
              </a:ext>
            </a:extLst>
          </p:cNvPr>
          <p:cNvGrpSpPr/>
          <p:nvPr/>
        </p:nvGrpSpPr>
        <p:grpSpPr>
          <a:xfrm>
            <a:off x="2135749" y="2525854"/>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B6619F20-5B9A-49F1-AFFA-156C6BDA621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4591BEC0-E39C-49DC-815E-EC70DA309CE5}"/>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Occupational licenses show that a worker has completed a certain type of education or passed a certain test.</a:t>
              </a:r>
            </a:p>
          </p:txBody>
        </p:sp>
      </p:grpSp>
      <p:grpSp>
        <p:nvGrpSpPr>
          <p:cNvPr id="13" name="Group 12" descr="Some of the professionals who must hold a license are doctors, teachers, nurses, engineers, accountants, and lawyers.">
            <a:extLst>
              <a:ext uri="{FF2B5EF4-FFF2-40B4-BE49-F238E27FC236}">
                <a16:creationId xmlns:a16="http://schemas.microsoft.com/office/drawing/2014/main" id="{65DF1B3C-11A2-4FB4-A444-3DDDFE33D4EC}"/>
              </a:ext>
            </a:extLst>
          </p:cNvPr>
          <p:cNvGrpSpPr/>
          <p:nvPr/>
        </p:nvGrpSpPr>
        <p:grpSpPr>
          <a:xfrm>
            <a:off x="2135749" y="3420572"/>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EFFC6F8F-63C7-4331-B083-C8FCA596866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4A073B35-7475-40BF-8EBB-3482EF704180}"/>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Some of the professionals who must hold a license are doctors, teachers, nurses, engineers, accountants, and lawyers.</a:t>
              </a:r>
            </a:p>
          </p:txBody>
        </p:sp>
      </p:grpSp>
      <p:grpSp>
        <p:nvGrpSpPr>
          <p:cNvPr id="16" name="Group 15" descr="Occupational licenses have their downside as well, as they represent a barrier to entry to certain industries.">
            <a:extLst>
              <a:ext uri="{FF2B5EF4-FFF2-40B4-BE49-F238E27FC236}">
                <a16:creationId xmlns:a16="http://schemas.microsoft.com/office/drawing/2014/main" id="{C8B9D107-D9B7-4C1A-9283-DEB4F5588025}"/>
              </a:ext>
            </a:extLst>
          </p:cNvPr>
          <p:cNvGrpSpPr/>
          <p:nvPr/>
        </p:nvGrpSpPr>
        <p:grpSpPr>
          <a:xfrm>
            <a:off x="2135749" y="4315290"/>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399A940-10E3-4E77-A76A-19C0B138A72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FEC035D4-84E0-4EC7-9BAC-BDE011659DAB}"/>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Occupational licenses have their downside as well, as they represent a barrier to entry to certain industries.</a:t>
              </a:r>
            </a:p>
          </p:txBody>
        </p:sp>
      </p:grpSp>
    </p:spTree>
    <p:extLst>
      <p:ext uri="{BB962C8B-B14F-4D97-AF65-F5344CB8AC3E}">
        <p14:creationId xmlns:p14="http://schemas.microsoft.com/office/powerpoint/2010/main" val="16564094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Financial Markets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descr="In the financial capital market, before a bank makes a loan, it requires a prospective borrower to fill out forms regarding sources of income.">
            <a:extLst>
              <a:ext uri="{FF2B5EF4-FFF2-40B4-BE49-F238E27FC236}">
                <a16:creationId xmlns:a16="http://schemas.microsoft.com/office/drawing/2014/main" id="{A5694813-4A05-4CBB-96EE-3B3A00A52007}"/>
              </a:ext>
            </a:extLst>
          </p:cNvPr>
          <p:cNvGrpSpPr/>
          <p:nvPr/>
        </p:nvGrpSpPr>
        <p:grpSpPr>
          <a:xfrm>
            <a:off x="2135749" y="1620241"/>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556F7CE6-616D-49FF-9C6F-70094A58801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D4742D1E-C80B-4DA2-BCE6-77492F8BA103}"/>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financial capital market, before a bank makes a loan, it requires a prospective borrower to fill out forms regarding sources of income.</a:t>
              </a:r>
            </a:p>
          </p:txBody>
        </p:sp>
      </p:grpSp>
      <p:grpSp>
        <p:nvGrpSpPr>
          <p:cNvPr id="13" name="Group 12" descr="In addition, the bank conducts a credit check on the individual's past borrowing.">
            <a:extLst>
              <a:ext uri="{FF2B5EF4-FFF2-40B4-BE49-F238E27FC236}">
                <a16:creationId xmlns:a16="http://schemas.microsoft.com/office/drawing/2014/main" id="{58DAC36E-F984-4439-A202-6F8FC7A5DEE7}"/>
              </a:ext>
            </a:extLst>
          </p:cNvPr>
          <p:cNvGrpSpPr/>
          <p:nvPr/>
        </p:nvGrpSpPr>
        <p:grpSpPr>
          <a:xfrm>
            <a:off x="2135749" y="2525854"/>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79A50416-BA87-4D3E-933D-B28D4E0CB90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FA6B5557-0E4B-479B-8EF9-53E203AA1199}"/>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addition, the bank conducts a credit check on the individual's past borrowing.</a:t>
              </a:r>
            </a:p>
          </p:txBody>
        </p:sp>
      </p:grpSp>
      <p:grpSp>
        <p:nvGrpSpPr>
          <p:cNvPr id="16" name="Group 15" descr="A cosigner is another person or firm who legally pledges to repay some or all of the money if the original borrower does not do so.">
            <a:extLst>
              <a:ext uri="{FF2B5EF4-FFF2-40B4-BE49-F238E27FC236}">
                <a16:creationId xmlns:a16="http://schemas.microsoft.com/office/drawing/2014/main" id="{AE341CA8-D8D9-48AC-807C-11AD51C4319D}"/>
              </a:ext>
            </a:extLst>
          </p:cNvPr>
          <p:cNvGrpSpPr/>
          <p:nvPr/>
        </p:nvGrpSpPr>
        <p:grpSpPr>
          <a:xfrm>
            <a:off x="2135749" y="342057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8C2FDD76-19DC-4E78-B916-682628724C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C5AE9B0D-AC71-41BA-B696-E4EC0525C5A7}"/>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cosigner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another person or firm who legally pledges to repay some or all of the money if the original borrower does not do so. </a:t>
              </a:r>
            </a:p>
          </p:txBody>
        </p:sp>
      </p:grpSp>
      <p:grpSp>
        <p:nvGrpSpPr>
          <p:cNvPr id="19" name="Group 18" descr="Collateral is property or equipment that the bank would have a right to seize and sell if the borrower does not repay the loan.">
            <a:extLst>
              <a:ext uri="{FF2B5EF4-FFF2-40B4-BE49-F238E27FC236}">
                <a16:creationId xmlns:a16="http://schemas.microsoft.com/office/drawing/2014/main" id="{32989735-635E-4562-8737-495CBD59837B}"/>
              </a:ext>
            </a:extLst>
          </p:cNvPr>
          <p:cNvGrpSpPr/>
          <p:nvPr/>
        </p:nvGrpSpPr>
        <p:grpSpPr>
          <a:xfrm>
            <a:off x="2135749" y="4315290"/>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F2E73DBA-CDD7-4FD9-85E5-56A7C45A6C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F8377634-75BA-4911-BF7F-8F86BA6C18EB}"/>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Collateral</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is property or equipment that the bank would have a right to seize and sell if the borrower does not repay the loan.</a:t>
              </a:r>
            </a:p>
          </p:txBody>
        </p:sp>
      </p:grpSp>
    </p:spTree>
    <p:extLst>
      <p:ext uri="{BB962C8B-B14F-4D97-AF65-F5344CB8AC3E}">
        <p14:creationId xmlns:p14="http://schemas.microsoft.com/office/powerpoint/2010/main" val="33598422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33251"/>
            <a:ext cx="9273061" cy="4708981"/>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Many make economic transactions in a situation of imperfect information, where the buyer, seller, or both are less than 100% certain about the qualities of what they are buying or selling.</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goods markets, buyers facing imperfect information about products may depend upon money-back guarantees, warranties, service contracts, and reputation.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labor markets, employers facing imperfect information about potential employees may turn to résumés, recommendations, occupational licenses for certain jobs, and employment for trial periods.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capital markets, lenders facing imperfect information about borrowers may require detailed loan applications and credit checks, cosigners, and collateral.</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892529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706636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Introduction</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 photograph of President Barack Obama">
            <a:extLst>
              <a:ext uri="{FF2B5EF4-FFF2-40B4-BE49-F238E27FC236}">
                <a16:creationId xmlns:a16="http://schemas.microsoft.com/office/drawing/2014/main" id="{44AA9C30-CAD9-4309-A598-D6E0F1326E1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499" y="1489710"/>
            <a:ext cx="5715000" cy="3238500"/>
          </a:xfrm>
          <a:prstGeom prst="rect">
            <a:avLst/>
          </a:prstGeom>
          <a:noFill/>
          <a:extLst>
            <a:ext uri="{909E8E84-426E-40DD-AFC4-6F175D3DCCD1}">
              <a14:hiddenFill xmlns:a14="http://schemas.microsoft.com/office/drawing/2010/main">
                <a:solidFill>
                  <a:srgbClr val="FFFFFF"/>
                </a:solidFill>
              </a14:hiddenFill>
            </a:ext>
          </a:extLst>
        </p:spPr>
      </p:pic>
      <p:grpSp>
        <p:nvGrpSpPr>
          <p:cNvPr id="17" name="Group 16" descr="The Patient Protection and Affordable Care Act, more popularly known as Obamacare, has become a controversial topic—one that relates strongly to the topic of this chapter.">
            <a:extLst>
              <a:ext uri="{FF2B5EF4-FFF2-40B4-BE49-F238E27FC236}">
                <a16:creationId xmlns:a16="http://schemas.microsoft.com/office/drawing/2014/main" id="{635484E1-69B7-45C0-93D1-3E34A99FCB56}"/>
              </a:ext>
            </a:extLst>
          </p:cNvPr>
          <p:cNvGrpSpPr/>
          <p:nvPr/>
        </p:nvGrpSpPr>
        <p:grpSpPr>
          <a:xfrm>
            <a:off x="1881188" y="5080012"/>
            <a:ext cx="8429625" cy="1280160"/>
            <a:chOff x="542921" y="1664820"/>
            <a:chExt cx="8492547" cy="1608990"/>
          </a:xfrm>
          <a:solidFill>
            <a:srgbClr val="627981"/>
          </a:solidFill>
        </p:grpSpPr>
        <p:sp>
          <p:nvSpPr>
            <p:cNvPr id="18" name="Rectangle 17">
              <a:extLst>
                <a:ext uri="{FF2B5EF4-FFF2-40B4-BE49-F238E27FC236}">
                  <a16:creationId xmlns:a16="http://schemas.microsoft.com/office/drawing/2014/main" id="{BE287EA0-C514-4801-82FD-5FBC9C140EEE}"/>
                </a:ext>
              </a:extLst>
            </p:cNvPr>
            <p:cNvSpPr/>
            <p:nvPr/>
          </p:nvSpPr>
          <p:spPr>
            <a:xfrm>
              <a:off x="542921" y="1664820"/>
              <a:ext cx="8492547" cy="160899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3BA1613B-4FD4-4AE6-8FFB-1A1AD1551B09}"/>
                </a:ext>
              </a:extLst>
            </p:cNvPr>
            <p:cNvSpPr txBox="1"/>
            <p:nvPr/>
          </p:nvSpPr>
          <p:spPr>
            <a:xfrm>
              <a:off x="760117" y="1811591"/>
              <a:ext cx="8058152" cy="1334577"/>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prstClr val="white"/>
                  </a:solidFill>
                  <a:effectLst/>
                  <a:uLnTx/>
                  <a:uFillTx/>
                  <a:latin typeface="Calibri" panose="020F0502020204030204"/>
                  <a:ea typeface="+mn-ea"/>
                  <a:cs typeface="+mn-cs"/>
                </a:rPr>
                <a:t>The Patient Protection and Affordable Care Act, more popularly known as Obamacare, has become a controversial topic—one that relates strongly to the topic of this chapter.</a:t>
              </a:r>
            </a:p>
          </p:txBody>
        </p:sp>
      </p:grpSp>
    </p:spTree>
    <p:extLst>
      <p:ext uri="{BB962C8B-B14F-4D97-AF65-F5344CB8AC3E}">
        <p14:creationId xmlns:p14="http://schemas.microsoft.com/office/powerpoint/2010/main" val="1239547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What Does It Mean?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79EE76F5-A21D-4FF7-A3D4-937035685C8C}"/>
              </a:ext>
            </a:extLst>
          </p:cNvPr>
          <p:cNvSpPr/>
          <p:nvPr/>
        </p:nvSpPr>
        <p:spPr>
          <a:xfrm>
            <a:off x="4345841" y="1542419"/>
            <a:ext cx="3500317" cy="523220"/>
          </a:xfrm>
          <a:prstGeom prst="rect">
            <a:avLst/>
          </a:prstGeom>
          <a:solidFill>
            <a:srgbClr val="627981"/>
          </a:solidFill>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Calibri" panose="020F0502020204030204"/>
                <a:ea typeface="+mn-ea"/>
                <a:cs typeface="+mn-cs"/>
              </a:rPr>
              <a:t>Imperfect Information</a:t>
            </a:r>
          </a:p>
        </p:txBody>
      </p:sp>
      <p:cxnSp>
        <p:nvCxnSpPr>
          <p:cNvPr id="7" name="Straight Connector 6">
            <a:extLst>
              <a:ext uri="{FF2B5EF4-FFF2-40B4-BE49-F238E27FC236}">
                <a16:creationId xmlns:a16="http://schemas.microsoft.com/office/drawing/2014/main" id="{52C0162B-3517-4F71-9A4D-65A83D035344}"/>
              </a:ext>
              <a:ext uri="{C183D7F6-B498-43B3-948B-1728B52AA6E4}">
                <adec:decorative xmlns:adec="http://schemas.microsoft.com/office/drawing/2017/decorative" val="1"/>
              </a:ext>
            </a:extLst>
          </p:cNvPr>
          <p:cNvCxnSpPr>
            <a:cxnSpLocks/>
            <a:stCxn id="2" idx="2"/>
          </p:cNvCxnSpPr>
          <p:nvPr/>
        </p:nvCxnSpPr>
        <p:spPr>
          <a:xfrm>
            <a:off x="6096000" y="2065639"/>
            <a:ext cx="0" cy="250760"/>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3C22B6A3-8622-44AB-87CD-C8E9960B5A27}"/>
              </a:ext>
            </a:extLst>
          </p:cNvPr>
          <p:cNvSpPr/>
          <p:nvPr/>
        </p:nvSpPr>
        <p:spPr>
          <a:xfrm>
            <a:off x="3242791" y="2316399"/>
            <a:ext cx="5399763" cy="1015663"/>
          </a:xfrm>
          <a:prstGeom prst="rect">
            <a:avLst/>
          </a:prstGeom>
          <a:solidFill>
            <a:srgbClr val="627981"/>
          </a:solid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situation where either the buyer, the seller, or both are uncertain about the qualities of what they are buying and selling.</a:t>
            </a:r>
          </a:p>
        </p:txBody>
      </p:sp>
      <p:sp>
        <p:nvSpPr>
          <p:cNvPr id="3" name="Rectangle 2">
            <a:extLst>
              <a:ext uri="{FF2B5EF4-FFF2-40B4-BE49-F238E27FC236}">
                <a16:creationId xmlns:a16="http://schemas.microsoft.com/office/drawing/2014/main" id="{14A6A32A-5BE6-4CE2-B107-F46743F6E24D}"/>
              </a:ext>
            </a:extLst>
          </p:cNvPr>
          <p:cNvSpPr/>
          <p:nvPr/>
        </p:nvSpPr>
        <p:spPr>
          <a:xfrm>
            <a:off x="4179459" y="4171998"/>
            <a:ext cx="3825727" cy="523220"/>
          </a:xfrm>
          <a:prstGeom prst="rect">
            <a:avLst/>
          </a:prstGeom>
          <a:solidFill>
            <a:srgbClr val="627981"/>
          </a:solidFill>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Calibri" panose="020F0502020204030204"/>
                <a:ea typeface="+mn-ea"/>
                <a:cs typeface="+mn-cs"/>
              </a:rPr>
              <a:t>Asymmetric Information</a:t>
            </a:r>
          </a:p>
        </p:txBody>
      </p:sp>
      <p:cxnSp>
        <p:nvCxnSpPr>
          <p:cNvPr id="12" name="Straight Connector 11">
            <a:extLst>
              <a:ext uri="{FF2B5EF4-FFF2-40B4-BE49-F238E27FC236}">
                <a16:creationId xmlns:a16="http://schemas.microsoft.com/office/drawing/2014/main" id="{52F7B51F-785D-4822-BC00-972460ADB5BE}"/>
              </a:ext>
              <a:ext uri="{C183D7F6-B498-43B3-948B-1728B52AA6E4}">
                <adec:decorative xmlns:adec="http://schemas.microsoft.com/office/drawing/2017/decorative" val="1"/>
              </a:ext>
            </a:extLst>
          </p:cNvPr>
          <p:cNvCxnSpPr>
            <a:stCxn id="3" idx="2"/>
          </p:cNvCxnSpPr>
          <p:nvPr/>
        </p:nvCxnSpPr>
        <p:spPr>
          <a:xfrm flipH="1">
            <a:off x="6092322" y="4695218"/>
            <a:ext cx="1" cy="193605"/>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2A887DC5-6B0F-4AAF-BDC3-2513B92E31C7}"/>
              </a:ext>
            </a:extLst>
          </p:cNvPr>
          <p:cNvSpPr/>
          <p:nvPr/>
        </p:nvSpPr>
        <p:spPr>
          <a:xfrm>
            <a:off x="3242791" y="4888823"/>
            <a:ext cx="5356678" cy="1015663"/>
          </a:xfrm>
          <a:prstGeom prst="rect">
            <a:avLst/>
          </a:prstGeom>
          <a:solidFill>
            <a:srgbClr val="627981"/>
          </a:solid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situation where the seller or the buyer has more information than the other regarding the quality of the item for sale.</a:t>
            </a:r>
          </a:p>
        </p:txBody>
      </p:sp>
    </p:spTree>
    <p:extLst>
      <p:ext uri="{BB962C8B-B14F-4D97-AF65-F5344CB8AC3E}">
        <p14:creationId xmlns:p14="http://schemas.microsoft.com/office/powerpoint/2010/main" val="3108512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130505"/>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How Imperfect Information Can Affect Equilibrium Price and Quantity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The presence of imperfect information can discourage both buyers and sellers from participating in the market.">
            <a:extLst>
              <a:ext uri="{FF2B5EF4-FFF2-40B4-BE49-F238E27FC236}">
                <a16:creationId xmlns:a16="http://schemas.microsoft.com/office/drawing/2014/main" id="{48A78235-6E65-4666-86C8-245F69BEA05B}"/>
              </a:ext>
            </a:extLst>
          </p:cNvPr>
          <p:cNvGrpSpPr/>
          <p:nvPr/>
        </p:nvGrpSpPr>
        <p:grpSpPr>
          <a:xfrm>
            <a:off x="2135749" y="1620241"/>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6F376230-9C70-4600-A079-319A6912F2F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8E12D362-BE4E-4EF1-B163-E0C53FA92CED}"/>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presence of imperfect information can discourage both buyers and sellers from participating in the market.</a:t>
              </a:r>
            </a:p>
          </p:txBody>
        </p:sp>
      </p:grpSp>
      <p:grpSp>
        <p:nvGrpSpPr>
          <p:cNvPr id="11" name="Group 10" descr="Buyers may become reluctant to participate because they cannot determine the product's quality.">
            <a:extLst>
              <a:ext uri="{FF2B5EF4-FFF2-40B4-BE49-F238E27FC236}">
                <a16:creationId xmlns:a16="http://schemas.microsoft.com/office/drawing/2014/main" id="{FE920139-02A6-465C-89BE-7E034E308FC4}"/>
              </a:ext>
            </a:extLst>
          </p:cNvPr>
          <p:cNvGrpSpPr/>
          <p:nvPr/>
        </p:nvGrpSpPr>
        <p:grpSpPr>
          <a:xfrm>
            <a:off x="2135749" y="2525854"/>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59F28C33-1E81-489E-AA94-BDC9B7460AF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1DAC14FC-3C36-49AB-810D-81960E670BC0}"/>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Buyers may become reluctant to participate because they cannot determine the product's quality.</a:t>
              </a:r>
            </a:p>
          </p:txBody>
        </p:sp>
      </p:grpSp>
      <p:grpSp>
        <p:nvGrpSpPr>
          <p:cNvPr id="14" name="Group 13" descr="Sellers of high-quality goods may be reluctant to participate because it is difficult to demonstrate the quality of their goods to buyers.">
            <a:extLst>
              <a:ext uri="{FF2B5EF4-FFF2-40B4-BE49-F238E27FC236}">
                <a16:creationId xmlns:a16="http://schemas.microsoft.com/office/drawing/2014/main" id="{C51DC1ED-223E-4049-9DE9-2FD86B1D3520}"/>
              </a:ext>
            </a:extLst>
          </p:cNvPr>
          <p:cNvGrpSpPr/>
          <p:nvPr/>
        </p:nvGrpSpPr>
        <p:grpSpPr>
          <a:xfrm>
            <a:off x="2135749" y="3420572"/>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C2061BA8-2FD3-45FA-AD0E-761EE85995F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7594FA50-E4B8-4BA9-8CE1-2C9BBC99BAFC}"/>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Sellers of high-quality goods may be reluctant to participate because it is difficult to demonstrate the quality of their goods to buyers.</a:t>
              </a:r>
            </a:p>
          </p:txBody>
        </p:sp>
      </p:grpSp>
      <p:grpSp>
        <p:nvGrpSpPr>
          <p:cNvPr id="17" name="Group 16" descr="Since buyers cannot determine which goods have higher quality, they are likely to be unwilling to pay a higher price for such goods.">
            <a:extLst>
              <a:ext uri="{FF2B5EF4-FFF2-40B4-BE49-F238E27FC236}">
                <a16:creationId xmlns:a16="http://schemas.microsoft.com/office/drawing/2014/main" id="{AFAEED48-D7FA-4D66-BA8D-46BABBA0AA91}"/>
              </a:ext>
            </a:extLst>
          </p:cNvPr>
          <p:cNvGrpSpPr/>
          <p:nvPr/>
        </p:nvGrpSpPr>
        <p:grpSpPr>
          <a:xfrm>
            <a:off x="2135749" y="4304821"/>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701E9258-731F-4A1E-8745-818B38F071D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FECDD18A-B587-45CF-B427-96196DFB3D74}"/>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Since buyers cannot determine which goods have higher quality, they are likely to be unwilling to pay a higher price for such goods.</a:t>
              </a:r>
            </a:p>
          </p:txBody>
        </p:sp>
      </p:grpSp>
    </p:spTree>
    <p:extLst>
      <p:ext uri="{BB962C8B-B14F-4D97-AF65-F5344CB8AC3E}">
        <p14:creationId xmlns:p14="http://schemas.microsoft.com/office/powerpoint/2010/main" val="22930584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437934"/>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Thin and Thick Markets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Economists sometimes refer to a market with few buyers and few sellers as a thin market.">
            <a:extLst>
              <a:ext uri="{FF2B5EF4-FFF2-40B4-BE49-F238E27FC236}">
                <a16:creationId xmlns:a16="http://schemas.microsoft.com/office/drawing/2014/main" id="{48A78235-6E65-4666-86C8-245F69BEA05B}"/>
              </a:ext>
            </a:extLst>
          </p:cNvPr>
          <p:cNvGrpSpPr/>
          <p:nvPr/>
        </p:nvGrpSpPr>
        <p:grpSpPr>
          <a:xfrm>
            <a:off x="2135749" y="1620241"/>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6F376230-9C70-4600-A079-319A6912F2F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8E12D362-BE4E-4EF1-B163-E0C53FA92CED}"/>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Economists sometimes refer to a market with few buyers and few sellers as a thin market.</a:t>
              </a:r>
            </a:p>
          </p:txBody>
        </p:sp>
      </p:grpSp>
      <p:grpSp>
        <p:nvGrpSpPr>
          <p:cNvPr id="11" name="Group 10" descr="By contrast, they call a market with many buyers and sellers a thick market.">
            <a:extLst>
              <a:ext uri="{FF2B5EF4-FFF2-40B4-BE49-F238E27FC236}">
                <a16:creationId xmlns:a16="http://schemas.microsoft.com/office/drawing/2014/main" id="{FE920139-02A6-465C-89BE-7E034E308FC4}"/>
              </a:ext>
            </a:extLst>
          </p:cNvPr>
          <p:cNvGrpSpPr/>
          <p:nvPr/>
        </p:nvGrpSpPr>
        <p:grpSpPr>
          <a:xfrm>
            <a:off x="2135749" y="2525854"/>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59F28C33-1E81-489E-AA94-BDC9B7460AF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1DAC14FC-3C36-49AB-810D-81960E670BC0}"/>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By contrast, they call a market with many buyers and sellers a thick market.</a:t>
              </a:r>
            </a:p>
          </p:txBody>
        </p:sp>
      </p:grpSp>
      <p:grpSp>
        <p:nvGrpSpPr>
          <p:cNvPr id="14" name="Group 13" descr="When imperfect information is severe, and buyers and sellers are discouraged from participating, markets may become extremely thin.">
            <a:extLst>
              <a:ext uri="{FF2B5EF4-FFF2-40B4-BE49-F238E27FC236}">
                <a16:creationId xmlns:a16="http://schemas.microsoft.com/office/drawing/2014/main" id="{C51DC1ED-223E-4049-9DE9-2FD86B1D3520}"/>
              </a:ext>
            </a:extLst>
          </p:cNvPr>
          <p:cNvGrpSpPr/>
          <p:nvPr/>
        </p:nvGrpSpPr>
        <p:grpSpPr>
          <a:xfrm>
            <a:off x="2135749" y="3420572"/>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C2061BA8-2FD3-45FA-AD0E-761EE85995F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7594FA50-E4B8-4BA9-8CE1-2C9BBC99BAFC}"/>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imperfect information is severe, and buyers and sellers are discouraged from participating, markets may become extremely thin.</a:t>
              </a:r>
            </a:p>
          </p:txBody>
        </p:sp>
      </p:grpSp>
    </p:spTree>
    <p:extLst>
      <p:ext uri="{BB962C8B-B14F-4D97-AF65-F5344CB8AC3E}">
        <p14:creationId xmlns:p14="http://schemas.microsoft.com/office/powerpoint/2010/main" val="41816779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130505"/>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When Price Mixes with Imperfect Information about Quality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A buyer confronted with imperfect information will often believe that the price reveals something about the product's quality.">
            <a:extLst>
              <a:ext uri="{FF2B5EF4-FFF2-40B4-BE49-F238E27FC236}">
                <a16:creationId xmlns:a16="http://schemas.microsoft.com/office/drawing/2014/main" id="{A610B5F4-335D-4FC6-AE36-EFD31F1FAFD0}"/>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E07D49B0-5535-4C7F-BEB4-AFDD2922A87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79D0172C-8913-4515-A4EA-A1B81018BC73}"/>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buyer confronted with imperfect information will often believe that the price reveals something about the product's quality.</a:t>
              </a:r>
            </a:p>
          </p:txBody>
        </p:sp>
      </p:grpSp>
      <p:grpSp>
        <p:nvGrpSpPr>
          <p:cNvPr id="12" name="Group 11" descr="For example, a buyer may assume that an expensive gemstone must be of high quality, even though they are not an expert on gemstones.">
            <a:extLst>
              <a:ext uri="{FF2B5EF4-FFF2-40B4-BE49-F238E27FC236}">
                <a16:creationId xmlns:a16="http://schemas.microsoft.com/office/drawing/2014/main" id="{B3F652D6-7082-4004-BD0C-AAEBECE86A59}"/>
              </a:ext>
            </a:extLst>
          </p:cNvPr>
          <p:cNvGrpSpPr/>
          <p:nvPr/>
        </p:nvGrpSpPr>
        <p:grpSpPr>
          <a:xfrm>
            <a:off x="2135749" y="2525854"/>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16A3D086-2459-44B6-92B9-87DB66AB154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56B1317B-1FB1-45B9-A4C4-54E29EC89136}"/>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example, a buyer may assume that an expensive gemstone must be of high quality, even though they are not an expert on gemstones.</a:t>
              </a:r>
            </a:p>
          </p:txBody>
        </p:sp>
      </p:grpSp>
      <p:grpSp>
        <p:nvGrpSpPr>
          <p:cNvPr id="15" name="Group 14" descr="When buyers use the market price to draw inferences about the product's quality, markets may have trouble reaching an equilibrium.">
            <a:extLst>
              <a:ext uri="{FF2B5EF4-FFF2-40B4-BE49-F238E27FC236}">
                <a16:creationId xmlns:a16="http://schemas.microsoft.com/office/drawing/2014/main" id="{59CA9D20-139C-4E67-80D4-CBFEB01C1915}"/>
              </a:ext>
            </a:extLst>
          </p:cNvPr>
          <p:cNvGrpSpPr/>
          <p:nvPr/>
        </p:nvGrpSpPr>
        <p:grpSpPr>
          <a:xfrm>
            <a:off x="2135749" y="342057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1BCBEE16-01A6-4539-9CC6-F2ECE21FECD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7E61719C-AE59-434F-88F5-03430517AA05}"/>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buyers use the market price to draw inferences about the product's quality, markets may have trouble reaching an equilibrium.</a:t>
              </a:r>
            </a:p>
          </p:txBody>
        </p:sp>
      </p:grpSp>
      <p:grpSp>
        <p:nvGrpSpPr>
          <p:cNvPr id="21" name="Group 20" descr="The idea that higher prices will increase quantity demanded, and vice versa, runs exactly counter to the basic model of demand and supply.">
            <a:extLst>
              <a:ext uri="{FF2B5EF4-FFF2-40B4-BE49-F238E27FC236}">
                <a16:creationId xmlns:a16="http://schemas.microsoft.com/office/drawing/2014/main" id="{66D83E99-24BD-44E1-9962-449FBDCBCB1B}"/>
              </a:ext>
            </a:extLst>
          </p:cNvPr>
          <p:cNvGrpSpPr/>
          <p:nvPr/>
        </p:nvGrpSpPr>
        <p:grpSpPr>
          <a:xfrm>
            <a:off x="2135749" y="4315290"/>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C9FD4F3E-F613-4539-8212-9C9AD2B7422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BA3776E9-FC14-48B5-A39B-70C4F99E10AE}"/>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idea that higher prices will increase quantity demanded, and vice versa, runs exactly counter to the basic model of demand and supply.</a:t>
              </a:r>
            </a:p>
          </p:txBody>
        </p:sp>
      </p:grpSp>
    </p:spTree>
    <p:extLst>
      <p:ext uri="{BB962C8B-B14F-4D97-AF65-F5344CB8AC3E}">
        <p14:creationId xmlns:p14="http://schemas.microsoft.com/office/powerpoint/2010/main" val="997860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130505"/>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Mechanisms to Reduce the Risk of Imperfect Information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Buyers and sellers in the goods market rely on reputation as well as guarantees, warranties, and service contracts to assure quality.">
            <a:extLst>
              <a:ext uri="{FF2B5EF4-FFF2-40B4-BE49-F238E27FC236}">
                <a16:creationId xmlns:a16="http://schemas.microsoft.com/office/drawing/2014/main" id="{A610B5F4-335D-4FC6-AE36-EFD31F1FAFD0}"/>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E07D49B0-5535-4C7F-BEB4-AFDD2922A87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79D0172C-8913-4515-A4EA-A1B81018BC73}"/>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Buyers and sellers in the goods market rely on reputation as well as guarantees, warranties, and service contracts to assure quality.</a:t>
              </a:r>
            </a:p>
          </p:txBody>
        </p:sp>
      </p:grpSp>
      <p:grpSp>
        <p:nvGrpSpPr>
          <p:cNvPr id="12" name="Group 11" descr="The labor market uses occupational licenses and certifications to assure competency.">
            <a:extLst>
              <a:ext uri="{FF2B5EF4-FFF2-40B4-BE49-F238E27FC236}">
                <a16:creationId xmlns:a16="http://schemas.microsoft.com/office/drawing/2014/main" id="{B3F652D6-7082-4004-BD0C-AAEBECE86A59}"/>
              </a:ext>
            </a:extLst>
          </p:cNvPr>
          <p:cNvGrpSpPr/>
          <p:nvPr/>
        </p:nvGrpSpPr>
        <p:grpSpPr>
          <a:xfrm>
            <a:off x="2135749" y="2525854"/>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16A3D086-2459-44B6-92B9-87DB66AB154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56B1317B-1FB1-45B9-A4C4-54E29EC89136}"/>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labor market uses occupational licenses and certifications to assure competency.</a:t>
              </a:r>
            </a:p>
          </p:txBody>
        </p:sp>
      </p:grpSp>
      <p:grpSp>
        <p:nvGrpSpPr>
          <p:cNvPr id="15" name="Group 14" descr="The financial capital market uses cosigners and collateral as insurance against unforeseen, detrimental events.">
            <a:extLst>
              <a:ext uri="{FF2B5EF4-FFF2-40B4-BE49-F238E27FC236}">
                <a16:creationId xmlns:a16="http://schemas.microsoft.com/office/drawing/2014/main" id="{59CA9D20-139C-4E67-80D4-CBFEB01C1915}"/>
              </a:ext>
            </a:extLst>
          </p:cNvPr>
          <p:cNvGrpSpPr/>
          <p:nvPr/>
        </p:nvGrpSpPr>
        <p:grpSpPr>
          <a:xfrm>
            <a:off x="2135749" y="342057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1BCBEE16-01A6-4539-9CC6-F2ECE21FECD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7E61719C-AE59-434F-88F5-03430517AA05}"/>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financial capital market uses cosigners and collateral as insurance against unforeseen, detrimental events.</a:t>
              </a:r>
            </a:p>
          </p:txBody>
        </p:sp>
      </p:grpSp>
    </p:spTree>
    <p:extLst>
      <p:ext uri="{BB962C8B-B14F-4D97-AF65-F5344CB8AC3E}">
        <p14:creationId xmlns:p14="http://schemas.microsoft.com/office/powerpoint/2010/main" val="1070001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Money-Back Guarantee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In the goods market, the seller might offer a money-back guarantee: an agreement that functions as a promise of quality.">
            <a:extLst>
              <a:ext uri="{FF2B5EF4-FFF2-40B4-BE49-F238E27FC236}">
                <a16:creationId xmlns:a16="http://schemas.microsoft.com/office/drawing/2014/main" id="{7A5E80D0-B15B-40DE-98CB-8FCFB2B4FEDE}"/>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7C5E571D-C137-4261-85DF-0F7D116392D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679721F8-7572-4BA9-AE04-4CF02E8AFCD7}"/>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goods market, the seller might offer 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money-back guarantee</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an agreement that functions as a promise of quality.</a:t>
              </a:r>
            </a:p>
          </p:txBody>
        </p:sp>
      </p:grpSp>
      <p:grpSp>
        <p:nvGrpSpPr>
          <p:cNvPr id="17" name="Group 16" descr="This strategy may be especially important for a company that sells goods through mail-order catalogs or over the web.">
            <a:extLst>
              <a:ext uri="{FF2B5EF4-FFF2-40B4-BE49-F238E27FC236}">
                <a16:creationId xmlns:a16="http://schemas.microsoft.com/office/drawing/2014/main" id="{983CEB0A-89D7-46B9-A3E4-74720BFFB9E2}"/>
              </a:ext>
            </a:extLst>
          </p:cNvPr>
          <p:cNvGrpSpPr/>
          <p:nvPr/>
        </p:nvGrpSpPr>
        <p:grpSpPr>
          <a:xfrm>
            <a:off x="2135749" y="2525854"/>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0A644E43-2867-48B4-B48A-F90171A73A4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0C322C9D-1080-40A2-8B68-AF21C5983CC1}"/>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This strategy may be especially important for a company that sells goods through mail-order catalogs or over the web.</a:t>
              </a:r>
            </a:p>
          </p:txBody>
        </p:sp>
      </p:grpSp>
      <p:grpSp>
        <p:nvGrpSpPr>
          <p:cNvPr id="20" name="Group 19" descr="L.L. Bean started using money-back-guarantees in 1911, when the founder guaranteed satisfaction on newly-made hunting shoes.">
            <a:extLst>
              <a:ext uri="{FF2B5EF4-FFF2-40B4-BE49-F238E27FC236}">
                <a16:creationId xmlns:a16="http://schemas.microsoft.com/office/drawing/2014/main" id="{646F5A35-F387-42F4-BE73-E39F2A9FA87B}"/>
              </a:ext>
            </a:extLst>
          </p:cNvPr>
          <p:cNvGrpSpPr/>
          <p:nvPr/>
        </p:nvGrpSpPr>
        <p:grpSpPr>
          <a:xfrm>
            <a:off x="2135749" y="3420572"/>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542BD1F3-FFA1-40E7-9B4C-E82AB195A57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87B8DD77-6CBB-4A5E-B006-6F5EAA5F9495}"/>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L.L. Bean started using money-back-guarantees in 1911, when the founder guaranteed satisfaction on newly-made hunting shoes.</a:t>
              </a:r>
            </a:p>
          </p:txBody>
        </p:sp>
      </p:grpSp>
      <p:grpSp>
        <p:nvGrpSpPr>
          <p:cNvPr id="23" name="Group 22" descr="Out of the first batch of 100 pairs that were sold, customers returned 90 pairs, which L.L. Bean repaired and replaced.">
            <a:extLst>
              <a:ext uri="{FF2B5EF4-FFF2-40B4-BE49-F238E27FC236}">
                <a16:creationId xmlns:a16="http://schemas.microsoft.com/office/drawing/2014/main" id="{3649DDCC-94F6-498A-8990-B18A58FFEE10}"/>
              </a:ext>
            </a:extLst>
          </p:cNvPr>
          <p:cNvGrpSpPr/>
          <p:nvPr/>
        </p:nvGrpSpPr>
        <p:grpSpPr>
          <a:xfrm>
            <a:off x="2135749" y="4315290"/>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DB9B7285-C764-477F-904C-C98FB806560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D5C0941F-BFDC-4E55-8FFF-0BE201BD2105}"/>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Out of the first batch of 100 pairs that were sold, customers returned 90 pairs, which L.L. Bean repaired and replaced.</a:t>
              </a:r>
            </a:p>
          </p:txBody>
        </p:sp>
      </p:grpSp>
    </p:spTree>
    <p:extLst>
      <p:ext uri="{BB962C8B-B14F-4D97-AF65-F5344CB8AC3E}">
        <p14:creationId xmlns:p14="http://schemas.microsoft.com/office/powerpoint/2010/main" val="40948424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L.L. Bean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 photograph of L.L. Bean boots">
            <a:extLst>
              <a:ext uri="{FF2B5EF4-FFF2-40B4-BE49-F238E27FC236}">
                <a16:creationId xmlns:a16="http://schemas.microsoft.com/office/drawing/2014/main" id="{F43BF410-56F6-493B-A237-A428D296B4F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00447" y="1383374"/>
            <a:ext cx="3991103" cy="3199534"/>
          </a:xfrm>
          <a:prstGeom prst="rect">
            <a:avLst/>
          </a:prstGeom>
          <a:noFill/>
          <a:extLst>
            <a:ext uri="{909E8E84-426E-40DD-AFC4-6F175D3DCCD1}">
              <a14:hiddenFill xmlns:a14="http://schemas.microsoft.com/office/drawing/2010/main">
                <a:solidFill>
                  <a:srgbClr val="FFFFFF"/>
                </a:solidFill>
              </a14:hiddenFill>
            </a:ext>
          </a:extLst>
        </p:spPr>
      </p:pic>
      <p:grpSp>
        <p:nvGrpSpPr>
          <p:cNvPr id="23" name="Group 22" descr="Many firms today offer money-back-guarantees for a few weeks or months, but L.L. Bean offers a complete money-back guarantee. Customers can always return anything they have bought from L.L. Bean, no matter how many years later or what condition the product is in, for a full money-back guarantee.">
            <a:extLst>
              <a:ext uri="{FF2B5EF4-FFF2-40B4-BE49-F238E27FC236}">
                <a16:creationId xmlns:a16="http://schemas.microsoft.com/office/drawing/2014/main" id="{3649DDCC-94F6-498A-8990-B18A58FFEE10}"/>
              </a:ext>
            </a:extLst>
          </p:cNvPr>
          <p:cNvGrpSpPr/>
          <p:nvPr/>
        </p:nvGrpSpPr>
        <p:grpSpPr>
          <a:xfrm>
            <a:off x="2066922" y="4838815"/>
            <a:ext cx="8058154" cy="1680740"/>
            <a:chOff x="542923" y="1736761"/>
            <a:chExt cx="8058154" cy="1680740"/>
          </a:xfrm>
          <a:solidFill>
            <a:srgbClr val="627981"/>
          </a:solidFill>
        </p:grpSpPr>
        <p:sp>
          <p:nvSpPr>
            <p:cNvPr id="24" name="Rectangle 23">
              <a:extLst>
                <a:ext uri="{FF2B5EF4-FFF2-40B4-BE49-F238E27FC236}">
                  <a16:creationId xmlns:a16="http://schemas.microsoft.com/office/drawing/2014/main" id="{DB9B7285-C764-477F-904C-C98FB806560B}"/>
                </a:ext>
              </a:extLst>
            </p:cNvPr>
            <p:cNvSpPr/>
            <p:nvPr/>
          </p:nvSpPr>
          <p:spPr>
            <a:xfrm>
              <a:off x="542923" y="1736761"/>
              <a:ext cx="8058154" cy="168074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D5C0941F-BFDC-4E55-8FFF-0BE201BD2105}"/>
                </a:ext>
              </a:extLst>
            </p:cNvPr>
            <p:cNvSpPr txBox="1"/>
            <p:nvPr/>
          </p:nvSpPr>
          <p:spPr>
            <a:xfrm>
              <a:off x="599388" y="1786285"/>
              <a:ext cx="7807571" cy="1631216"/>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Many firms today offer money-back-guarantees for a few weeks or months, but L.L. Bean offers a complete money-back guarantee. Customers can always return anything they have bought from L.L. Bean, no matter how many years later or what condition the product is in, for a full money-back guarantee.</a:t>
              </a:r>
            </a:p>
          </p:txBody>
        </p:sp>
      </p:grpSp>
    </p:spTree>
    <p:extLst>
      <p:ext uri="{BB962C8B-B14F-4D97-AF65-F5344CB8AC3E}">
        <p14:creationId xmlns:p14="http://schemas.microsoft.com/office/powerpoint/2010/main" val="20428408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6090CFF-9687-4EB6-B5EF-BE6FC58F4812}">
  <ds:schemaRefs>
    <ds:schemaRef ds:uri="http://schemas.microsoft.com/sharepoint/v3/contenttype/forms"/>
  </ds:schemaRefs>
</ds:datastoreItem>
</file>

<file path=customXml/itemProps2.xml><?xml version="1.0" encoding="utf-8"?>
<ds:datastoreItem xmlns:ds="http://schemas.openxmlformats.org/officeDocument/2006/customXml" ds:itemID="{EA5F3CE8-7527-4278-9414-6D682F4F4F98}">
  <ds:schemaRefs>
    <ds:schemaRef ds:uri="http://schemas.microsoft.com/office/2006/documentManagement/types"/>
    <ds:schemaRef ds:uri="http://www.w3.org/XML/1998/namespace"/>
    <ds:schemaRef ds:uri="http://purl.org/dc/dcmitype/"/>
    <ds:schemaRef ds:uri="http://schemas.microsoft.com/office/infopath/2007/PartnerControls"/>
    <ds:schemaRef ds:uri="http://purl.org/dc/terms/"/>
    <ds:schemaRef ds:uri="fdab59f7-c3a7-48e5-acd8-618ce834776e"/>
    <ds:schemaRef ds:uri="http://purl.org/dc/elements/1.1/"/>
    <ds:schemaRef ds:uri="http://schemas.openxmlformats.org/package/2006/metadata/core-properties"/>
    <ds:schemaRef ds:uri="06d9c582-05c2-476b-83d2-72ab8b1380b2"/>
    <ds:schemaRef ds:uri="http://schemas.microsoft.com/office/2006/metadata/properties"/>
  </ds:schemaRefs>
</ds:datastoreItem>
</file>

<file path=customXml/itemProps3.xml><?xml version="1.0" encoding="utf-8"?>
<ds:datastoreItem xmlns:ds="http://schemas.openxmlformats.org/officeDocument/2006/customXml" ds:itemID="{91160A09-DB0B-4CD8-A34C-D5F55575C85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380</TotalTime>
  <Words>2074</Words>
  <Application>Microsoft Office PowerPoint</Application>
  <PresentationFormat>Widescreen</PresentationFormat>
  <Paragraphs>122</Paragraphs>
  <Slides>17</Slides>
  <Notes>16</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17</vt:i4>
      </vt:variant>
    </vt:vector>
  </HeadingPairs>
  <TitlesOfParts>
    <vt:vector size="23" baseType="lpstr">
      <vt:lpstr>Arial</vt:lpstr>
      <vt:lpstr>Calibri</vt:lpstr>
      <vt:lpstr>Calibri Light</vt:lpstr>
      <vt:lpstr>Century Gothic</vt:lpstr>
      <vt:lpstr>Office Theme</vt:lpstr>
      <vt:lpstr>1_Office Theme</vt:lpstr>
      <vt:lpstr>The Problem of Imperfect Information and Asymmetric Information</vt:lpstr>
      <vt:lpstr>Introduction</vt:lpstr>
      <vt:lpstr>What Does It Mean?</vt:lpstr>
      <vt:lpstr>How Imperfect Information Can Affect Equilibrium Price and Quantity</vt:lpstr>
      <vt:lpstr>Thin and Thick Markets</vt:lpstr>
      <vt:lpstr>When Price Mixes with Imperfect Information about Quality</vt:lpstr>
      <vt:lpstr>Mechanisms to Reduce the Risk of Imperfect Information</vt:lpstr>
      <vt:lpstr>Money-Back Guarantee</vt:lpstr>
      <vt:lpstr>L.L. Bean</vt:lpstr>
      <vt:lpstr>Goods Market</vt:lpstr>
      <vt:lpstr>Labor</vt:lpstr>
      <vt:lpstr>On Your Own1</vt:lpstr>
      <vt:lpstr>On Your Own2</vt:lpstr>
      <vt:lpstr>Occupational Licenses</vt:lpstr>
      <vt:lpstr>Financial Markets</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43</cp:revision>
  <dcterms:created xsi:type="dcterms:W3CDTF">2017-06-16T13:06:21Z</dcterms:created>
  <dcterms:modified xsi:type="dcterms:W3CDTF">2026-02-02T16:42:42Z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